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892" r:id="rId3"/>
    <p:sldMasterId id="2147483902" r:id="rId4"/>
    <p:sldMasterId id="2147483910" r:id="rId5"/>
    <p:sldMasterId id="2147483914" r:id="rId6"/>
  </p:sldMasterIdLst>
  <p:notesMasterIdLst>
    <p:notesMasterId r:id="rId35"/>
  </p:notesMasterIdLst>
  <p:handoutMasterIdLst>
    <p:handoutMasterId r:id="rId36"/>
  </p:handoutMasterIdLst>
  <p:sldIdLst>
    <p:sldId id="257" r:id="rId7"/>
    <p:sldId id="565" r:id="rId8"/>
    <p:sldId id="401" r:id="rId9"/>
    <p:sldId id="543" r:id="rId10"/>
    <p:sldId id="557" r:id="rId11"/>
    <p:sldId id="536" r:id="rId12"/>
    <p:sldId id="564" r:id="rId13"/>
    <p:sldId id="556" r:id="rId14"/>
    <p:sldId id="551" r:id="rId15"/>
    <p:sldId id="552" r:id="rId16"/>
    <p:sldId id="553" r:id="rId17"/>
    <p:sldId id="554" r:id="rId18"/>
    <p:sldId id="555" r:id="rId19"/>
    <p:sldId id="504" r:id="rId20"/>
    <p:sldId id="549" r:id="rId21"/>
    <p:sldId id="474" r:id="rId22"/>
    <p:sldId id="506" r:id="rId23"/>
    <p:sldId id="478" r:id="rId24"/>
    <p:sldId id="509" r:id="rId25"/>
    <p:sldId id="510" r:id="rId26"/>
    <p:sldId id="568" r:id="rId27"/>
    <p:sldId id="567" r:id="rId28"/>
    <p:sldId id="559" r:id="rId29"/>
    <p:sldId id="493" r:id="rId30"/>
    <p:sldId id="494" r:id="rId31"/>
    <p:sldId id="544" r:id="rId32"/>
    <p:sldId id="560" r:id="rId33"/>
    <p:sldId id="56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J. Berman" initials="AJB" lastIdx="13" clrIdx="0">
    <p:extLst>
      <p:ext uri="{19B8F6BF-5375-455C-9EA6-DF929625EA0E}">
        <p15:presenceInfo xmlns:p15="http://schemas.microsoft.com/office/powerpoint/2012/main" userId="Amy J. B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93739" autoAdjust="0"/>
  </p:normalViewPr>
  <p:slideViewPr>
    <p:cSldViewPr snapToGrid="0">
      <p:cViewPr varScale="1">
        <p:scale>
          <a:sx n="91" d="100"/>
          <a:sy n="91" d="100"/>
        </p:scale>
        <p:origin x="744" y="96"/>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val>
            <c:numRef>
              <c:f>Sheet1!$A$1:$A$2</c:f>
              <c:numCache>
                <c:formatCode>General</c:formatCode>
                <c:ptCount val="2"/>
                <c:pt idx="0">
                  <c:v>4</c:v>
                </c:pt>
                <c:pt idx="1">
                  <c:v>42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2E3D7-FEAB-4AB8-A676-C8129F847152}" type="doc">
      <dgm:prSet loTypeId="urn:microsoft.com/office/officeart/2005/8/layout/hProcess9" loCatId="process" qsTypeId="urn:microsoft.com/office/officeart/2005/8/quickstyle/simple1" qsCatId="simple" csTypeId="urn:microsoft.com/office/officeart/2005/8/colors/accent1_2" csCatId="accent1" phldr="1"/>
      <dgm:spPr/>
    </dgm:pt>
    <dgm:pt modelId="{3062998D-741C-473F-8400-805122D6CC73}">
      <dgm:prSet phldrT="[Text]"/>
      <dgm:spPr/>
      <dgm:t>
        <a:bodyPr/>
        <a:lstStyle/>
        <a:p>
          <a:r>
            <a:rPr lang="en-US" b="1" dirty="0" smtClean="0"/>
            <a:t>90 discrete core features </a:t>
          </a:r>
          <a:r>
            <a:rPr lang="en-US" dirty="0" smtClean="0"/>
            <a:t>identified by model experts in pre-work</a:t>
          </a:r>
          <a:endParaRPr lang="en-US" dirty="0"/>
        </a:p>
      </dgm:t>
    </dgm:pt>
    <dgm:pt modelId="{84F94F31-95F0-4259-8795-60D9D60E5355}" type="parTrans" cxnId="{AE5E7D51-B0F4-43CF-B98F-B03A5921D82A}">
      <dgm:prSet/>
      <dgm:spPr/>
      <dgm:t>
        <a:bodyPr/>
        <a:lstStyle/>
        <a:p>
          <a:endParaRPr lang="en-US"/>
        </a:p>
      </dgm:t>
    </dgm:pt>
    <dgm:pt modelId="{472204EF-A9C1-4993-A7BA-19076AFC37B0}" type="sibTrans" cxnId="{AE5E7D51-B0F4-43CF-B98F-B03A5921D82A}">
      <dgm:prSet/>
      <dgm:spPr/>
      <dgm:t>
        <a:bodyPr/>
        <a:lstStyle/>
        <a:p>
          <a:endParaRPr lang="en-US"/>
        </a:p>
      </dgm:t>
    </dgm:pt>
    <dgm:pt modelId="{55E5572B-EF95-4966-9272-8F84D3E7C964}">
      <dgm:prSet phldrT="[Text]"/>
      <dgm:spPr/>
      <dgm:t>
        <a:bodyPr/>
        <a:lstStyle/>
        <a:p>
          <a:r>
            <a:rPr lang="en-US" dirty="0" smtClean="0"/>
            <a:t>Redundant/similar concepts removed and </a:t>
          </a:r>
          <a:r>
            <a:rPr lang="en-US" b="1" dirty="0" smtClean="0"/>
            <a:t>13 core features </a:t>
          </a:r>
          <a:r>
            <a:rPr lang="en-US" dirty="0" smtClean="0"/>
            <a:t>synthesized by IHI team</a:t>
          </a:r>
          <a:endParaRPr lang="en-US" dirty="0"/>
        </a:p>
      </dgm:t>
    </dgm:pt>
    <dgm:pt modelId="{6D0CD00A-0691-4C31-893D-762FC602571B}" type="parTrans" cxnId="{00B62426-444D-4FA8-B97C-CA0D1BA1EFA3}">
      <dgm:prSet/>
      <dgm:spPr/>
      <dgm:t>
        <a:bodyPr/>
        <a:lstStyle/>
        <a:p>
          <a:endParaRPr lang="en-US"/>
        </a:p>
      </dgm:t>
    </dgm:pt>
    <dgm:pt modelId="{9F83738A-CFE2-41CC-BED6-BF54F33EF20D}" type="sibTrans" cxnId="{00B62426-444D-4FA8-B97C-CA0D1BA1EFA3}">
      <dgm:prSet/>
      <dgm:spPr/>
      <dgm:t>
        <a:bodyPr/>
        <a:lstStyle/>
        <a:p>
          <a:endParaRPr lang="en-US"/>
        </a:p>
      </dgm:t>
    </dgm:pt>
    <dgm:pt modelId="{007C2B51-0136-499F-9DAA-664BEDA164F7}">
      <dgm:prSet phldrT="[Text]"/>
      <dgm:spPr/>
      <dgm:t>
        <a:bodyPr/>
        <a:lstStyle/>
        <a:p>
          <a:r>
            <a:rPr lang="en-US" dirty="0" smtClean="0"/>
            <a:t>Expert Meeting led to the selection of the “vital few”:</a:t>
          </a:r>
          <a:r>
            <a:rPr lang="en-US" b="1" dirty="0" smtClean="0"/>
            <a:t> the 4Ms</a:t>
          </a:r>
          <a:endParaRPr lang="en-US" b="1" dirty="0"/>
        </a:p>
      </dgm:t>
    </dgm:pt>
    <dgm:pt modelId="{A0C7C9B7-8339-42B1-9E52-3918FD0202A0}" type="parTrans" cxnId="{77C8C7FD-F23A-4D9B-B147-31BB84A5BEF8}">
      <dgm:prSet/>
      <dgm:spPr/>
      <dgm:t>
        <a:bodyPr/>
        <a:lstStyle/>
        <a:p>
          <a:endParaRPr lang="en-US"/>
        </a:p>
      </dgm:t>
    </dgm:pt>
    <dgm:pt modelId="{05194669-D77A-4BD6-A353-870C08FD2915}" type="sibTrans" cxnId="{77C8C7FD-F23A-4D9B-B147-31BB84A5BEF8}">
      <dgm:prSet/>
      <dgm:spPr/>
      <dgm:t>
        <a:bodyPr/>
        <a:lstStyle/>
        <a:p>
          <a:endParaRPr lang="en-US"/>
        </a:p>
      </dgm:t>
    </dgm:pt>
    <dgm:pt modelId="{20402DC2-585C-4F4C-A62B-6CE0429D6390}" type="pres">
      <dgm:prSet presAssocID="{2832E3D7-FEAB-4AB8-A676-C8129F847152}" presName="CompostProcess" presStyleCnt="0">
        <dgm:presLayoutVars>
          <dgm:dir/>
          <dgm:resizeHandles val="exact"/>
        </dgm:presLayoutVars>
      </dgm:prSet>
      <dgm:spPr/>
    </dgm:pt>
    <dgm:pt modelId="{7E718B2F-053F-4D52-A8DE-277C08A93E7F}" type="pres">
      <dgm:prSet presAssocID="{2832E3D7-FEAB-4AB8-A676-C8129F847152}" presName="arrow" presStyleLbl="bgShp" presStyleIdx="0" presStyleCnt="1"/>
      <dgm:spPr/>
    </dgm:pt>
    <dgm:pt modelId="{D1EA712B-6438-4AD3-85AC-3A0CA33E6728}" type="pres">
      <dgm:prSet presAssocID="{2832E3D7-FEAB-4AB8-A676-C8129F847152}" presName="linearProcess" presStyleCnt="0"/>
      <dgm:spPr/>
    </dgm:pt>
    <dgm:pt modelId="{3BE059FC-2783-4FDA-BDBB-4C8ED5675C57}" type="pres">
      <dgm:prSet presAssocID="{3062998D-741C-473F-8400-805122D6CC73}" presName="textNode" presStyleLbl="node1" presStyleIdx="0" presStyleCnt="3">
        <dgm:presLayoutVars>
          <dgm:bulletEnabled val="1"/>
        </dgm:presLayoutVars>
      </dgm:prSet>
      <dgm:spPr/>
      <dgm:t>
        <a:bodyPr/>
        <a:lstStyle/>
        <a:p>
          <a:endParaRPr lang="en-US"/>
        </a:p>
      </dgm:t>
    </dgm:pt>
    <dgm:pt modelId="{DC4CA4E5-1496-473E-8E2D-A92307F7E3C7}" type="pres">
      <dgm:prSet presAssocID="{472204EF-A9C1-4993-A7BA-19076AFC37B0}" presName="sibTrans" presStyleCnt="0"/>
      <dgm:spPr/>
    </dgm:pt>
    <dgm:pt modelId="{1DCA08E2-FC74-4DCA-A1A6-0B0C2018BA43}" type="pres">
      <dgm:prSet presAssocID="{55E5572B-EF95-4966-9272-8F84D3E7C964}" presName="textNode" presStyleLbl="node1" presStyleIdx="1" presStyleCnt="3">
        <dgm:presLayoutVars>
          <dgm:bulletEnabled val="1"/>
        </dgm:presLayoutVars>
      </dgm:prSet>
      <dgm:spPr/>
      <dgm:t>
        <a:bodyPr/>
        <a:lstStyle/>
        <a:p>
          <a:endParaRPr lang="en-US"/>
        </a:p>
      </dgm:t>
    </dgm:pt>
    <dgm:pt modelId="{EF36EAB6-6CD6-41B8-998F-8111C66A7047}" type="pres">
      <dgm:prSet presAssocID="{9F83738A-CFE2-41CC-BED6-BF54F33EF20D}" presName="sibTrans" presStyleCnt="0"/>
      <dgm:spPr/>
    </dgm:pt>
    <dgm:pt modelId="{CE20BABD-320F-4F37-9A6A-B70CC73EC6B8}" type="pres">
      <dgm:prSet presAssocID="{007C2B51-0136-499F-9DAA-664BEDA164F7}" presName="textNode" presStyleLbl="node1" presStyleIdx="2" presStyleCnt="3">
        <dgm:presLayoutVars>
          <dgm:bulletEnabled val="1"/>
        </dgm:presLayoutVars>
      </dgm:prSet>
      <dgm:spPr/>
      <dgm:t>
        <a:bodyPr/>
        <a:lstStyle/>
        <a:p>
          <a:endParaRPr lang="en-US"/>
        </a:p>
      </dgm:t>
    </dgm:pt>
  </dgm:ptLst>
  <dgm:cxnLst>
    <dgm:cxn modelId="{087A601E-603B-47A5-B07F-75C115B3F6E2}" type="presOf" srcId="{2832E3D7-FEAB-4AB8-A676-C8129F847152}" destId="{20402DC2-585C-4F4C-A62B-6CE0429D6390}" srcOrd="0" destOrd="0" presId="urn:microsoft.com/office/officeart/2005/8/layout/hProcess9"/>
    <dgm:cxn modelId="{77C8C7FD-F23A-4D9B-B147-31BB84A5BEF8}" srcId="{2832E3D7-FEAB-4AB8-A676-C8129F847152}" destId="{007C2B51-0136-499F-9DAA-664BEDA164F7}" srcOrd="2" destOrd="0" parTransId="{A0C7C9B7-8339-42B1-9E52-3918FD0202A0}" sibTransId="{05194669-D77A-4BD6-A353-870C08FD2915}"/>
    <dgm:cxn modelId="{00B62426-444D-4FA8-B97C-CA0D1BA1EFA3}" srcId="{2832E3D7-FEAB-4AB8-A676-C8129F847152}" destId="{55E5572B-EF95-4966-9272-8F84D3E7C964}" srcOrd="1" destOrd="0" parTransId="{6D0CD00A-0691-4C31-893D-762FC602571B}" sibTransId="{9F83738A-CFE2-41CC-BED6-BF54F33EF20D}"/>
    <dgm:cxn modelId="{D91FDEDC-CF6F-4EF5-B079-9D0D5F4266BD}" type="presOf" srcId="{55E5572B-EF95-4966-9272-8F84D3E7C964}" destId="{1DCA08E2-FC74-4DCA-A1A6-0B0C2018BA43}" srcOrd="0" destOrd="0" presId="urn:microsoft.com/office/officeart/2005/8/layout/hProcess9"/>
    <dgm:cxn modelId="{C2553BE2-F857-4A37-81F8-B93F4321995D}" type="presOf" srcId="{007C2B51-0136-499F-9DAA-664BEDA164F7}" destId="{CE20BABD-320F-4F37-9A6A-B70CC73EC6B8}" srcOrd="0" destOrd="0" presId="urn:microsoft.com/office/officeart/2005/8/layout/hProcess9"/>
    <dgm:cxn modelId="{AE5E7D51-B0F4-43CF-B98F-B03A5921D82A}" srcId="{2832E3D7-FEAB-4AB8-A676-C8129F847152}" destId="{3062998D-741C-473F-8400-805122D6CC73}" srcOrd="0" destOrd="0" parTransId="{84F94F31-95F0-4259-8795-60D9D60E5355}" sibTransId="{472204EF-A9C1-4993-A7BA-19076AFC37B0}"/>
    <dgm:cxn modelId="{5026BB27-0780-47FC-94EE-0F7535F818DD}" type="presOf" srcId="{3062998D-741C-473F-8400-805122D6CC73}" destId="{3BE059FC-2783-4FDA-BDBB-4C8ED5675C57}" srcOrd="0" destOrd="0" presId="urn:microsoft.com/office/officeart/2005/8/layout/hProcess9"/>
    <dgm:cxn modelId="{636A1D9E-6138-42B4-ABC6-A71B0DFB2912}" type="presParOf" srcId="{20402DC2-585C-4F4C-A62B-6CE0429D6390}" destId="{7E718B2F-053F-4D52-A8DE-277C08A93E7F}" srcOrd="0" destOrd="0" presId="urn:microsoft.com/office/officeart/2005/8/layout/hProcess9"/>
    <dgm:cxn modelId="{E22FDFAF-6D15-49F9-835A-0CACB93856BF}" type="presParOf" srcId="{20402DC2-585C-4F4C-A62B-6CE0429D6390}" destId="{D1EA712B-6438-4AD3-85AC-3A0CA33E6728}" srcOrd="1" destOrd="0" presId="urn:microsoft.com/office/officeart/2005/8/layout/hProcess9"/>
    <dgm:cxn modelId="{CCB4968F-F2E7-4F26-83FB-8C3D09FB33F4}" type="presParOf" srcId="{D1EA712B-6438-4AD3-85AC-3A0CA33E6728}" destId="{3BE059FC-2783-4FDA-BDBB-4C8ED5675C57}" srcOrd="0" destOrd="0" presId="urn:microsoft.com/office/officeart/2005/8/layout/hProcess9"/>
    <dgm:cxn modelId="{2136AC9B-8F27-4FF0-B9D4-E0ACCF2A8DBB}" type="presParOf" srcId="{D1EA712B-6438-4AD3-85AC-3A0CA33E6728}" destId="{DC4CA4E5-1496-473E-8E2D-A92307F7E3C7}" srcOrd="1" destOrd="0" presId="urn:microsoft.com/office/officeart/2005/8/layout/hProcess9"/>
    <dgm:cxn modelId="{853B6CB0-D076-4994-AA6B-94C569774629}" type="presParOf" srcId="{D1EA712B-6438-4AD3-85AC-3A0CA33E6728}" destId="{1DCA08E2-FC74-4DCA-A1A6-0B0C2018BA43}" srcOrd="2" destOrd="0" presId="urn:microsoft.com/office/officeart/2005/8/layout/hProcess9"/>
    <dgm:cxn modelId="{AE261E5F-B31A-452D-9071-CEF18F091F04}" type="presParOf" srcId="{D1EA712B-6438-4AD3-85AC-3A0CA33E6728}" destId="{EF36EAB6-6CD6-41B8-998F-8111C66A7047}" srcOrd="3" destOrd="0" presId="urn:microsoft.com/office/officeart/2005/8/layout/hProcess9"/>
    <dgm:cxn modelId="{4948416E-3AB6-4E9F-B4FC-61868B4E8DD6}" type="presParOf" srcId="{D1EA712B-6438-4AD3-85AC-3A0CA33E6728}" destId="{CE20BABD-320F-4F37-9A6A-B70CC73EC6B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49E61E-FEA2-4823-8B38-D6047B298315}"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ABFE5432-208A-498B-A687-5E166959EA65}">
      <dgm:prSet phldrT="[Text]"/>
      <dgm:spPr/>
      <dgm:t>
        <a:bodyPr/>
        <a:lstStyle/>
        <a:p>
          <a:r>
            <a:rPr lang="en-US" dirty="0" smtClean="0"/>
            <a:t>Act appropriately in accordance with individuals’ priorities and needs</a:t>
          </a:r>
          <a:endParaRPr lang="en-US" dirty="0"/>
        </a:p>
      </dgm:t>
    </dgm:pt>
    <dgm:pt modelId="{04B984F2-C336-46EC-8CB9-DB968CB32183}" type="parTrans" cxnId="{CE013CF0-2E80-4136-86BD-6227F3A61F7D}">
      <dgm:prSet/>
      <dgm:spPr/>
      <dgm:t>
        <a:bodyPr/>
        <a:lstStyle/>
        <a:p>
          <a:endParaRPr lang="en-US"/>
        </a:p>
      </dgm:t>
    </dgm:pt>
    <dgm:pt modelId="{72F037FD-C487-4152-8946-67610E72DCC6}" type="sibTrans" cxnId="{CE013CF0-2E80-4136-86BD-6227F3A61F7D}">
      <dgm:prSet/>
      <dgm:spPr/>
      <dgm:t>
        <a:bodyPr/>
        <a:lstStyle/>
        <a:p>
          <a:endParaRPr lang="en-US"/>
        </a:p>
      </dgm:t>
    </dgm:pt>
    <dgm:pt modelId="{E0CC0616-3479-468E-8326-FDD457767E14}">
      <dgm:prSet phldrT="[Text]"/>
      <dgm:spPr/>
      <dgm:t>
        <a:bodyPr/>
        <a:lstStyle/>
        <a:p>
          <a:r>
            <a:rPr lang="en-US" dirty="0" smtClean="0"/>
            <a:t>Engage and support older adults to stay well </a:t>
          </a:r>
          <a:endParaRPr lang="en-US" dirty="0"/>
        </a:p>
      </dgm:t>
    </dgm:pt>
    <dgm:pt modelId="{CE7FAC9D-35B9-447D-AD0F-FF529AB442E8}" type="parTrans" cxnId="{2DB0B07B-AA73-4FEA-BE44-2EFCDB83E133}">
      <dgm:prSet/>
      <dgm:spPr/>
      <dgm:t>
        <a:bodyPr/>
        <a:lstStyle/>
        <a:p>
          <a:endParaRPr lang="en-US"/>
        </a:p>
      </dgm:t>
    </dgm:pt>
    <dgm:pt modelId="{ADCA8447-6B4E-43AA-B470-8FAE8397EDE7}" type="sibTrans" cxnId="{2DB0B07B-AA73-4FEA-BE44-2EFCDB83E133}">
      <dgm:prSet/>
      <dgm:spPr/>
      <dgm:t>
        <a:bodyPr/>
        <a:lstStyle/>
        <a:p>
          <a:endParaRPr lang="en-US"/>
        </a:p>
      </dgm:t>
    </dgm:pt>
    <dgm:pt modelId="{338AD143-2919-41DF-8930-857D307F10EA}">
      <dgm:prSet phldrT="[Text]"/>
      <dgm:spPr/>
      <dgm:t>
        <a:bodyPr/>
        <a:lstStyle/>
        <a:p>
          <a:r>
            <a:rPr lang="en-US" dirty="0" smtClean="0"/>
            <a:t>Know older adults with individual priorities and needs (A)</a:t>
          </a:r>
          <a:endParaRPr lang="en-US" dirty="0"/>
        </a:p>
      </dgm:t>
    </dgm:pt>
    <dgm:pt modelId="{DB62ECFE-BD4F-452F-B91A-F4941DDA2B1A}" type="parTrans" cxnId="{3EE5390F-2FBC-4B80-B726-0D5572C677C6}">
      <dgm:prSet/>
      <dgm:spPr/>
      <dgm:t>
        <a:bodyPr/>
        <a:lstStyle/>
        <a:p>
          <a:endParaRPr lang="en-US"/>
        </a:p>
      </dgm:t>
    </dgm:pt>
    <dgm:pt modelId="{7E3842AB-D1FC-4E79-B99B-3B0721067994}" type="sibTrans" cxnId="{3EE5390F-2FBC-4B80-B726-0D5572C677C6}">
      <dgm:prSet/>
      <dgm:spPr/>
      <dgm:t>
        <a:bodyPr/>
        <a:lstStyle/>
        <a:p>
          <a:endParaRPr lang="en-US"/>
        </a:p>
      </dgm:t>
    </dgm:pt>
    <dgm:pt modelId="{398EFC11-2690-4A6F-929B-1DDC60FCDD16}" type="pres">
      <dgm:prSet presAssocID="{1849E61E-FEA2-4823-8B38-D6047B298315}" presName="compositeShape" presStyleCnt="0">
        <dgm:presLayoutVars>
          <dgm:chMax val="7"/>
          <dgm:dir/>
          <dgm:resizeHandles val="exact"/>
        </dgm:presLayoutVars>
      </dgm:prSet>
      <dgm:spPr/>
      <dgm:t>
        <a:bodyPr/>
        <a:lstStyle/>
        <a:p>
          <a:endParaRPr lang="en-US"/>
        </a:p>
      </dgm:t>
    </dgm:pt>
    <dgm:pt modelId="{06BC32F7-1F1F-4950-95E6-48E617F39EDE}" type="pres">
      <dgm:prSet presAssocID="{1849E61E-FEA2-4823-8B38-D6047B298315}" presName="wedge1" presStyleLbl="node1" presStyleIdx="0" presStyleCnt="3"/>
      <dgm:spPr/>
      <dgm:t>
        <a:bodyPr/>
        <a:lstStyle/>
        <a:p>
          <a:endParaRPr lang="en-US"/>
        </a:p>
      </dgm:t>
    </dgm:pt>
    <dgm:pt modelId="{263C2A42-6BF8-4A9B-8817-AEA325D78681}" type="pres">
      <dgm:prSet presAssocID="{1849E61E-FEA2-4823-8B38-D6047B298315}" presName="dummy1a" presStyleCnt="0"/>
      <dgm:spPr/>
    </dgm:pt>
    <dgm:pt modelId="{9D7F94DD-3533-4842-88FD-2E39995BF0EA}" type="pres">
      <dgm:prSet presAssocID="{1849E61E-FEA2-4823-8B38-D6047B298315}" presName="dummy1b" presStyleCnt="0"/>
      <dgm:spPr/>
    </dgm:pt>
    <dgm:pt modelId="{477A2EB0-8FDA-4EA2-9BBA-A2B954071564}" type="pres">
      <dgm:prSet presAssocID="{1849E61E-FEA2-4823-8B38-D6047B298315}" presName="wedge1Tx" presStyleLbl="node1" presStyleIdx="0" presStyleCnt="3">
        <dgm:presLayoutVars>
          <dgm:chMax val="0"/>
          <dgm:chPref val="0"/>
          <dgm:bulletEnabled val="1"/>
        </dgm:presLayoutVars>
      </dgm:prSet>
      <dgm:spPr/>
      <dgm:t>
        <a:bodyPr/>
        <a:lstStyle/>
        <a:p>
          <a:endParaRPr lang="en-US"/>
        </a:p>
      </dgm:t>
    </dgm:pt>
    <dgm:pt modelId="{6E9B5F2C-4004-4F82-A75A-0675471B9503}" type="pres">
      <dgm:prSet presAssocID="{1849E61E-FEA2-4823-8B38-D6047B298315}" presName="wedge2" presStyleLbl="node1" presStyleIdx="1" presStyleCnt="3"/>
      <dgm:spPr/>
      <dgm:t>
        <a:bodyPr/>
        <a:lstStyle/>
        <a:p>
          <a:endParaRPr lang="en-US"/>
        </a:p>
      </dgm:t>
    </dgm:pt>
    <dgm:pt modelId="{7AA6B868-0349-465D-B16E-C084CEDBD49A}" type="pres">
      <dgm:prSet presAssocID="{1849E61E-FEA2-4823-8B38-D6047B298315}" presName="dummy2a" presStyleCnt="0"/>
      <dgm:spPr/>
    </dgm:pt>
    <dgm:pt modelId="{11336F74-2216-4C72-BB98-007B4746D038}" type="pres">
      <dgm:prSet presAssocID="{1849E61E-FEA2-4823-8B38-D6047B298315}" presName="dummy2b" presStyleCnt="0"/>
      <dgm:spPr/>
    </dgm:pt>
    <dgm:pt modelId="{E99E2013-CAC0-4566-AFE1-B6D862E49304}" type="pres">
      <dgm:prSet presAssocID="{1849E61E-FEA2-4823-8B38-D6047B298315}" presName="wedge2Tx" presStyleLbl="node1" presStyleIdx="1" presStyleCnt="3">
        <dgm:presLayoutVars>
          <dgm:chMax val="0"/>
          <dgm:chPref val="0"/>
          <dgm:bulletEnabled val="1"/>
        </dgm:presLayoutVars>
      </dgm:prSet>
      <dgm:spPr/>
      <dgm:t>
        <a:bodyPr/>
        <a:lstStyle/>
        <a:p>
          <a:endParaRPr lang="en-US"/>
        </a:p>
      </dgm:t>
    </dgm:pt>
    <dgm:pt modelId="{01BAA076-D065-4FD8-B694-304F0B9C0F6E}" type="pres">
      <dgm:prSet presAssocID="{1849E61E-FEA2-4823-8B38-D6047B298315}" presName="wedge3" presStyleLbl="node1" presStyleIdx="2" presStyleCnt="3"/>
      <dgm:spPr/>
      <dgm:t>
        <a:bodyPr/>
        <a:lstStyle/>
        <a:p>
          <a:endParaRPr lang="en-US"/>
        </a:p>
      </dgm:t>
    </dgm:pt>
    <dgm:pt modelId="{8D34A820-2952-45A6-9924-45A9313B303D}" type="pres">
      <dgm:prSet presAssocID="{1849E61E-FEA2-4823-8B38-D6047B298315}" presName="dummy3a" presStyleCnt="0"/>
      <dgm:spPr/>
    </dgm:pt>
    <dgm:pt modelId="{2E553EFD-7DF2-4F3F-9675-B95D8D552BE1}" type="pres">
      <dgm:prSet presAssocID="{1849E61E-FEA2-4823-8B38-D6047B298315}" presName="dummy3b" presStyleCnt="0"/>
      <dgm:spPr/>
    </dgm:pt>
    <dgm:pt modelId="{D3E35A66-E143-4460-B54D-BD84F440423C}" type="pres">
      <dgm:prSet presAssocID="{1849E61E-FEA2-4823-8B38-D6047B298315}" presName="wedge3Tx" presStyleLbl="node1" presStyleIdx="2" presStyleCnt="3">
        <dgm:presLayoutVars>
          <dgm:chMax val="0"/>
          <dgm:chPref val="0"/>
          <dgm:bulletEnabled val="1"/>
        </dgm:presLayoutVars>
      </dgm:prSet>
      <dgm:spPr/>
      <dgm:t>
        <a:bodyPr/>
        <a:lstStyle/>
        <a:p>
          <a:endParaRPr lang="en-US"/>
        </a:p>
      </dgm:t>
    </dgm:pt>
    <dgm:pt modelId="{123C4FB7-0B6D-4892-85FD-479CBC94FB00}" type="pres">
      <dgm:prSet presAssocID="{72F037FD-C487-4152-8946-67610E72DCC6}" presName="arrowWedge1" presStyleLbl="fgSibTrans2D1" presStyleIdx="0" presStyleCnt="3"/>
      <dgm:spPr/>
    </dgm:pt>
    <dgm:pt modelId="{5DA614C8-5FD6-42C7-82C4-EBE61F2E9F06}" type="pres">
      <dgm:prSet presAssocID="{ADCA8447-6B4E-43AA-B470-8FAE8397EDE7}" presName="arrowWedge2" presStyleLbl="fgSibTrans2D1" presStyleIdx="1" presStyleCnt="3"/>
      <dgm:spPr/>
    </dgm:pt>
    <dgm:pt modelId="{610C8E38-CC08-4810-BE15-DF9D0218546F}" type="pres">
      <dgm:prSet presAssocID="{7E3842AB-D1FC-4E79-B99B-3B0721067994}" presName="arrowWedge3" presStyleLbl="fgSibTrans2D1" presStyleIdx="2" presStyleCnt="3"/>
      <dgm:spPr/>
    </dgm:pt>
  </dgm:ptLst>
  <dgm:cxnLst>
    <dgm:cxn modelId="{42A4FF40-81DC-4006-9764-352447D4A55A}" type="presOf" srcId="{338AD143-2919-41DF-8930-857D307F10EA}" destId="{D3E35A66-E143-4460-B54D-BD84F440423C}" srcOrd="1" destOrd="0" presId="urn:microsoft.com/office/officeart/2005/8/layout/cycle8"/>
    <dgm:cxn modelId="{6509782A-5A9B-41F1-B9C1-00F2F35DAEE9}" type="presOf" srcId="{1849E61E-FEA2-4823-8B38-D6047B298315}" destId="{398EFC11-2690-4A6F-929B-1DDC60FCDD16}" srcOrd="0" destOrd="0" presId="urn:microsoft.com/office/officeart/2005/8/layout/cycle8"/>
    <dgm:cxn modelId="{E1976C4A-59B2-441D-AAFE-E2463AD35D7A}" type="presOf" srcId="{E0CC0616-3479-468E-8326-FDD457767E14}" destId="{E99E2013-CAC0-4566-AFE1-B6D862E49304}" srcOrd="1" destOrd="0" presId="urn:microsoft.com/office/officeart/2005/8/layout/cycle8"/>
    <dgm:cxn modelId="{069EF858-C23C-4D55-B147-CDE5DE8114F3}" type="presOf" srcId="{E0CC0616-3479-468E-8326-FDD457767E14}" destId="{6E9B5F2C-4004-4F82-A75A-0675471B9503}" srcOrd="0" destOrd="0" presId="urn:microsoft.com/office/officeart/2005/8/layout/cycle8"/>
    <dgm:cxn modelId="{360FEF4D-D1BD-4974-8C7B-0CE626EAE1F2}" type="presOf" srcId="{ABFE5432-208A-498B-A687-5E166959EA65}" destId="{06BC32F7-1F1F-4950-95E6-48E617F39EDE}" srcOrd="0" destOrd="0" presId="urn:microsoft.com/office/officeart/2005/8/layout/cycle8"/>
    <dgm:cxn modelId="{B08D2180-984D-4ABD-94A5-5F0F204677CE}" type="presOf" srcId="{ABFE5432-208A-498B-A687-5E166959EA65}" destId="{477A2EB0-8FDA-4EA2-9BBA-A2B954071564}" srcOrd="1" destOrd="0" presId="urn:microsoft.com/office/officeart/2005/8/layout/cycle8"/>
    <dgm:cxn modelId="{2DB0B07B-AA73-4FEA-BE44-2EFCDB83E133}" srcId="{1849E61E-FEA2-4823-8B38-D6047B298315}" destId="{E0CC0616-3479-468E-8326-FDD457767E14}" srcOrd="1" destOrd="0" parTransId="{CE7FAC9D-35B9-447D-AD0F-FF529AB442E8}" sibTransId="{ADCA8447-6B4E-43AA-B470-8FAE8397EDE7}"/>
    <dgm:cxn modelId="{4266FD74-1C49-478F-A806-E00338059420}" type="presOf" srcId="{338AD143-2919-41DF-8930-857D307F10EA}" destId="{01BAA076-D065-4FD8-B694-304F0B9C0F6E}" srcOrd="0" destOrd="0" presId="urn:microsoft.com/office/officeart/2005/8/layout/cycle8"/>
    <dgm:cxn modelId="{3EE5390F-2FBC-4B80-B726-0D5572C677C6}" srcId="{1849E61E-FEA2-4823-8B38-D6047B298315}" destId="{338AD143-2919-41DF-8930-857D307F10EA}" srcOrd="2" destOrd="0" parTransId="{DB62ECFE-BD4F-452F-B91A-F4941DDA2B1A}" sibTransId="{7E3842AB-D1FC-4E79-B99B-3B0721067994}"/>
    <dgm:cxn modelId="{CE013CF0-2E80-4136-86BD-6227F3A61F7D}" srcId="{1849E61E-FEA2-4823-8B38-D6047B298315}" destId="{ABFE5432-208A-498B-A687-5E166959EA65}" srcOrd="0" destOrd="0" parTransId="{04B984F2-C336-46EC-8CB9-DB968CB32183}" sibTransId="{72F037FD-C487-4152-8946-67610E72DCC6}"/>
    <dgm:cxn modelId="{655510AB-0E77-4760-8A97-E74F94411D8B}" type="presParOf" srcId="{398EFC11-2690-4A6F-929B-1DDC60FCDD16}" destId="{06BC32F7-1F1F-4950-95E6-48E617F39EDE}" srcOrd="0" destOrd="0" presId="urn:microsoft.com/office/officeart/2005/8/layout/cycle8"/>
    <dgm:cxn modelId="{81BD7896-FAE9-40A7-9D43-FA5BCF64CCB0}" type="presParOf" srcId="{398EFC11-2690-4A6F-929B-1DDC60FCDD16}" destId="{263C2A42-6BF8-4A9B-8817-AEA325D78681}" srcOrd="1" destOrd="0" presId="urn:microsoft.com/office/officeart/2005/8/layout/cycle8"/>
    <dgm:cxn modelId="{1DCD8BDE-0522-43F1-84B4-B91D5EA86145}" type="presParOf" srcId="{398EFC11-2690-4A6F-929B-1DDC60FCDD16}" destId="{9D7F94DD-3533-4842-88FD-2E39995BF0EA}" srcOrd="2" destOrd="0" presId="urn:microsoft.com/office/officeart/2005/8/layout/cycle8"/>
    <dgm:cxn modelId="{06456284-DC7C-462F-9B20-6CFE09BAF67E}" type="presParOf" srcId="{398EFC11-2690-4A6F-929B-1DDC60FCDD16}" destId="{477A2EB0-8FDA-4EA2-9BBA-A2B954071564}" srcOrd="3" destOrd="0" presId="urn:microsoft.com/office/officeart/2005/8/layout/cycle8"/>
    <dgm:cxn modelId="{F266C4D1-2AA5-45E9-86F3-4992655A37D2}" type="presParOf" srcId="{398EFC11-2690-4A6F-929B-1DDC60FCDD16}" destId="{6E9B5F2C-4004-4F82-A75A-0675471B9503}" srcOrd="4" destOrd="0" presId="urn:microsoft.com/office/officeart/2005/8/layout/cycle8"/>
    <dgm:cxn modelId="{75E052C8-21FE-4BC5-A2A8-5587E1A53F7F}" type="presParOf" srcId="{398EFC11-2690-4A6F-929B-1DDC60FCDD16}" destId="{7AA6B868-0349-465D-B16E-C084CEDBD49A}" srcOrd="5" destOrd="0" presId="urn:microsoft.com/office/officeart/2005/8/layout/cycle8"/>
    <dgm:cxn modelId="{5575F281-A966-4A60-A507-05E2B51D95D3}" type="presParOf" srcId="{398EFC11-2690-4A6F-929B-1DDC60FCDD16}" destId="{11336F74-2216-4C72-BB98-007B4746D038}" srcOrd="6" destOrd="0" presId="urn:microsoft.com/office/officeart/2005/8/layout/cycle8"/>
    <dgm:cxn modelId="{ADF72208-30B7-4BD7-AB3C-A5572C310C3F}" type="presParOf" srcId="{398EFC11-2690-4A6F-929B-1DDC60FCDD16}" destId="{E99E2013-CAC0-4566-AFE1-B6D862E49304}" srcOrd="7" destOrd="0" presId="urn:microsoft.com/office/officeart/2005/8/layout/cycle8"/>
    <dgm:cxn modelId="{293CE4CF-5D9A-44F8-83A7-614A3176D2A1}" type="presParOf" srcId="{398EFC11-2690-4A6F-929B-1DDC60FCDD16}" destId="{01BAA076-D065-4FD8-B694-304F0B9C0F6E}" srcOrd="8" destOrd="0" presId="urn:microsoft.com/office/officeart/2005/8/layout/cycle8"/>
    <dgm:cxn modelId="{1D1E90CA-BC51-446D-AD1C-809F7A4C90A6}" type="presParOf" srcId="{398EFC11-2690-4A6F-929B-1DDC60FCDD16}" destId="{8D34A820-2952-45A6-9924-45A9313B303D}" srcOrd="9" destOrd="0" presId="urn:microsoft.com/office/officeart/2005/8/layout/cycle8"/>
    <dgm:cxn modelId="{1FB55F9E-F5B2-4FD1-8627-CBBB95371194}" type="presParOf" srcId="{398EFC11-2690-4A6F-929B-1DDC60FCDD16}" destId="{2E553EFD-7DF2-4F3F-9675-B95D8D552BE1}" srcOrd="10" destOrd="0" presId="urn:microsoft.com/office/officeart/2005/8/layout/cycle8"/>
    <dgm:cxn modelId="{29984805-51A6-4775-9C84-B478563F7B5A}" type="presParOf" srcId="{398EFC11-2690-4A6F-929B-1DDC60FCDD16}" destId="{D3E35A66-E143-4460-B54D-BD84F440423C}" srcOrd="11" destOrd="0" presId="urn:microsoft.com/office/officeart/2005/8/layout/cycle8"/>
    <dgm:cxn modelId="{71FED45C-3425-4A91-8ECA-7D06EC7182B8}" type="presParOf" srcId="{398EFC11-2690-4A6F-929B-1DDC60FCDD16}" destId="{123C4FB7-0B6D-4892-85FD-479CBC94FB00}" srcOrd="12" destOrd="0" presId="urn:microsoft.com/office/officeart/2005/8/layout/cycle8"/>
    <dgm:cxn modelId="{3573BBAA-7FB1-47CF-BD59-7BBFC59F50E5}" type="presParOf" srcId="{398EFC11-2690-4A6F-929B-1DDC60FCDD16}" destId="{5DA614C8-5FD6-42C7-82C4-EBE61F2E9F06}" srcOrd="13" destOrd="0" presId="urn:microsoft.com/office/officeart/2005/8/layout/cycle8"/>
    <dgm:cxn modelId="{6A6B7410-7C88-48CC-9124-BB36127D332C}" type="presParOf" srcId="{398EFC11-2690-4A6F-929B-1DDC60FCDD16}" destId="{610C8E38-CC08-4810-BE15-DF9D0218546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627BCF-9D21-4426-B9D4-2AC8736B958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21C2735-5765-4C32-8B9E-ADC3FBB757EE}">
      <dgm:prSet phldrT="[Text]" custT="1"/>
      <dgm:spPr/>
      <dgm:t>
        <a:bodyPr/>
        <a:lstStyle/>
        <a:p>
          <a:r>
            <a:rPr lang="en-US" sz="2800" dirty="0" smtClean="0"/>
            <a:t>Becoming an Age-Friendly Health System </a:t>
          </a:r>
          <a:endParaRPr lang="en-US" sz="2800" dirty="0"/>
        </a:p>
      </dgm:t>
    </dgm:pt>
    <dgm:pt modelId="{D618839A-FE01-4AD1-A975-A78D1EC73F00}" type="parTrans" cxnId="{F43B7C2A-4021-4841-BC47-9FF319624939}">
      <dgm:prSet/>
      <dgm:spPr/>
      <dgm:t>
        <a:bodyPr/>
        <a:lstStyle/>
        <a:p>
          <a:endParaRPr lang="en-US"/>
        </a:p>
      </dgm:t>
    </dgm:pt>
    <dgm:pt modelId="{AE4B814E-2CEF-495D-B32F-01AF06921F20}" type="sibTrans" cxnId="{F43B7C2A-4021-4841-BC47-9FF319624939}">
      <dgm:prSet/>
      <dgm:spPr/>
      <dgm:t>
        <a:bodyPr/>
        <a:lstStyle/>
        <a:p>
          <a:endParaRPr lang="en-US"/>
        </a:p>
      </dgm:t>
    </dgm:pt>
    <dgm:pt modelId="{1A435CB6-4215-4813-AE4A-7CD4453A5C6B}">
      <dgm:prSet phldrT="[Text]" custT="1"/>
      <dgm:spPr/>
      <dgm:t>
        <a:bodyPr/>
        <a:lstStyle/>
        <a:p>
          <a:r>
            <a:rPr lang="en-US" sz="2800" dirty="0" smtClean="0"/>
            <a:t>Clinical Changes</a:t>
          </a:r>
          <a:endParaRPr lang="en-US" sz="2800" dirty="0"/>
        </a:p>
      </dgm:t>
    </dgm:pt>
    <dgm:pt modelId="{8F5A4EB3-93E0-4BDF-93DE-D664AE7BD22D}" type="parTrans" cxnId="{D5EEFC80-2F31-4D20-A648-29F042555444}">
      <dgm:prSet/>
      <dgm:spPr/>
      <dgm:t>
        <a:bodyPr/>
        <a:lstStyle/>
        <a:p>
          <a:endParaRPr lang="en-US"/>
        </a:p>
      </dgm:t>
    </dgm:pt>
    <dgm:pt modelId="{BDB35A42-DC06-4FF2-B883-A161B632EDBE}" type="sibTrans" cxnId="{D5EEFC80-2F31-4D20-A648-29F042555444}">
      <dgm:prSet/>
      <dgm:spPr/>
      <dgm:t>
        <a:bodyPr/>
        <a:lstStyle/>
        <a:p>
          <a:endParaRPr lang="en-US"/>
        </a:p>
      </dgm:t>
    </dgm:pt>
    <dgm:pt modelId="{8A82F841-3788-4F1F-BB4D-4370634764B5}">
      <dgm:prSet phldrT="[Text]" custT="1"/>
      <dgm:spPr/>
      <dgm:t>
        <a:bodyPr/>
        <a:lstStyle/>
        <a:p>
          <a:r>
            <a:rPr lang="en-US" sz="2800" dirty="0" smtClean="0"/>
            <a:t>Physical Infrastructure</a:t>
          </a:r>
          <a:endParaRPr lang="en-US" sz="2800" dirty="0"/>
        </a:p>
      </dgm:t>
    </dgm:pt>
    <dgm:pt modelId="{2A5333F2-AA8D-4A7C-B788-1DA91DC3F121}" type="parTrans" cxnId="{1D3BE7E7-6C45-4F57-B756-0A1F48DD32B6}">
      <dgm:prSet/>
      <dgm:spPr/>
      <dgm:t>
        <a:bodyPr/>
        <a:lstStyle/>
        <a:p>
          <a:endParaRPr lang="en-US"/>
        </a:p>
      </dgm:t>
    </dgm:pt>
    <dgm:pt modelId="{2B9EFE26-FAF2-48DA-9D17-E3CAE7F35AB7}" type="sibTrans" cxnId="{1D3BE7E7-6C45-4F57-B756-0A1F48DD32B6}">
      <dgm:prSet/>
      <dgm:spPr/>
      <dgm:t>
        <a:bodyPr/>
        <a:lstStyle/>
        <a:p>
          <a:endParaRPr lang="en-US"/>
        </a:p>
      </dgm:t>
    </dgm:pt>
    <dgm:pt modelId="{4D56A2BF-3F82-4DFA-BDAA-48271CFAFD85}">
      <dgm:prSet phldrT="[Text]" custT="1"/>
      <dgm:spPr/>
      <dgm:t>
        <a:bodyPr/>
        <a:lstStyle/>
        <a:p>
          <a:r>
            <a:rPr lang="en-US" sz="2800" dirty="0" smtClean="0"/>
            <a:t>Data stratification</a:t>
          </a:r>
          <a:endParaRPr lang="en-US" sz="2800" dirty="0"/>
        </a:p>
      </dgm:t>
    </dgm:pt>
    <dgm:pt modelId="{48472A5D-C794-4CD7-8C5B-3BF148F845C5}" type="parTrans" cxnId="{5C8FC169-C48F-4A5E-A1A0-D8BA3B0D1884}">
      <dgm:prSet/>
      <dgm:spPr/>
      <dgm:t>
        <a:bodyPr/>
        <a:lstStyle/>
        <a:p>
          <a:endParaRPr lang="en-US"/>
        </a:p>
      </dgm:t>
    </dgm:pt>
    <dgm:pt modelId="{E6BBC690-C29D-4885-A8B4-D28D3431A34F}" type="sibTrans" cxnId="{5C8FC169-C48F-4A5E-A1A0-D8BA3B0D1884}">
      <dgm:prSet/>
      <dgm:spPr/>
      <dgm:t>
        <a:bodyPr/>
        <a:lstStyle/>
        <a:p>
          <a:endParaRPr lang="en-US"/>
        </a:p>
      </dgm:t>
    </dgm:pt>
    <dgm:pt modelId="{40E665D4-29AD-4A97-9891-5CD1E233FB56}">
      <dgm:prSet phldrT="[Text]" custT="1"/>
      <dgm:spPr/>
      <dgm:t>
        <a:bodyPr/>
        <a:lstStyle/>
        <a:p>
          <a:r>
            <a:rPr lang="en-US" sz="2800" dirty="0" smtClean="0"/>
            <a:t>Strategic Priorities</a:t>
          </a:r>
          <a:endParaRPr lang="en-US" sz="2800" dirty="0"/>
        </a:p>
      </dgm:t>
    </dgm:pt>
    <dgm:pt modelId="{80374D75-1452-4E11-A87B-C41AFF4F18A0}" type="parTrans" cxnId="{BB5D7548-9B3D-468E-B8B3-BE4ED3976B45}">
      <dgm:prSet/>
      <dgm:spPr/>
      <dgm:t>
        <a:bodyPr/>
        <a:lstStyle/>
        <a:p>
          <a:endParaRPr lang="en-US"/>
        </a:p>
      </dgm:t>
    </dgm:pt>
    <dgm:pt modelId="{B0C31149-9688-46FA-A281-4E10FF948C1A}" type="sibTrans" cxnId="{BB5D7548-9B3D-468E-B8B3-BE4ED3976B45}">
      <dgm:prSet/>
      <dgm:spPr/>
      <dgm:t>
        <a:bodyPr/>
        <a:lstStyle/>
        <a:p>
          <a:endParaRPr lang="en-US"/>
        </a:p>
      </dgm:t>
    </dgm:pt>
    <dgm:pt modelId="{3E1BE57F-5F85-4560-A0EB-DAE1F28E36D5}">
      <dgm:prSet phldrT="[Text]" custT="1"/>
      <dgm:spPr/>
      <dgm:t>
        <a:bodyPr/>
        <a:lstStyle/>
        <a:p>
          <a:r>
            <a:rPr lang="en-US" sz="2800" dirty="0" smtClean="0"/>
            <a:t>Business case</a:t>
          </a:r>
          <a:endParaRPr lang="en-US" sz="2800" dirty="0"/>
        </a:p>
      </dgm:t>
    </dgm:pt>
    <dgm:pt modelId="{6081AD94-DA24-4741-827B-056B7783A338}" type="parTrans" cxnId="{CDB238D1-D927-4493-99C1-80C449EC6071}">
      <dgm:prSet/>
      <dgm:spPr/>
      <dgm:t>
        <a:bodyPr/>
        <a:lstStyle/>
        <a:p>
          <a:endParaRPr lang="en-US"/>
        </a:p>
      </dgm:t>
    </dgm:pt>
    <dgm:pt modelId="{36F52115-3DF5-4CBC-B2CB-EA4CEAB14AF1}" type="sibTrans" cxnId="{CDB238D1-D927-4493-99C1-80C449EC6071}">
      <dgm:prSet/>
      <dgm:spPr/>
      <dgm:t>
        <a:bodyPr/>
        <a:lstStyle/>
        <a:p>
          <a:endParaRPr lang="en-US"/>
        </a:p>
      </dgm:t>
    </dgm:pt>
    <dgm:pt modelId="{D259A95E-C445-4C07-AFD8-C485A7E62F66}">
      <dgm:prSet phldrT="[Text]" custT="1"/>
      <dgm:spPr/>
      <dgm:t>
        <a:bodyPr/>
        <a:lstStyle/>
        <a:p>
          <a:r>
            <a:rPr lang="en-US" sz="2800" dirty="0" smtClean="0"/>
            <a:t>Community Partnership</a:t>
          </a:r>
          <a:endParaRPr lang="en-US" sz="2800" dirty="0"/>
        </a:p>
      </dgm:t>
    </dgm:pt>
    <dgm:pt modelId="{874DC419-0C63-4A61-A1E2-8D9C46858011}" type="parTrans" cxnId="{E945CE59-FAD0-4C30-B4C4-437F4AF6DD30}">
      <dgm:prSet/>
      <dgm:spPr/>
      <dgm:t>
        <a:bodyPr/>
        <a:lstStyle/>
        <a:p>
          <a:endParaRPr lang="en-US"/>
        </a:p>
      </dgm:t>
    </dgm:pt>
    <dgm:pt modelId="{1E717D97-246A-4504-B2B0-0D642C7A3ED7}" type="sibTrans" cxnId="{E945CE59-FAD0-4C30-B4C4-437F4AF6DD30}">
      <dgm:prSet/>
      <dgm:spPr/>
      <dgm:t>
        <a:bodyPr/>
        <a:lstStyle/>
        <a:p>
          <a:endParaRPr lang="en-US"/>
        </a:p>
      </dgm:t>
    </dgm:pt>
    <dgm:pt modelId="{824ADAA3-DB45-4066-BA1D-BF5FA0DAB427}" type="pres">
      <dgm:prSet presAssocID="{75627BCF-9D21-4426-B9D4-2AC8736B9588}" presName="diagram" presStyleCnt="0">
        <dgm:presLayoutVars>
          <dgm:chPref val="1"/>
          <dgm:dir/>
          <dgm:animOne val="branch"/>
          <dgm:animLvl val="lvl"/>
          <dgm:resizeHandles val="exact"/>
        </dgm:presLayoutVars>
      </dgm:prSet>
      <dgm:spPr/>
      <dgm:t>
        <a:bodyPr/>
        <a:lstStyle/>
        <a:p>
          <a:endParaRPr lang="en-US"/>
        </a:p>
      </dgm:t>
    </dgm:pt>
    <dgm:pt modelId="{8A3C25AC-6D27-4B7C-B3BD-45573E13E833}" type="pres">
      <dgm:prSet presAssocID="{721C2735-5765-4C32-8B9E-ADC3FBB757EE}" presName="root1" presStyleCnt="0"/>
      <dgm:spPr/>
    </dgm:pt>
    <dgm:pt modelId="{3586AAE7-9679-4B95-AB01-368F68B5AA4B}" type="pres">
      <dgm:prSet presAssocID="{721C2735-5765-4C32-8B9E-ADC3FBB757EE}" presName="LevelOneTextNode" presStyleLbl="node0" presStyleIdx="0" presStyleCnt="1" custScaleX="204985" custScaleY="301831">
        <dgm:presLayoutVars>
          <dgm:chPref val="3"/>
        </dgm:presLayoutVars>
      </dgm:prSet>
      <dgm:spPr/>
      <dgm:t>
        <a:bodyPr/>
        <a:lstStyle/>
        <a:p>
          <a:endParaRPr lang="en-US"/>
        </a:p>
      </dgm:t>
    </dgm:pt>
    <dgm:pt modelId="{42A4DE77-886E-4F5F-A073-405A0382C963}" type="pres">
      <dgm:prSet presAssocID="{721C2735-5765-4C32-8B9E-ADC3FBB757EE}" presName="level2hierChild" presStyleCnt="0"/>
      <dgm:spPr/>
    </dgm:pt>
    <dgm:pt modelId="{EB0BDC3D-E917-4AA1-9B39-B16DC48D3EDF}" type="pres">
      <dgm:prSet presAssocID="{8F5A4EB3-93E0-4BDF-93DE-D664AE7BD22D}" presName="conn2-1" presStyleLbl="parChTrans1D2" presStyleIdx="0" presStyleCnt="6"/>
      <dgm:spPr/>
      <dgm:t>
        <a:bodyPr/>
        <a:lstStyle/>
        <a:p>
          <a:endParaRPr lang="en-US"/>
        </a:p>
      </dgm:t>
    </dgm:pt>
    <dgm:pt modelId="{ADA3D0BD-89E1-4FB7-9513-035CF9944D6B}" type="pres">
      <dgm:prSet presAssocID="{8F5A4EB3-93E0-4BDF-93DE-D664AE7BD22D}" presName="connTx" presStyleLbl="parChTrans1D2" presStyleIdx="0" presStyleCnt="6"/>
      <dgm:spPr/>
      <dgm:t>
        <a:bodyPr/>
        <a:lstStyle/>
        <a:p>
          <a:endParaRPr lang="en-US"/>
        </a:p>
      </dgm:t>
    </dgm:pt>
    <dgm:pt modelId="{D7574913-3B49-4CB2-A1F3-044509ECF566}" type="pres">
      <dgm:prSet presAssocID="{1A435CB6-4215-4813-AE4A-7CD4453A5C6B}" presName="root2" presStyleCnt="0"/>
      <dgm:spPr/>
    </dgm:pt>
    <dgm:pt modelId="{4BC8213C-18A5-4B80-9569-8BCB82BFCD79}" type="pres">
      <dgm:prSet presAssocID="{1A435CB6-4215-4813-AE4A-7CD4453A5C6B}" presName="LevelTwoTextNode" presStyleLbl="node2" presStyleIdx="0" presStyleCnt="6" custScaleX="303998">
        <dgm:presLayoutVars>
          <dgm:chPref val="3"/>
        </dgm:presLayoutVars>
      </dgm:prSet>
      <dgm:spPr/>
      <dgm:t>
        <a:bodyPr/>
        <a:lstStyle/>
        <a:p>
          <a:endParaRPr lang="en-US"/>
        </a:p>
      </dgm:t>
    </dgm:pt>
    <dgm:pt modelId="{8EF2C6BE-1337-42DB-A56D-093782BB96DC}" type="pres">
      <dgm:prSet presAssocID="{1A435CB6-4215-4813-AE4A-7CD4453A5C6B}" presName="level3hierChild" presStyleCnt="0"/>
      <dgm:spPr/>
    </dgm:pt>
    <dgm:pt modelId="{04A2EFFC-DE2A-4A93-BD3D-D6F458B1A52C}" type="pres">
      <dgm:prSet presAssocID="{80374D75-1452-4E11-A87B-C41AFF4F18A0}" presName="conn2-1" presStyleLbl="parChTrans1D2" presStyleIdx="1" presStyleCnt="6"/>
      <dgm:spPr/>
      <dgm:t>
        <a:bodyPr/>
        <a:lstStyle/>
        <a:p>
          <a:endParaRPr lang="en-US"/>
        </a:p>
      </dgm:t>
    </dgm:pt>
    <dgm:pt modelId="{1AFB570D-C963-4CD0-A8AF-61656911AF37}" type="pres">
      <dgm:prSet presAssocID="{80374D75-1452-4E11-A87B-C41AFF4F18A0}" presName="connTx" presStyleLbl="parChTrans1D2" presStyleIdx="1" presStyleCnt="6"/>
      <dgm:spPr/>
      <dgm:t>
        <a:bodyPr/>
        <a:lstStyle/>
        <a:p>
          <a:endParaRPr lang="en-US"/>
        </a:p>
      </dgm:t>
    </dgm:pt>
    <dgm:pt modelId="{01BCA3F3-6594-49F3-89CF-AC49B5451882}" type="pres">
      <dgm:prSet presAssocID="{40E665D4-29AD-4A97-9891-5CD1E233FB56}" presName="root2" presStyleCnt="0"/>
      <dgm:spPr/>
    </dgm:pt>
    <dgm:pt modelId="{B53BD27F-C61E-4F67-967B-76E6AF17BFDC}" type="pres">
      <dgm:prSet presAssocID="{40E665D4-29AD-4A97-9891-5CD1E233FB56}" presName="LevelTwoTextNode" presStyleLbl="node2" presStyleIdx="1" presStyleCnt="6" custScaleX="303998">
        <dgm:presLayoutVars>
          <dgm:chPref val="3"/>
        </dgm:presLayoutVars>
      </dgm:prSet>
      <dgm:spPr/>
      <dgm:t>
        <a:bodyPr/>
        <a:lstStyle/>
        <a:p>
          <a:endParaRPr lang="en-US"/>
        </a:p>
      </dgm:t>
    </dgm:pt>
    <dgm:pt modelId="{77E0ABB9-6B06-4EDB-9670-32352E09AD5E}" type="pres">
      <dgm:prSet presAssocID="{40E665D4-29AD-4A97-9891-5CD1E233FB56}" presName="level3hierChild" presStyleCnt="0"/>
      <dgm:spPr/>
    </dgm:pt>
    <dgm:pt modelId="{84FA4275-447E-4705-87D5-5BBB25549273}" type="pres">
      <dgm:prSet presAssocID="{6081AD94-DA24-4741-827B-056B7783A338}" presName="conn2-1" presStyleLbl="parChTrans1D2" presStyleIdx="2" presStyleCnt="6"/>
      <dgm:spPr/>
      <dgm:t>
        <a:bodyPr/>
        <a:lstStyle/>
        <a:p>
          <a:endParaRPr lang="en-US"/>
        </a:p>
      </dgm:t>
    </dgm:pt>
    <dgm:pt modelId="{308E5001-7AA6-402A-A662-525757489BD2}" type="pres">
      <dgm:prSet presAssocID="{6081AD94-DA24-4741-827B-056B7783A338}" presName="connTx" presStyleLbl="parChTrans1D2" presStyleIdx="2" presStyleCnt="6"/>
      <dgm:spPr/>
      <dgm:t>
        <a:bodyPr/>
        <a:lstStyle/>
        <a:p>
          <a:endParaRPr lang="en-US"/>
        </a:p>
      </dgm:t>
    </dgm:pt>
    <dgm:pt modelId="{D37FF6C0-673A-4141-A608-3BE7A4D3E5A5}" type="pres">
      <dgm:prSet presAssocID="{3E1BE57F-5F85-4560-A0EB-DAE1F28E36D5}" presName="root2" presStyleCnt="0"/>
      <dgm:spPr/>
    </dgm:pt>
    <dgm:pt modelId="{368D15B1-415D-4AAE-A728-6C6E8901CD91}" type="pres">
      <dgm:prSet presAssocID="{3E1BE57F-5F85-4560-A0EB-DAE1F28E36D5}" presName="LevelTwoTextNode" presStyleLbl="node2" presStyleIdx="2" presStyleCnt="6" custScaleX="303998">
        <dgm:presLayoutVars>
          <dgm:chPref val="3"/>
        </dgm:presLayoutVars>
      </dgm:prSet>
      <dgm:spPr/>
      <dgm:t>
        <a:bodyPr/>
        <a:lstStyle/>
        <a:p>
          <a:endParaRPr lang="en-US"/>
        </a:p>
      </dgm:t>
    </dgm:pt>
    <dgm:pt modelId="{951178F7-8C05-4EA2-A148-2D66D1147EAE}" type="pres">
      <dgm:prSet presAssocID="{3E1BE57F-5F85-4560-A0EB-DAE1F28E36D5}" presName="level3hierChild" presStyleCnt="0"/>
      <dgm:spPr/>
    </dgm:pt>
    <dgm:pt modelId="{D9CC719F-80BB-41E3-9C04-B4C564FD36D2}" type="pres">
      <dgm:prSet presAssocID="{2A5333F2-AA8D-4A7C-B788-1DA91DC3F121}" presName="conn2-1" presStyleLbl="parChTrans1D2" presStyleIdx="3" presStyleCnt="6"/>
      <dgm:spPr/>
      <dgm:t>
        <a:bodyPr/>
        <a:lstStyle/>
        <a:p>
          <a:endParaRPr lang="en-US"/>
        </a:p>
      </dgm:t>
    </dgm:pt>
    <dgm:pt modelId="{252F7CBA-BA80-4715-AC6F-CE5305015DB9}" type="pres">
      <dgm:prSet presAssocID="{2A5333F2-AA8D-4A7C-B788-1DA91DC3F121}" presName="connTx" presStyleLbl="parChTrans1D2" presStyleIdx="3" presStyleCnt="6"/>
      <dgm:spPr/>
      <dgm:t>
        <a:bodyPr/>
        <a:lstStyle/>
        <a:p>
          <a:endParaRPr lang="en-US"/>
        </a:p>
      </dgm:t>
    </dgm:pt>
    <dgm:pt modelId="{98B0F7E3-CDD4-437F-8421-46C207D84C78}" type="pres">
      <dgm:prSet presAssocID="{8A82F841-3788-4F1F-BB4D-4370634764B5}" presName="root2" presStyleCnt="0"/>
      <dgm:spPr/>
    </dgm:pt>
    <dgm:pt modelId="{BC7D8991-6D4D-48C9-BCF7-46632F74936A}" type="pres">
      <dgm:prSet presAssocID="{8A82F841-3788-4F1F-BB4D-4370634764B5}" presName="LevelTwoTextNode" presStyleLbl="node2" presStyleIdx="3" presStyleCnt="6" custScaleX="303998">
        <dgm:presLayoutVars>
          <dgm:chPref val="3"/>
        </dgm:presLayoutVars>
      </dgm:prSet>
      <dgm:spPr/>
      <dgm:t>
        <a:bodyPr/>
        <a:lstStyle/>
        <a:p>
          <a:endParaRPr lang="en-US"/>
        </a:p>
      </dgm:t>
    </dgm:pt>
    <dgm:pt modelId="{52AEC117-8BA7-4016-A5C4-A114F50AB1DB}" type="pres">
      <dgm:prSet presAssocID="{8A82F841-3788-4F1F-BB4D-4370634764B5}" presName="level3hierChild" presStyleCnt="0"/>
      <dgm:spPr/>
    </dgm:pt>
    <dgm:pt modelId="{79AAA80E-AF4E-4E52-A4FF-717553678DA8}" type="pres">
      <dgm:prSet presAssocID="{48472A5D-C794-4CD7-8C5B-3BF148F845C5}" presName="conn2-1" presStyleLbl="parChTrans1D2" presStyleIdx="4" presStyleCnt="6"/>
      <dgm:spPr/>
      <dgm:t>
        <a:bodyPr/>
        <a:lstStyle/>
        <a:p>
          <a:endParaRPr lang="en-US"/>
        </a:p>
      </dgm:t>
    </dgm:pt>
    <dgm:pt modelId="{42264FB4-2408-4B5E-9EFE-5122E2305051}" type="pres">
      <dgm:prSet presAssocID="{48472A5D-C794-4CD7-8C5B-3BF148F845C5}" presName="connTx" presStyleLbl="parChTrans1D2" presStyleIdx="4" presStyleCnt="6"/>
      <dgm:spPr/>
      <dgm:t>
        <a:bodyPr/>
        <a:lstStyle/>
        <a:p>
          <a:endParaRPr lang="en-US"/>
        </a:p>
      </dgm:t>
    </dgm:pt>
    <dgm:pt modelId="{CCEE0826-EFEE-481D-9D92-31173DD67DE2}" type="pres">
      <dgm:prSet presAssocID="{4D56A2BF-3F82-4DFA-BDAA-48271CFAFD85}" presName="root2" presStyleCnt="0"/>
      <dgm:spPr/>
    </dgm:pt>
    <dgm:pt modelId="{F87CB55C-8BA5-422D-BDE2-C1084B3CCDCC}" type="pres">
      <dgm:prSet presAssocID="{4D56A2BF-3F82-4DFA-BDAA-48271CFAFD85}" presName="LevelTwoTextNode" presStyleLbl="node2" presStyleIdx="4" presStyleCnt="6" custScaleX="303998">
        <dgm:presLayoutVars>
          <dgm:chPref val="3"/>
        </dgm:presLayoutVars>
      </dgm:prSet>
      <dgm:spPr/>
      <dgm:t>
        <a:bodyPr/>
        <a:lstStyle/>
        <a:p>
          <a:endParaRPr lang="en-US"/>
        </a:p>
      </dgm:t>
    </dgm:pt>
    <dgm:pt modelId="{30D1A21D-733B-45DB-8C91-CDF2075A787D}" type="pres">
      <dgm:prSet presAssocID="{4D56A2BF-3F82-4DFA-BDAA-48271CFAFD85}" presName="level3hierChild" presStyleCnt="0"/>
      <dgm:spPr/>
    </dgm:pt>
    <dgm:pt modelId="{383AF248-BF1E-4155-8FC2-244692D90828}" type="pres">
      <dgm:prSet presAssocID="{874DC419-0C63-4A61-A1E2-8D9C46858011}" presName="conn2-1" presStyleLbl="parChTrans1D2" presStyleIdx="5" presStyleCnt="6"/>
      <dgm:spPr/>
      <dgm:t>
        <a:bodyPr/>
        <a:lstStyle/>
        <a:p>
          <a:endParaRPr lang="en-US"/>
        </a:p>
      </dgm:t>
    </dgm:pt>
    <dgm:pt modelId="{9C1C16F3-0C44-416F-9AF4-08ED3442A7BA}" type="pres">
      <dgm:prSet presAssocID="{874DC419-0C63-4A61-A1E2-8D9C46858011}" presName="connTx" presStyleLbl="parChTrans1D2" presStyleIdx="5" presStyleCnt="6"/>
      <dgm:spPr/>
      <dgm:t>
        <a:bodyPr/>
        <a:lstStyle/>
        <a:p>
          <a:endParaRPr lang="en-US"/>
        </a:p>
      </dgm:t>
    </dgm:pt>
    <dgm:pt modelId="{487C20F5-7CA0-4086-95CA-97D2DE4FD4C0}" type="pres">
      <dgm:prSet presAssocID="{D259A95E-C445-4C07-AFD8-C485A7E62F66}" presName="root2" presStyleCnt="0"/>
      <dgm:spPr/>
    </dgm:pt>
    <dgm:pt modelId="{F882F041-D45A-41C5-B8A9-DD76799F6980}" type="pres">
      <dgm:prSet presAssocID="{D259A95E-C445-4C07-AFD8-C485A7E62F66}" presName="LevelTwoTextNode" presStyleLbl="node2" presStyleIdx="5" presStyleCnt="6" custScaleX="303998">
        <dgm:presLayoutVars>
          <dgm:chPref val="3"/>
        </dgm:presLayoutVars>
      </dgm:prSet>
      <dgm:spPr/>
      <dgm:t>
        <a:bodyPr/>
        <a:lstStyle/>
        <a:p>
          <a:endParaRPr lang="en-US"/>
        </a:p>
      </dgm:t>
    </dgm:pt>
    <dgm:pt modelId="{3A439FD7-9643-4240-94CF-7EDE15EB2B81}" type="pres">
      <dgm:prSet presAssocID="{D259A95E-C445-4C07-AFD8-C485A7E62F66}" presName="level3hierChild" presStyleCnt="0"/>
      <dgm:spPr/>
    </dgm:pt>
  </dgm:ptLst>
  <dgm:cxnLst>
    <dgm:cxn modelId="{D5EEFC80-2F31-4D20-A648-29F042555444}" srcId="{721C2735-5765-4C32-8B9E-ADC3FBB757EE}" destId="{1A435CB6-4215-4813-AE4A-7CD4453A5C6B}" srcOrd="0" destOrd="0" parTransId="{8F5A4EB3-93E0-4BDF-93DE-D664AE7BD22D}" sibTransId="{BDB35A42-DC06-4FF2-B883-A161B632EDBE}"/>
    <dgm:cxn modelId="{9795A164-1914-4F7B-B3D8-C4DBC6B31D06}" type="presOf" srcId="{4D56A2BF-3F82-4DFA-BDAA-48271CFAFD85}" destId="{F87CB55C-8BA5-422D-BDE2-C1084B3CCDCC}" srcOrd="0" destOrd="0" presId="urn:microsoft.com/office/officeart/2005/8/layout/hierarchy2"/>
    <dgm:cxn modelId="{68BC4997-CF58-4202-A39B-47E5D611F223}" type="presOf" srcId="{48472A5D-C794-4CD7-8C5B-3BF148F845C5}" destId="{42264FB4-2408-4B5E-9EFE-5122E2305051}" srcOrd="1" destOrd="0" presId="urn:microsoft.com/office/officeart/2005/8/layout/hierarchy2"/>
    <dgm:cxn modelId="{DD39692D-1B23-4793-ABE5-9B9CAEA55C5E}" type="presOf" srcId="{3E1BE57F-5F85-4560-A0EB-DAE1F28E36D5}" destId="{368D15B1-415D-4AAE-A728-6C6E8901CD91}" srcOrd="0" destOrd="0" presId="urn:microsoft.com/office/officeart/2005/8/layout/hierarchy2"/>
    <dgm:cxn modelId="{A9050908-C138-4371-B600-124A7377011E}" type="presOf" srcId="{2A5333F2-AA8D-4A7C-B788-1DA91DC3F121}" destId="{D9CC719F-80BB-41E3-9C04-B4C564FD36D2}" srcOrd="0" destOrd="0" presId="urn:microsoft.com/office/officeart/2005/8/layout/hierarchy2"/>
    <dgm:cxn modelId="{7697DF71-449D-469C-87B5-36DB6154E85E}" type="presOf" srcId="{8A82F841-3788-4F1F-BB4D-4370634764B5}" destId="{BC7D8991-6D4D-48C9-BCF7-46632F74936A}" srcOrd="0" destOrd="0" presId="urn:microsoft.com/office/officeart/2005/8/layout/hierarchy2"/>
    <dgm:cxn modelId="{CDB238D1-D927-4493-99C1-80C449EC6071}" srcId="{721C2735-5765-4C32-8B9E-ADC3FBB757EE}" destId="{3E1BE57F-5F85-4560-A0EB-DAE1F28E36D5}" srcOrd="2" destOrd="0" parTransId="{6081AD94-DA24-4741-827B-056B7783A338}" sibTransId="{36F52115-3DF5-4CBC-B2CB-EA4CEAB14AF1}"/>
    <dgm:cxn modelId="{AA8BB130-EA94-4C9A-80DA-F58A285716FF}" type="presOf" srcId="{48472A5D-C794-4CD7-8C5B-3BF148F845C5}" destId="{79AAA80E-AF4E-4E52-A4FF-717553678DA8}" srcOrd="0" destOrd="0" presId="urn:microsoft.com/office/officeart/2005/8/layout/hierarchy2"/>
    <dgm:cxn modelId="{1A83B9D8-9491-4181-8E35-C4EF539E1CB3}" type="presOf" srcId="{2A5333F2-AA8D-4A7C-B788-1DA91DC3F121}" destId="{252F7CBA-BA80-4715-AC6F-CE5305015DB9}" srcOrd="1" destOrd="0" presId="urn:microsoft.com/office/officeart/2005/8/layout/hierarchy2"/>
    <dgm:cxn modelId="{47437585-BCBC-4EBC-91AF-0FB2C1D07D1C}" type="presOf" srcId="{6081AD94-DA24-4741-827B-056B7783A338}" destId="{308E5001-7AA6-402A-A662-525757489BD2}" srcOrd="1" destOrd="0" presId="urn:microsoft.com/office/officeart/2005/8/layout/hierarchy2"/>
    <dgm:cxn modelId="{87035563-CFDE-4D91-808E-79CBF6B7439F}" type="presOf" srcId="{40E665D4-29AD-4A97-9891-5CD1E233FB56}" destId="{B53BD27F-C61E-4F67-967B-76E6AF17BFDC}" srcOrd="0" destOrd="0" presId="urn:microsoft.com/office/officeart/2005/8/layout/hierarchy2"/>
    <dgm:cxn modelId="{65546AF6-0CCF-4A9C-BBB2-6696FF7B1117}" type="presOf" srcId="{80374D75-1452-4E11-A87B-C41AFF4F18A0}" destId="{04A2EFFC-DE2A-4A93-BD3D-D6F458B1A52C}" srcOrd="0" destOrd="0" presId="urn:microsoft.com/office/officeart/2005/8/layout/hierarchy2"/>
    <dgm:cxn modelId="{DBCA1D69-7258-46B2-80AF-E0164ED02907}" type="presOf" srcId="{D259A95E-C445-4C07-AFD8-C485A7E62F66}" destId="{F882F041-D45A-41C5-B8A9-DD76799F6980}" srcOrd="0" destOrd="0" presId="urn:microsoft.com/office/officeart/2005/8/layout/hierarchy2"/>
    <dgm:cxn modelId="{F76E2DE2-391F-4173-8B43-0F9ED21DF086}" type="presOf" srcId="{874DC419-0C63-4A61-A1E2-8D9C46858011}" destId="{383AF248-BF1E-4155-8FC2-244692D90828}" srcOrd="0" destOrd="0" presId="urn:microsoft.com/office/officeart/2005/8/layout/hierarchy2"/>
    <dgm:cxn modelId="{1FF21C78-D1DF-4CFF-BF9D-B7B1C2B4B87A}" type="presOf" srcId="{8F5A4EB3-93E0-4BDF-93DE-D664AE7BD22D}" destId="{EB0BDC3D-E917-4AA1-9B39-B16DC48D3EDF}" srcOrd="0" destOrd="0" presId="urn:microsoft.com/office/officeart/2005/8/layout/hierarchy2"/>
    <dgm:cxn modelId="{2D61418B-30EB-4280-ABBC-F70ACA9BC35E}" type="presOf" srcId="{75627BCF-9D21-4426-B9D4-2AC8736B9588}" destId="{824ADAA3-DB45-4066-BA1D-BF5FA0DAB427}" srcOrd="0" destOrd="0" presId="urn:microsoft.com/office/officeart/2005/8/layout/hierarchy2"/>
    <dgm:cxn modelId="{E945CE59-FAD0-4C30-B4C4-437F4AF6DD30}" srcId="{721C2735-5765-4C32-8B9E-ADC3FBB757EE}" destId="{D259A95E-C445-4C07-AFD8-C485A7E62F66}" srcOrd="5" destOrd="0" parTransId="{874DC419-0C63-4A61-A1E2-8D9C46858011}" sibTransId="{1E717D97-246A-4504-B2B0-0D642C7A3ED7}"/>
    <dgm:cxn modelId="{5E585D93-F3BA-4D75-A379-0A4FB8C54484}" type="presOf" srcId="{80374D75-1452-4E11-A87B-C41AFF4F18A0}" destId="{1AFB570D-C963-4CD0-A8AF-61656911AF37}" srcOrd="1" destOrd="0" presId="urn:microsoft.com/office/officeart/2005/8/layout/hierarchy2"/>
    <dgm:cxn modelId="{F43B7C2A-4021-4841-BC47-9FF319624939}" srcId="{75627BCF-9D21-4426-B9D4-2AC8736B9588}" destId="{721C2735-5765-4C32-8B9E-ADC3FBB757EE}" srcOrd="0" destOrd="0" parTransId="{D618839A-FE01-4AD1-A975-A78D1EC73F00}" sibTransId="{AE4B814E-2CEF-495D-B32F-01AF06921F20}"/>
    <dgm:cxn modelId="{FEBD9C7E-6F46-4AC7-96A0-345F484631D8}" type="presOf" srcId="{1A435CB6-4215-4813-AE4A-7CD4453A5C6B}" destId="{4BC8213C-18A5-4B80-9569-8BCB82BFCD79}" srcOrd="0" destOrd="0" presId="urn:microsoft.com/office/officeart/2005/8/layout/hierarchy2"/>
    <dgm:cxn modelId="{8EB6EEF3-A989-451C-BD0E-9E45BA658B9D}" type="presOf" srcId="{874DC419-0C63-4A61-A1E2-8D9C46858011}" destId="{9C1C16F3-0C44-416F-9AF4-08ED3442A7BA}" srcOrd="1" destOrd="0" presId="urn:microsoft.com/office/officeart/2005/8/layout/hierarchy2"/>
    <dgm:cxn modelId="{E2D7A589-3883-4E13-BE47-AB0471B1174D}" type="presOf" srcId="{6081AD94-DA24-4741-827B-056B7783A338}" destId="{84FA4275-447E-4705-87D5-5BBB25549273}" srcOrd="0" destOrd="0" presId="urn:microsoft.com/office/officeart/2005/8/layout/hierarchy2"/>
    <dgm:cxn modelId="{BB5D7548-9B3D-468E-B8B3-BE4ED3976B45}" srcId="{721C2735-5765-4C32-8B9E-ADC3FBB757EE}" destId="{40E665D4-29AD-4A97-9891-5CD1E233FB56}" srcOrd="1" destOrd="0" parTransId="{80374D75-1452-4E11-A87B-C41AFF4F18A0}" sibTransId="{B0C31149-9688-46FA-A281-4E10FF948C1A}"/>
    <dgm:cxn modelId="{5C8FC169-C48F-4A5E-A1A0-D8BA3B0D1884}" srcId="{721C2735-5765-4C32-8B9E-ADC3FBB757EE}" destId="{4D56A2BF-3F82-4DFA-BDAA-48271CFAFD85}" srcOrd="4" destOrd="0" parTransId="{48472A5D-C794-4CD7-8C5B-3BF148F845C5}" sibTransId="{E6BBC690-C29D-4885-A8B4-D28D3431A34F}"/>
    <dgm:cxn modelId="{D118C999-2FD8-4EA1-9F18-E66969447C5A}" type="presOf" srcId="{8F5A4EB3-93E0-4BDF-93DE-D664AE7BD22D}" destId="{ADA3D0BD-89E1-4FB7-9513-035CF9944D6B}" srcOrd="1" destOrd="0" presId="urn:microsoft.com/office/officeart/2005/8/layout/hierarchy2"/>
    <dgm:cxn modelId="{FBB43380-9C44-49AC-8C47-20AB7BA8D602}" type="presOf" srcId="{721C2735-5765-4C32-8B9E-ADC3FBB757EE}" destId="{3586AAE7-9679-4B95-AB01-368F68B5AA4B}" srcOrd="0" destOrd="0" presId="urn:microsoft.com/office/officeart/2005/8/layout/hierarchy2"/>
    <dgm:cxn modelId="{1D3BE7E7-6C45-4F57-B756-0A1F48DD32B6}" srcId="{721C2735-5765-4C32-8B9E-ADC3FBB757EE}" destId="{8A82F841-3788-4F1F-BB4D-4370634764B5}" srcOrd="3" destOrd="0" parTransId="{2A5333F2-AA8D-4A7C-B788-1DA91DC3F121}" sibTransId="{2B9EFE26-FAF2-48DA-9D17-E3CAE7F35AB7}"/>
    <dgm:cxn modelId="{754DF13D-7E10-45A7-A729-AC38F91194DD}" type="presParOf" srcId="{824ADAA3-DB45-4066-BA1D-BF5FA0DAB427}" destId="{8A3C25AC-6D27-4B7C-B3BD-45573E13E833}" srcOrd="0" destOrd="0" presId="urn:microsoft.com/office/officeart/2005/8/layout/hierarchy2"/>
    <dgm:cxn modelId="{D3EF93FF-5799-4ABB-9FFE-58B7CDC64FB9}" type="presParOf" srcId="{8A3C25AC-6D27-4B7C-B3BD-45573E13E833}" destId="{3586AAE7-9679-4B95-AB01-368F68B5AA4B}" srcOrd="0" destOrd="0" presId="urn:microsoft.com/office/officeart/2005/8/layout/hierarchy2"/>
    <dgm:cxn modelId="{F490DC19-2C89-4D3F-9FA0-43E554F6BFDF}" type="presParOf" srcId="{8A3C25AC-6D27-4B7C-B3BD-45573E13E833}" destId="{42A4DE77-886E-4F5F-A073-405A0382C963}" srcOrd="1" destOrd="0" presId="urn:microsoft.com/office/officeart/2005/8/layout/hierarchy2"/>
    <dgm:cxn modelId="{CE3952B0-4A97-46C4-B79D-0720389867EC}" type="presParOf" srcId="{42A4DE77-886E-4F5F-A073-405A0382C963}" destId="{EB0BDC3D-E917-4AA1-9B39-B16DC48D3EDF}" srcOrd="0" destOrd="0" presId="urn:microsoft.com/office/officeart/2005/8/layout/hierarchy2"/>
    <dgm:cxn modelId="{EF640CA6-FA9D-435F-B3FF-8EFF98A28229}" type="presParOf" srcId="{EB0BDC3D-E917-4AA1-9B39-B16DC48D3EDF}" destId="{ADA3D0BD-89E1-4FB7-9513-035CF9944D6B}" srcOrd="0" destOrd="0" presId="urn:microsoft.com/office/officeart/2005/8/layout/hierarchy2"/>
    <dgm:cxn modelId="{0D9A9657-A2D6-4C3E-AD6C-3B3A0F3859A6}" type="presParOf" srcId="{42A4DE77-886E-4F5F-A073-405A0382C963}" destId="{D7574913-3B49-4CB2-A1F3-044509ECF566}" srcOrd="1" destOrd="0" presId="urn:microsoft.com/office/officeart/2005/8/layout/hierarchy2"/>
    <dgm:cxn modelId="{C4A1BBCE-3B66-45E0-B25A-35537D8528FD}" type="presParOf" srcId="{D7574913-3B49-4CB2-A1F3-044509ECF566}" destId="{4BC8213C-18A5-4B80-9569-8BCB82BFCD79}" srcOrd="0" destOrd="0" presId="urn:microsoft.com/office/officeart/2005/8/layout/hierarchy2"/>
    <dgm:cxn modelId="{E1F31539-1FA6-4DFB-8FCD-EC7A2823A968}" type="presParOf" srcId="{D7574913-3B49-4CB2-A1F3-044509ECF566}" destId="{8EF2C6BE-1337-42DB-A56D-093782BB96DC}" srcOrd="1" destOrd="0" presId="urn:microsoft.com/office/officeart/2005/8/layout/hierarchy2"/>
    <dgm:cxn modelId="{37BB48B0-C3BA-4E2E-9A56-CE5829F115BF}" type="presParOf" srcId="{42A4DE77-886E-4F5F-A073-405A0382C963}" destId="{04A2EFFC-DE2A-4A93-BD3D-D6F458B1A52C}" srcOrd="2" destOrd="0" presId="urn:microsoft.com/office/officeart/2005/8/layout/hierarchy2"/>
    <dgm:cxn modelId="{4AFF97DD-9DEA-4BEF-B459-E4F62F8A8BB1}" type="presParOf" srcId="{04A2EFFC-DE2A-4A93-BD3D-D6F458B1A52C}" destId="{1AFB570D-C963-4CD0-A8AF-61656911AF37}" srcOrd="0" destOrd="0" presId="urn:microsoft.com/office/officeart/2005/8/layout/hierarchy2"/>
    <dgm:cxn modelId="{96CA28D3-6253-49FD-9988-905E1E846B42}" type="presParOf" srcId="{42A4DE77-886E-4F5F-A073-405A0382C963}" destId="{01BCA3F3-6594-49F3-89CF-AC49B5451882}" srcOrd="3" destOrd="0" presId="urn:microsoft.com/office/officeart/2005/8/layout/hierarchy2"/>
    <dgm:cxn modelId="{259CA857-3B91-4FE0-9EBF-A23AAC047C88}" type="presParOf" srcId="{01BCA3F3-6594-49F3-89CF-AC49B5451882}" destId="{B53BD27F-C61E-4F67-967B-76E6AF17BFDC}" srcOrd="0" destOrd="0" presId="urn:microsoft.com/office/officeart/2005/8/layout/hierarchy2"/>
    <dgm:cxn modelId="{C3EF6F55-367F-43E7-8784-778D0FE00589}" type="presParOf" srcId="{01BCA3F3-6594-49F3-89CF-AC49B5451882}" destId="{77E0ABB9-6B06-4EDB-9670-32352E09AD5E}" srcOrd="1" destOrd="0" presId="urn:microsoft.com/office/officeart/2005/8/layout/hierarchy2"/>
    <dgm:cxn modelId="{A81C9847-C001-4D23-B211-759DE3DAC89F}" type="presParOf" srcId="{42A4DE77-886E-4F5F-A073-405A0382C963}" destId="{84FA4275-447E-4705-87D5-5BBB25549273}" srcOrd="4" destOrd="0" presId="urn:microsoft.com/office/officeart/2005/8/layout/hierarchy2"/>
    <dgm:cxn modelId="{62089CB6-9F3B-423F-8E8C-ECD1C1DBE205}" type="presParOf" srcId="{84FA4275-447E-4705-87D5-5BBB25549273}" destId="{308E5001-7AA6-402A-A662-525757489BD2}" srcOrd="0" destOrd="0" presId="urn:microsoft.com/office/officeart/2005/8/layout/hierarchy2"/>
    <dgm:cxn modelId="{FE6E27B5-B9BD-4768-B3D4-30C39AAF422D}" type="presParOf" srcId="{42A4DE77-886E-4F5F-A073-405A0382C963}" destId="{D37FF6C0-673A-4141-A608-3BE7A4D3E5A5}" srcOrd="5" destOrd="0" presId="urn:microsoft.com/office/officeart/2005/8/layout/hierarchy2"/>
    <dgm:cxn modelId="{989AC462-BF29-48E4-B22B-441DB34E93ED}" type="presParOf" srcId="{D37FF6C0-673A-4141-A608-3BE7A4D3E5A5}" destId="{368D15B1-415D-4AAE-A728-6C6E8901CD91}" srcOrd="0" destOrd="0" presId="urn:microsoft.com/office/officeart/2005/8/layout/hierarchy2"/>
    <dgm:cxn modelId="{8CF2B22D-E162-46F2-AC9F-1CAA68025C30}" type="presParOf" srcId="{D37FF6C0-673A-4141-A608-3BE7A4D3E5A5}" destId="{951178F7-8C05-4EA2-A148-2D66D1147EAE}" srcOrd="1" destOrd="0" presId="urn:microsoft.com/office/officeart/2005/8/layout/hierarchy2"/>
    <dgm:cxn modelId="{66F9B22B-0256-4C69-A109-1D15A10CE1D3}" type="presParOf" srcId="{42A4DE77-886E-4F5F-A073-405A0382C963}" destId="{D9CC719F-80BB-41E3-9C04-B4C564FD36D2}" srcOrd="6" destOrd="0" presId="urn:microsoft.com/office/officeart/2005/8/layout/hierarchy2"/>
    <dgm:cxn modelId="{B8D85B2C-930A-45B9-BCC6-FA0B78CE7E6A}" type="presParOf" srcId="{D9CC719F-80BB-41E3-9C04-B4C564FD36D2}" destId="{252F7CBA-BA80-4715-AC6F-CE5305015DB9}" srcOrd="0" destOrd="0" presId="urn:microsoft.com/office/officeart/2005/8/layout/hierarchy2"/>
    <dgm:cxn modelId="{08693D6C-E9A3-41BD-AAA8-35470D7B65D9}" type="presParOf" srcId="{42A4DE77-886E-4F5F-A073-405A0382C963}" destId="{98B0F7E3-CDD4-437F-8421-46C207D84C78}" srcOrd="7" destOrd="0" presId="urn:microsoft.com/office/officeart/2005/8/layout/hierarchy2"/>
    <dgm:cxn modelId="{AFFD3A63-5108-4914-9741-63DEDBE2EFBD}" type="presParOf" srcId="{98B0F7E3-CDD4-437F-8421-46C207D84C78}" destId="{BC7D8991-6D4D-48C9-BCF7-46632F74936A}" srcOrd="0" destOrd="0" presId="urn:microsoft.com/office/officeart/2005/8/layout/hierarchy2"/>
    <dgm:cxn modelId="{2D9C160D-3E33-4781-921D-7B304DD939DB}" type="presParOf" srcId="{98B0F7E3-CDD4-437F-8421-46C207D84C78}" destId="{52AEC117-8BA7-4016-A5C4-A114F50AB1DB}" srcOrd="1" destOrd="0" presId="urn:microsoft.com/office/officeart/2005/8/layout/hierarchy2"/>
    <dgm:cxn modelId="{08D90CE7-7450-4004-AD9F-C460611145C5}" type="presParOf" srcId="{42A4DE77-886E-4F5F-A073-405A0382C963}" destId="{79AAA80E-AF4E-4E52-A4FF-717553678DA8}" srcOrd="8" destOrd="0" presId="urn:microsoft.com/office/officeart/2005/8/layout/hierarchy2"/>
    <dgm:cxn modelId="{8CC5D934-E7BB-4AC1-A41C-586E11B296B4}" type="presParOf" srcId="{79AAA80E-AF4E-4E52-A4FF-717553678DA8}" destId="{42264FB4-2408-4B5E-9EFE-5122E2305051}" srcOrd="0" destOrd="0" presId="urn:microsoft.com/office/officeart/2005/8/layout/hierarchy2"/>
    <dgm:cxn modelId="{49159FF1-D3A4-4C6E-B280-36B7992D2365}" type="presParOf" srcId="{42A4DE77-886E-4F5F-A073-405A0382C963}" destId="{CCEE0826-EFEE-481D-9D92-31173DD67DE2}" srcOrd="9" destOrd="0" presId="urn:microsoft.com/office/officeart/2005/8/layout/hierarchy2"/>
    <dgm:cxn modelId="{8415C152-D1E2-48FD-A5CF-13CB5209D106}" type="presParOf" srcId="{CCEE0826-EFEE-481D-9D92-31173DD67DE2}" destId="{F87CB55C-8BA5-422D-BDE2-C1084B3CCDCC}" srcOrd="0" destOrd="0" presId="urn:microsoft.com/office/officeart/2005/8/layout/hierarchy2"/>
    <dgm:cxn modelId="{CA4DC199-D681-45E6-89EE-DF5DB4FE9037}" type="presParOf" srcId="{CCEE0826-EFEE-481D-9D92-31173DD67DE2}" destId="{30D1A21D-733B-45DB-8C91-CDF2075A787D}" srcOrd="1" destOrd="0" presId="urn:microsoft.com/office/officeart/2005/8/layout/hierarchy2"/>
    <dgm:cxn modelId="{A3C032CD-EDC0-4757-99BE-A1073FFEFB1D}" type="presParOf" srcId="{42A4DE77-886E-4F5F-A073-405A0382C963}" destId="{383AF248-BF1E-4155-8FC2-244692D90828}" srcOrd="10" destOrd="0" presId="urn:microsoft.com/office/officeart/2005/8/layout/hierarchy2"/>
    <dgm:cxn modelId="{FB33973E-1A0A-4B2B-AA13-0C25A651A055}" type="presParOf" srcId="{383AF248-BF1E-4155-8FC2-244692D90828}" destId="{9C1C16F3-0C44-416F-9AF4-08ED3442A7BA}" srcOrd="0" destOrd="0" presId="urn:microsoft.com/office/officeart/2005/8/layout/hierarchy2"/>
    <dgm:cxn modelId="{9D6D9A06-EDFC-4083-AD86-5CDFF3CAB0C4}" type="presParOf" srcId="{42A4DE77-886E-4F5F-A073-405A0382C963}" destId="{487C20F5-7CA0-4086-95CA-97D2DE4FD4C0}" srcOrd="11" destOrd="0" presId="urn:microsoft.com/office/officeart/2005/8/layout/hierarchy2"/>
    <dgm:cxn modelId="{9CCF0674-50A9-4BD1-939B-20A7A1AD3518}" type="presParOf" srcId="{487C20F5-7CA0-4086-95CA-97D2DE4FD4C0}" destId="{F882F041-D45A-41C5-B8A9-DD76799F6980}" srcOrd="0" destOrd="0" presId="urn:microsoft.com/office/officeart/2005/8/layout/hierarchy2"/>
    <dgm:cxn modelId="{8AB4150B-3DD7-4FBC-BD33-81B9FD454F15}" type="presParOf" srcId="{487C20F5-7CA0-4086-95CA-97D2DE4FD4C0}" destId="{3A439FD7-9643-4240-94CF-7EDE15EB2B8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5F6046-A6BD-4EA8-A893-1C742FE2753D}"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A1605EEE-8299-4347-973F-72EA73A02DB1}">
      <dgm:prSet phldrT="[Text]" custT="1"/>
      <dgm:spPr/>
      <dgm:t>
        <a:bodyPr/>
        <a:lstStyle/>
        <a:p>
          <a:r>
            <a:rPr lang="en-US" sz="1600" dirty="0">
              <a:solidFill>
                <a:schemeClr val="tx1"/>
              </a:solidFill>
            </a:rPr>
            <a:t>Make a sustainable business case for age-friendly care</a:t>
          </a:r>
        </a:p>
      </dgm:t>
    </dgm:pt>
    <dgm:pt modelId="{1814834D-C0E2-4CC7-84CF-7EC6888A4100}" type="parTrans" cxnId="{FF20B498-1F9F-43ED-B651-CB6C32AFBDEE}">
      <dgm:prSet/>
      <dgm:spPr/>
      <dgm:t>
        <a:bodyPr/>
        <a:lstStyle/>
        <a:p>
          <a:endParaRPr lang="en-US" sz="1300">
            <a:solidFill>
              <a:schemeClr val="tx1"/>
            </a:solidFill>
          </a:endParaRPr>
        </a:p>
      </dgm:t>
    </dgm:pt>
    <dgm:pt modelId="{9178EA14-B068-4F53-A069-9780D6AE833A}" type="sibTrans" cxnId="{FF20B498-1F9F-43ED-B651-CB6C32AFBDEE}">
      <dgm:prSet/>
      <dgm:spPr/>
      <dgm:t>
        <a:bodyPr/>
        <a:lstStyle/>
        <a:p>
          <a:endParaRPr lang="en-US" sz="1300">
            <a:solidFill>
              <a:schemeClr val="tx1"/>
            </a:solidFill>
          </a:endParaRPr>
        </a:p>
      </dgm:t>
    </dgm:pt>
    <dgm:pt modelId="{4B05ED67-B8C1-4DD7-8D9B-D62782ADF724}">
      <dgm:prSet phldrT="[Text]" custT="1"/>
      <dgm:spPr/>
      <dgm:t>
        <a:bodyPr/>
        <a:lstStyle/>
        <a:p>
          <a:r>
            <a:rPr lang="en-US" sz="1600" dirty="0">
              <a:solidFill>
                <a:schemeClr val="tx1"/>
              </a:solidFill>
            </a:rPr>
            <a:t>Reduce costs associated with poor quality care</a:t>
          </a:r>
        </a:p>
      </dgm:t>
    </dgm:pt>
    <dgm:pt modelId="{D376DB87-F4A7-4677-A030-C4DDD644112C}" type="parTrans" cxnId="{BA61BC06-11A0-4C15-A72F-0DDB81E2072A}">
      <dgm:prSet custT="1"/>
      <dgm:spPr/>
      <dgm:t>
        <a:bodyPr/>
        <a:lstStyle/>
        <a:p>
          <a:endParaRPr lang="en-US" sz="1200">
            <a:solidFill>
              <a:schemeClr val="tx1"/>
            </a:solidFill>
          </a:endParaRPr>
        </a:p>
      </dgm:t>
    </dgm:pt>
    <dgm:pt modelId="{85A9E924-2647-4561-8135-815FD5AC3646}" type="sibTrans" cxnId="{BA61BC06-11A0-4C15-A72F-0DDB81E2072A}">
      <dgm:prSet/>
      <dgm:spPr/>
      <dgm:t>
        <a:bodyPr/>
        <a:lstStyle/>
        <a:p>
          <a:endParaRPr lang="en-US" sz="1300">
            <a:solidFill>
              <a:schemeClr val="tx1"/>
            </a:solidFill>
          </a:endParaRPr>
        </a:p>
      </dgm:t>
    </dgm:pt>
    <dgm:pt modelId="{16075994-B556-4E4C-9DA1-9D20DB7468E4}">
      <dgm:prSet phldrT="[Text]" custT="1"/>
      <dgm:spPr/>
      <dgm:t>
        <a:bodyPr/>
        <a:lstStyle/>
        <a:p>
          <a:r>
            <a:rPr lang="en-US" sz="1600" dirty="0">
              <a:solidFill>
                <a:schemeClr val="tx1"/>
              </a:solidFill>
            </a:rPr>
            <a:t>Increase utilization of cost-effective services</a:t>
          </a:r>
        </a:p>
      </dgm:t>
    </dgm:pt>
    <dgm:pt modelId="{D5B0F4D8-F6B9-425F-8549-8DA0C0A6BE93}" type="parTrans" cxnId="{5F838DA0-ECBF-4CD8-87E6-8F91808C2C9D}">
      <dgm:prSet custT="1"/>
      <dgm:spPr/>
      <dgm:t>
        <a:bodyPr/>
        <a:lstStyle/>
        <a:p>
          <a:endParaRPr lang="en-US" sz="1200">
            <a:solidFill>
              <a:schemeClr val="tx1"/>
            </a:solidFill>
          </a:endParaRPr>
        </a:p>
      </dgm:t>
    </dgm:pt>
    <dgm:pt modelId="{2C57E7C8-009D-4E41-B122-E43A62F3E034}" type="sibTrans" cxnId="{5F838DA0-ECBF-4CD8-87E6-8F91808C2C9D}">
      <dgm:prSet/>
      <dgm:spPr/>
      <dgm:t>
        <a:bodyPr/>
        <a:lstStyle/>
        <a:p>
          <a:endParaRPr lang="en-US" sz="1300">
            <a:solidFill>
              <a:schemeClr val="tx1"/>
            </a:solidFill>
          </a:endParaRPr>
        </a:p>
      </dgm:t>
    </dgm:pt>
    <dgm:pt modelId="{C2DA04A7-C199-4961-81E7-51D0A46EC4F8}">
      <dgm:prSet custT="1"/>
      <dgm:spPr/>
      <dgm:t>
        <a:bodyPr/>
        <a:lstStyle/>
        <a:p>
          <a:r>
            <a:rPr lang="en-US" sz="1600" dirty="0" smtClean="0">
              <a:solidFill>
                <a:schemeClr val="tx1"/>
              </a:solidFill>
            </a:rPr>
            <a:t>Enhance revenue and market share  </a:t>
          </a:r>
          <a:endParaRPr lang="en-US" sz="1600" dirty="0">
            <a:solidFill>
              <a:schemeClr val="tx1"/>
            </a:solidFill>
          </a:endParaRPr>
        </a:p>
      </dgm:t>
    </dgm:pt>
    <dgm:pt modelId="{5183A646-2101-4CA2-A020-31AC4BAB5F36}" type="parTrans" cxnId="{CE25D3DC-FB48-4649-96F6-A7C5493DCF04}">
      <dgm:prSet custT="1"/>
      <dgm:spPr/>
      <dgm:t>
        <a:bodyPr/>
        <a:lstStyle/>
        <a:p>
          <a:endParaRPr lang="en-US" sz="1200">
            <a:solidFill>
              <a:schemeClr val="tx1"/>
            </a:solidFill>
          </a:endParaRPr>
        </a:p>
      </dgm:t>
    </dgm:pt>
    <dgm:pt modelId="{C821FD6A-B97E-4BD2-9768-DA65AB9D6A3B}" type="sibTrans" cxnId="{CE25D3DC-FB48-4649-96F6-A7C5493DCF04}">
      <dgm:prSet/>
      <dgm:spPr/>
      <dgm:t>
        <a:bodyPr/>
        <a:lstStyle/>
        <a:p>
          <a:endParaRPr lang="en-US" sz="1300">
            <a:solidFill>
              <a:schemeClr val="tx1"/>
            </a:solidFill>
          </a:endParaRPr>
        </a:p>
      </dgm:t>
    </dgm:pt>
    <dgm:pt modelId="{7C21660B-4304-404D-ABC4-886D941255EE}">
      <dgm:prSet custT="1"/>
      <dgm:spPr/>
      <dgm:t>
        <a:bodyPr/>
        <a:lstStyle/>
        <a:p>
          <a:r>
            <a:rPr lang="en-US" sz="1400" smtClean="0">
              <a:solidFill>
                <a:schemeClr val="tx1"/>
              </a:solidFill>
            </a:rPr>
            <a:t>Reduce over-utilization of unnecessary care</a:t>
          </a:r>
          <a:endParaRPr lang="en-US" sz="1400" dirty="0">
            <a:solidFill>
              <a:schemeClr val="tx1"/>
            </a:solidFill>
          </a:endParaRPr>
        </a:p>
      </dgm:t>
    </dgm:pt>
    <dgm:pt modelId="{F4B82496-629D-4A2D-AA6D-56CF88F0F70D}" type="parTrans" cxnId="{045AB675-A834-4B9A-AAC7-8AF16BE297E3}">
      <dgm:prSet custT="1"/>
      <dgm:spPr/>
      <dgm:t>
        <a:bodyPr/>
        <a:lstStyle/>
        <a:p>
          <a:endParaRPr lang="en-US" sz="1200">
            <a:solidFill>
              <a:schemeClr val="tx1"/>
            </a:solidFill>
          </a:endParaRPr>
        </a:p>
      </dgm:t>
    </dgm:pt>
    <dgm:pt modelId="{051340B0-995C-451C-8A52-F7A5140E3732}" type="sibTrans" cxnId="{045AB675-A834-4B9A-AAC7-8AF16BE297E3}">
      <dgm:prSet/>
      <dgm:spPr/>
      <dgm:t>
        <a:bodyPr/>
        <a:lstStyle/>
        <a:p>
          <a:endParaRPr lang="en-US" sz="1300">
            <a:solidFill>
              <a:schemeClr val="tx1"/>
            </a:solidFill>
          </a:endParaRPr>
        </a:p>
      </dgm:t>
    </dgm:pt>
    <dgm:pt modelId="{F3051685-5C4C-427D-98D3-52ED6332A3CC}">
      <dgm:prSet custT="1"/>
      <dgm:spPr/>
      <dgm:t>
        <a:bodyPr/>
        <a:lstStyle/>
        <a:p>
          <a:r>
            <a:rPr lang="en-US" sz="1400" dirty="0">
              <a:solidFill>
                <a:schemeClr val="tx1"/>
              </a:solidFill>
            </a:rPr>
            <a:t>Reduce risk of malpractice </a:t>
          </a:r>
          <a:r>
            <a:rPr lang="en-US" sz="1400" dirty="0" smtClean="0">
              <a:solidFill>
                <a:schemeClr val="tx1"/>
              </a:solidFill>
            </a:rPr>
            <a:t>claims</a:t>
          </a:r>
          <a:endParaRPr lang="en-US" sz="1400" dirty="0">
            <a:solidFill>
              <a:schemeClr val="tx1"/>
            </a:solidFill>
          </a:endParaRPr>
        </a:p>
      </dgm:t>
    </dgm:pt>
    <dgm:pt modelId="{F00B5EB4-D947-444C-A372-49406B062263}" type="parTrans" cxnId="{8D424E21-D36B-4B44-BC1F-FAFA3CE40FDE}">
      <dgm:prSet custT="1"/>
      <dgm:spPr/>
      <dgm:t>
        <a:bodyPr/>
        <a:lstStyle/>
        <a:p>
          <a:endParaRPr lang="en-US" sz="1200">
            <a:solidFill>
              <a:schemeClr val="tx1"/>
            </a:solidFill>
          </a:endParaRPr>
        </a:p>
      </dgm:t>
    </dgm:pt>
    <dgm:pt modelId="{B8088E9D-474D-4E1E-8579-03191331F0B4}" type="sibTrans" cxnId="{8D424E21-D36B-4B44-BC1F-FAFA3CE40FDE}">
      <dgm:prSet/>
      <dgm:spPr/>
      <dgm:t>
        <a:bodyPr/>
        <a:lstStyle/>
        <a:p>
          <a:endParaRPr lang="en-US" sz="1300">
            <a:solidFill>
              <a:schemeClr val="tx1"/>
            </a:solidFill>
          </a:endParaRPr>
        </a:p>
      </dgm:t>
    </dgm:pt>
    <dgm:pt modelId="{52FBE5EF-3A7F-49C9-B02B-3510D9B79FBA}">
      <dgm:prSet custT="1"/>
      <dgm:spPr/>
      <dgm:t>
        <a:bodyPr/>
        <a:lstStyle/>
        <a:p>
          <a:r>
            <a:rPr lang="en-US" sz="1400" smtClean="0">
              <a:solidFill>
                <a:schemeClr val="tx1"/>
              </a:solidFill>
            </a:rPr>
            <a:t>Increase consistent use of underused, evidence-based services and practices</a:t>
          </a:r>
          <a:endParaRPr lang="en-US" sz="1400" dirty="0">
            <a:solidFill>
              <a:schemeClr val="tx1"/>
            </a:solidFill>
          </a:endParaRPr>
        </a:p>
      </dgm:t>
    </dgm:pt>
    <dgm:pt modelId="{B5B26079-E698-4503-AF76-D4305A9BF354}" type="parTrans" cxnId="{015DD1E9-B953-4A07-8D11-323624123AA8}">
      <dgm:prSet custT="1"/>
      <dgm:spPr/>
      <dgm:t>
        <a:bodyPr/>
        <a:lstStyle/>
        <a:p>
          <a:endParaRPr lang="en-US" sz="1200">
            <a:solidFill>
              <a:schemeClr val="tx1"/>
            </a:solidFill>
          </a:endParaRPr>
        </a:p>
      </dgm:t>
    </dgm:pt>
    <dgm:pt modelId="{E7E83758-65F6-4D20-B970-49EC6334A5F1}" type="sibTrans" cxnId="{015DD1E9-B953-4A07-8D11-323624123AA8}">
      <dgm:prSet/>
      <dgm:spPr/>
      <dgm:t>
        <a:bodyPr/>
        <a:lstStyle/>
        <a:p>
          <a:endParaRPr lang="en-US" sz="1300">
            <a:solidFill>
              <a:schemeClr val="tx1"/>
            </a:solidFill>
          </a:endParaRPr>
        </a:p>
      </dgm:t>
    </dgm:pt>
    <dgm:pt modelId="{F1E4AF91-75F1-4BA9-94E2-0D6035CCF435}">
      <dgm:prSet custT="1"/>
      <dgm:spPr/>
      <dgm:t>
        <a:bodyPr/>
        <a:lstStyle/>
        <a:p>
          <a:r>
            <a:rPr lang="en-US" sz="1400" dirty="0" smtClean="0">
              <a:solidFill>
                <a:schemeClr val="tx1"/>
              </a:solidFill>
            </a:rPr>
            <a:t>Reduce harm that results in use of higher level of care settings, longer inpatient LOS, ED visits, readmissions to inpatient settings</a:t>
          </a:r>
          <a:endParaRPr lang="en-US" sz="1400" dirty="0">
            <a:solidFill>
              <a:schemeClr val="tx1"/>
            </a:solidFill>
          </a:endParaRPr>
        </a:p>
      </dgm:t>
    </dgm:pt>
    <dgm:pt modelId="{A60C9FDF-8294-4049-8518-A9E9AE6A5364}" type="parTrans" cxnId="{F043B08C-C2AE-421D-9E29-41B965E5D733}">
      <dgm:prSet custT="1"/>
      <dgm:spPr/>
      <dgm:t>
        <a:bodyPr/>
        <a:lstStyle/>
        <a:p>
          <a:endParaRPr lang="en-US" sz="1200">
            <a:solidFill>
              <a:schemeClr val="tx1"/>
            </a:solidFill>
          </a:endParaRPr>
        </a:p>
      </dgm:t>
    </dgm:pt>
    <dgm:pt modelId="{DC36D540-AAAB-4151-8342-1EF611FF1318}" type="sibTrans" cxnId="{F043B08C-C2AE-421D-9E29-41B965E5D733}">
      <dgm:prSet/>
      <dgm:spPr/>
      <dgm:t>
        <a:bodyPr/>
        <a:lstStyle/>
        <a:p>
          <a:endParaRPr lang="en-US" sz="1300">
            <a:solidFill>
              <a:schemeClr val="tx1"/>
            </a:solidFill>
          </a:endParaRPr>
        </a:p>
      </dgm:t>
    </dgm:pt>
    <dgm:pt modelId="{D253A8F0-2F35-4D26-9309-64205DCDE3AD}">
      <dgm:prSet custT="1"/>
      <dgm:spPr/>
      <dgm:t>
        <a:bodyPr/>
        <a:lstStyle/>
        <a:p>
          <a:r>
            <a:rPr lang="en-US" sz="1400" dirty="0">
              <a:solidFill>
                <a:schemeClr val="tx1"/>
              </a:solidFill>
            </a:rPr>
            <a:t>Optimize site of care (shift care to lower cost care settings)</a:t>
          </a:r>
        </a:p>
      </dgm:t>
    </dgm:pt>
    <dgm:pt modelId="{210218CF-5FB0-48D2-B9DE-E652C2A3A851}" type="parTrans" cxnId="{BEF2FFF7-BF96-46FB-B278-5B26310FD5A3}">
      <dgm:prSet custT="1"/>
      <dgm:spPr/>
      <dgm:t>
        <a:bodyPr/>
        <a:lstStyle/>
        <a:p>
          <a:endParaRPr lang="en-US" sz="1200">
            <a:solidFill>
              <a:schemeClr val="tx1"/>
            </a:solidFill>
          </a:endParaRPr>
        </a:p>
      </dgm:t>
    </dgm:pt>
    <dgm:pt modelId="{465DB8CA-249E-4210-A15C-9F1564111B40}" type="sibTrans" cxnId="{BEF2FFF7-BF96-46FB-B278-5B26310FD5A3}">
      <dgm:prSet/>
      <dgm:spPr/>
      <dgm:t>
        <a:bodyPr/>
        <a:lstStyle/>
        <a:p>
          <a:endParaRPr lang="en-US" sz="1300">
            <a:solidFill>
              <a:schemeClr val="tx1"/>
            </a:solidFill>
          </a:endParaRPr>
        </a:p>
      </dgm:t>
    </dgm:pt>
    <dgm:pt modelId="{EA1FC063-00B9-4225-8EBC-643EF1C67C58}">
      <dgm:prSet custT="1"/>
      <dgm:spPr/>
      <dgm:t>
        <a:bodyPr/>
        <a:lstStyle/>
        <a:p>
          <a:r>
            <a:rPr lang="en-US" sz="1400" dirty="0">
              <a:solidFill>
                <a:schemeClr val="tx1"/>
              </a:solidFill>
            </a:rPr>
            <a:t>Increase staff productivity and </a:t>
          </a:r>
          <a:r>
            <a:rPr lang="en-US" sz="1400" dirty="0" smtClean="0">
              <a:solidFill>
                <a:schemeClr val="tx1"/>
              </a:solidFill>
            </a:rPr>
            <a:t>decrease </a:t>
          </a:r>
          <a:r>
            <a:rPr lang="en-US" sz="1400" dirty="0">
              <a:solidFill>
                <a:schemeClr val="tx1"/>
              </a:solidFill>
            </a:rPr>
            <a:t>turnover</a:t>
          </a:r>
        </a:p>
      </dgm:t>
    </dgm:pt>
    <dgm:pt modelId="{0883829A-F1AA-47B7-A7BD-1A8931E30A19}" type="parTrans" cxnId="{E4BA66C9-EB97-4597-9774-FAD363BF3CE0}">
      <dgm:prSet custT="1"/>
      <dgm:spPr/>
      <dgm:t>
        <a:bodyPr/>
        <a:lstStyle/>
        <a:p>
          <a:endParaRPr lang="en-US" sz="1200">
            <a:solidFill>
              <a:schemeClr val="tx1"/>
            </a:solidFill>
          </a:endParaRPr>
        </a:p>
      </dgm:t>
    </dgm:pt>
    <dgm:pt modelId="{334308D9-38AA-4CB6-B600-FDAC8876B32A}" type="sibTrans" cxnId="{E4BA66C9-EB97-4597-9774-FAD363BF3CE0}">
      <dgm:prSet/>
      <dgm:spPr/>
      <dgm:t>
        <a:bodyPr/>
        <a:lstStyle/>
        <a:p>
          <a:endParaRPr lang="en-US" sz="1300">
            <a:solidFill>
              <a:schemeClr val="tx1"/>
            </a:solidFill>
          </a:endParaRPr>
        </a:p>
      </dgm:t>
    </dgm:pt>
    <dgm:pt modelId="{1B12F253-9995-4A92-B89C-924BCBE334F2}">
      <dgm:prSet custT="1"/>
      <dgm:spPr/>
      <dgm:t>
        <a:bodyPr/>
        <a:lstStyle/>
        <a:p>
          <a:r>
            <a:rPr lang="en-US" sz="1400">
              <a:solidFill>
                <a:schemeClr val="tx1"/>
              </a:solidFill>
            </a:rPr>
            <a:t>Increase bed capacity</a:t>
          </a:r>
        </a:p>
      </dgm:t>
    </dgm:pt>
    <dgm:pt modelId="{FA51AC2E-9C6D-4716-BEC4-AF546128D4D8}" type="parTrans" cxnId="{02714D0B-7339-4F82-B8FE-796F7D3E7D3C}">
      <dgm:prSet custT="1"/>
      <dgm:spPr/>
      <dgm:t>
        <a:bodyPr/>
        <a:lstStyle/>
        <a:p>
          <a:endParaRPr lang="en-US" sz="1200">
            <a:solidFill>
              <a:schemeClr val="tx1"/>
            </a:solidFill>
          </a:endParaRPr>
        </a:p>
      </dgm:t>
    </dgm:pt>
    <dgm:pt modelId="{EC45C1B2-A3E6-4406-98A5-DDF9E97FD25D}" type="sibTrans" cxnId="{02714D0B-7339-4F82-B8FE-796F7D3E7D3C}">
      <dgm:prSet/>
      <dgm:spPr/>
      <dgm:t>
        <a:bodyPr/>
        <a:lstStyle/>
        <a:p>
          <a:endParaRPr lang="en-US" sz="1300">
            <a:solidFill>
              <a:schemeClr val="tx1"/>
            </a:solidFill>
          </a:endParaRPr>
        </a:p>
      </dgm:t>
    </dgm:pt>
    <dgm:pt modelId="{C7F67B24-E23A-483A-A1A9-AA636CE69CAB}">
      <dgm:prSet custT="1"/>
      <dgm:spPr/>
      <dgm:t>
        <a:bodyPr/>
        <a:lstStyle/>
        <a:p>
          <a:r>
            <a:rPr lang="en-US" sz="1400" dirty="0">
              <a:solidFill>
                <a:schemeClr val="tx1"/>
              </a:solidFill>
            </a:rPr>
            <a:t>Improve reputation as an AFHS to attract patients</a:t>
          </a:r>
        </a:p>
      </dgm:t>
    </dgm:pt>
    <dgm:pt modelId="{8EC7587A-10E1-4954-AAFC-67D6ECB05CB2}" type="parTrans" cxnId="{302F4266-940C-449E-8E02-2120B8BFF2E8}">
      <dgm:prSet custT="1"/>
      <dgm:spPr/>
      <dgm:t>
        <a:bodyPr/>
        <a:lstStyle/>
        <a:p>
          <a:endParaRPr lang="en-US" sz="1200">
            <a:solidFill>
              <a:schemeClr val="tx1"/>
            </a:solidFill>
          </a:endParaRPr>
        </a:p>
      </dgm:t>
    </dgm:pt>
    <dgm:pt modelId="{2B7260D4-FC46-44CB-BA95-735FAB3D90B8}" type="sibTrans" cxnId="{302F4266-940C-449E-8E02-2120B8BFF2E8}">
      <dgm:prSet/>
      <dgm:spPr/>
      <dgm:t>
        <a:bodyPr/>
        <a:lstStyle/>
        <a:p>
          <a:endParaRPr lang="en-US" sz="1300">
            <a:solidFill>
              <a:schemeClr val="tx1"/>
            </a:solidFill>
          </a:endParaRPr>
        </a:p>
      </dgm:t>
    </dgm:pt>
    <dgm:pt modelId="{71218F35-D7E3-47F0-9A6F-F4E474E0147E}">
      <dgm:prSet custT="1"/>
      <dgm:spPr/>
      <dgm:t>
        <a:bodyPr/>
        <a:lstStyle/>
        <a:p>
          <a:r>
            <a:rPr lang="en-US" sz="1400" dirty="0" smtClean="0">
              <a:solidFill>
                <a:schemeClr val="tx1"/>
              </a:solidFill>
            </a:rPr>
            <a:t>Improve care transitions, discharge planning, and care coordination</a:t>
          </a:r>
          <a:endParaRPr lang="en-US" sz="1400" dirty="0">
            <a:solidFill>
              <a:schemeClr val="tx1"/>
            </a:solidFill>
          </a:endParaRPr>
        </a:p>
      </dgm:t>
    </dgm:pt>
    <dgm:pt modelId="{B09E621B-0DCF-4164-AC45-5929C88F2ADD}" type="parTrans" cxnId="{C8D0C6CA-F909-46CC-8BB6-D8D3F438B56C}">
      <dgm:prSet custT="1"/>
      <dgm:spPr/>
      <dgm:t>
        <a:bodyPr/>
        <a:lstStyle/>
        <a:p>
          <a:endParaRPr lang="en-US" sz="400">
            <a:solidFill>
              <a:schemeClr val="tx1"/>
            </a:solidFill>
          </a:endParaRPr>
        </a:p>
      </dgm:t>
    </dgm:pt>
    <dgm:pt modelId="{546E2DC7-3EDD-42CA-97EF-09C6CCB65B79}" type="sibTrans" cxnId="{C8D0C6CA-F909-46CC-8BB6-D8D3F438B56C}">
      <dgm:prSet/>
      <dgm:spPr/>
      <dgm:t>
        <a:bodyPr/>
        <a:lstStyle/>
        <a:p>
          <a:endParaRPr lang="en-US">
            <a:solidFill>
              <a:schemeClr val="tx1"/>
            </a:solidFill>
          </a:endParaRPr>
        </a:p>
      </dgm:t>
    </dgm:pt>
    <dgm:pt modelId="{2A837BAE-CF40-40F3-AE1B-463691538765}" type="pres">
      <dgm:prSet presAssocID="{E55F6046-A6BD-4EA8-A893-1C742FE2753D}" presName="diagram" presStyleCnt="0">
        <dgm:presLayoutVars>
          <dgm:chPref val="1"/>
          <dgm:dir/>
          <dgm:animOne val="branch"/>
          <dgm:animLvl val="lvl"/>
          <dgm:resizeHandles val="exact"/>
        </dgm:presLayoutVars>
      </dgm:prSet>
      <dgm:spPr/>
      <dgm:t>
        <a:bodyPr/>
        <a:lstStyle/>
        <a:p>
          <a:endParaRPr lang="en-US"/>
        </a:p>
      </dgm:t>
    </dgm:pt>
    <dgm:pt modelId="{AAD1E973-371F-4DD5-847E-9C461705F342}" type="pres">
      <dgm:prSet presAssocID="{A1605EEE-8299-4347-973F-72EA73A02DB1}" presName="root1" presStyleCnt="0"/>
      <dgm:spPr/>
      <dgm:t>
        <a:bodyPr/>
        <a:lstStyle/>
        <a:p>
          <a:endParaRPr lang="en-US"/>
        </a:p>
      </dgm:t>
    </dgm:pt>
    <dgm:pt modelId="{499B6B18-B95E-41DF-BB5C-BC1F2E5B777A}" type="pres">
      <dgm:prSet presAssocID="{A1605EEE-8299-4347-973F-72EA73A02DB1}" presName="LevelOneTextNode" presStyleLbl="node0" presStyleIdx="0" presStyleCnt="1" custScaleY="135579">
        <dgm:presLayoutVars>
          <dgm:chPref val="3"/>
        </dgm:presLayoutVars>
      </dgm:prSet>
      <dgm:spPr/>
      <dgm:t>
        <a:bodyPr/>
        <a:lstStyle/>
        <a:p>
          <a:endParaRPr lang="en-US"/>
        </a:p>
      </dgm:t>
    </dgm:pt>
    <dgm:pt modelId="{81E59105-16DC-4217-A9FC-50037DF02E49}" type="pres">
      <dgm:prSet presAssocID="{A1605EEE-8299-4347-973F-72EA73A02DB1}" presName="level2hierChild" presStyleCnt="0"/>
      <dgm:spPr/>
      <dgm:t>
        <a:bodyPr/>
        <a:lstStyle/>
        <a:p>
          <a:endParaRPr lang="en-US"/>
        </a:p>
      </dgm:t>
    </dgm:pt>
    <dgm:pt modelId="{9F417710-E429-47A7-9BAC-7329AC2ADA66}" type="pres">
      <dgm:prSet presAssocID="{D376DB87-F4A7-4677-A030-C4DDD644112C}" presName="conn2-1" presStyleLbl="parChTrans1D2" presStyleIdx="0" presStyleCnt="3"/>
      <dgm:spPr/>
      <dgm:t>
        <a:bodyPr/>
        <a:lstStyle/>
        <a:p>
          <a:endParaRPr lang="en-US"/>
        </a:p>
      </dgm:t>
    </dgm:pt>
    <dgm:pt modelId="{06719177-3FFC-4345-9176-6B6C859812E8}" type="pres">
      <dgm:prSet presAssocID="{D376DB87-F4A7-4677-A030-C4DDD644112C}" presName="connTx" presStyleLbl="parChTrans1D2" presStyleIdx="0" presStyleCnt="3"/>
      <dgm:spPr/>
      <dgm:t>
        <a:bodyPr/>
        <a:lstStyle/>
        <a:p>
          <a:endParaRPr lang="en-US"/>
        </a:p>
      </dgm:t>
    </dgm:pt>
    <dgm:pt modelId="{3D4B357E-EF10-4617-8346-9FB87F584B4B}" type="pres">
      <dgm:prSet presAssocID="{4B05ED67-B8C1-4DD7-8D9B-D62782ADF724}" presName="root2" presStyleCnt="0"/>
      <dgm:spPr/>
      <dgm:t>
        <a:bodyPr/>
        <a:lstStyle/>
        <a:p>
          <a:endParaRPr lang="en-US"/>
        </a:p>
      </dgm:t>
    </dgm:pt>
    <dgm:pt modelId="{58059DFE-EFD0-4A68-A9B9-3594EE479239}" type="pres">
      <dgm:prSet presAssocID="{4B05ED67-B8C1-4DD7-8D9B-D62782ADF724}" presName="LevelTwoTextNode" presStyleLbl="node2" presStyleIdx="0" presStyleCnt="3" custLinFactNeighborX="-5740">
        <dgm:presLayoutVars>
          <dgm:chPref val="3"/>
        </dgm:presLayoutVars>
      </dgm:prSet>
      <dgm:spPr/>
      <dgm:t>
        <a:bodyPr/>
        <a:lstStyle/>
        <a:p>
          <a:endParaRPr lang="en-US"/>
        </a:p>
      </dgm:t>
    </dgm:pt>
    <dgm:pt modelId="{BDEE6E65-CF23-4A57-9CE4-BACB8D3C94F4}" type="pres">
      <dgm:prSet presAssocID="{4B05ED67-B8C1-4DD7-8D9B-D62782ADF724}" presName="level3hierChild" presStyleCnt="0"/>
      <dgm:spPr/>
      <dgm:t>
        <a:bodyPr/>
        <a:lstStyle/>
        <a:p>
          <a:endParaRPr lang="en-US"/>
        </a:p>
      </dgm:t>
    </dgm:pt>
    <dgm:pt modelId="{45EB1D28-2F68-4827-AD4E-1C0B476916C0}" type="pres">
      <dgm:prSet presAssocID="{A60C9FDF-8294-4049-8518-A9E9AE6A5364}" presName="conn2-1" presStyleLbl="parChTrans1D3" presStyleIdx="0" presStyleCnt="9"/>
      <dgm:spPr/>
      <dgm:t>
        <a:bodyPr/>
        <a:lstStyle/>
        <a:p>
          <a:endParaRPr lang="en-US"/>
        </a:p>
      </dgm:t>
    </dgm:pt>
    <dgm:pt modelId="{93B03FAB-C4E4-4B9F-A24E-DABDDFBF67E8}" type="pres">
      <dgm:prSet presAssocID="{A60C9FDF-8294-4049-8518-A9E9AE6A5364}" presName="connTx" presStyleLbl="parChTrans1D3" presStyleIdx="0" presStyleCnt="9"/>
      <dgm:spPr/>
      <dgm:t>
        <a:bodyPr/>
        <a:lstStyle/>
        <a:p>
          <a:endParaRPr lang="en-US"/>
        </a:p>
      </dgm:t>
    </dgm:pt>
    <dgm:pt modelId="{3CA21742-1B82-4B37-A1B7-A85ED30F2836}" type="pres">
      <dgm:prSet presAssocID="{F1E4AF91-75F1-4BA9-94E2-0D6035CCF435}" presName="root2" presStyleCnt="0"/>
      <dgm:spPr/>
      <dgm:t>
        <a:bodyPr/>
        <a:lstStyle/>
        <a:p>
          <a:endParaRPr lang="en-US"/>
        </a:p>
      </dgm:t>
    </dgm:pt>
    <dgm:pt modelId="{92FCCEE7-C6FF-4BF5-8B50-84E46A90F751}" type="pres">
      <dgm:prSet presAssocID="{F1E4AF91-75F1-4BA9-94E2-0D6035CCF435}" presName="LevelTwoTextNode" presStyleLbl="node3" presStyleIdx="0" presStyleCnt="9" custScaleX="229561" custScaleY="75872" custLinFactNeighborX="-6172" custLinFactNeighborY="-5018">
        <dgm:presLayoutVars>
          <dgm:chPref val="3"/>
        </dgm:presLayoutVars>
      </dgm:prSet>
      <dgm:spPr/>
      <dgm:t>
        <a:bodyPr/>
        <a:lstStyle/>
        <a:p>
          <a:endParaRPr lang="en-US"/>
        </a:p>
      </dgm:t>
    </dgm:pt>
    <dgm:pt modelId="{1F4CA7F5-829F-4408-8A6C-3AEAE8029071}" type="pres">
      <dgm:prSet presAssocID="{F1E4AF91-75F1-4BA9-94E2-0D6035CCF435}" presName="level3hierChild" presStyleCnt="0"/>
      <dgm:spPr/>
      <dgm:t>
        <a:bodyPr/>
        <a:lstStyle/>
        <a:p>
          <a:endParaRPr lang="en-US"/>
        </a:p>
      </dgm:t>
    </dgm:pt>
    <dgm:pt modelId="{69D1D2CF-5838-45BF-81FA-6BD7E6FFA4EB}" type="pres">
      <dgm:prSet presAssocID="{F00B5EB4-D947-444C-A372-49406B062263}" presName="conn2-1" presStyleLbl="parChTrans1D3" presStyleIdx="1" presStyleCnt="9"/>
      <dgm:spPr/>
      <dgm:t>
        <a:bodyPr/>
        <a:lstStyle/>
        <a:p>
          <a:endParaRPr lang="en-US"/>
        </a:p>
      </dgm:t>
    </dgm:pt>
    <dgm:pt modelId="{1181DC65-0C1C-4176-8BB3-E8B7F65F3E5C}" type="pres">
      <dgm:prSet presAssocID="{F00B5EB4-D947-444C-A372-49406B062263}" presName="connTx" presStyleLbl="parChTrans1D3" presStyleIdx="1" presStyleCnt="9"/>
      <dgm:spPr/>
      <dgm:t>
        <a:bodyPr/>
        <a:lstStyle/>
        <a:p>
          <a:endParaRPr lang="en-US"/>
        </a:p>
      </dgm:t>
    </dgm:pt>
    <dgm:pt modelId="{6F943BC3-4B0D-42FB-B574-7DE86B6C2377}" type="pres">
      <dgm:prSet presAssocID="{F3051685-5C4C-427D-98D3-52ED6332A3CC}" presName="root2" presStyleCnt="0"/>
      <dgm:spPr/>
      <dgm:t>
        <a:bodyPr/>
        <a:lstStyle/>
        <a:p>
          <a:endParaRPr lang="en-US"/>
        </a:p>
      </dgm:t>
    </dgm:pt>
    <dgm:pt modelId="{5AD081DE-C8B7-4E2B-859D-15076E2DFF46}" type="pres">
      <dgm:prSet presAssocID="{F3051685-5C4C-427D-98D3-52ED6332A3CC}" presName="LevelTwoTextNode" presStyleLbl="node3" presStyleIdx="1" presStyleCnt="9" custScaleX="230167" custScaleY="30932" custLinFactNeighborX="-4124" custLinFactNeighborY="41101">
        <dgm:presLayoutVars>
          <dgm:chPref val="3"/>
        </dgm:presLayoutVars>
      </dgm:prSet>
      <dgm:spPr/>
      <dgm:t>
        <a:bodyPr/>
        <a:lstStyle/>
        <a:p>
          <a:endParaRPr lang="en-US"/>
        </a:p>
      </dgm:t>
    </dgm:pt>
    <dgm:pt modelId="{6EEEAE9B-DCD7-4B19-B3AE-2AAAF4646C72}" type="pres">
      <dgm:prSet presAssocID="{F3051685-5C4C-427D-98D3-52ED6332A3CC}" presName="level3hierChild" presStyleCnt="0"/>
      <dgm:spPr/>
      <dgm:t>
        <a:bodyPr/>
        <a:lstStyle/>
        <a:p>
          <a:endParaRPr lang="en-US"/>
        </a:p>
      </dgm:t>
    </dgm:pt>
    <dgm:pt modelId="{F61DE727-ABD9-4F81-A4CD-E4F260AEEB1C}" type="pres">
      <dgm:prSet presAssocID="{B09E621B-0DCF-4164-AC45-5929C88F2ADD}" presName="conn2-1" presStyleLbl="parChTrans1D3" presStyleIdx="2" presStyleCnt="9"/>
      <dgm:spPr/>
      <dgm:t>
        <a:bodyPr/>
        <a:lstStyle/>
        <a:p>
          <a:endParaRPr lang="en-US"/>
        </a:p>
      </dgm:t>
    </dgm:pt>
    <dgm:pt modelId="{3D806675-F2DF-48E4-8873-B59F4E67FC81}" type="pres">
      <dgm:prSet presAssocID="{B09E621B-0DCF-4164-AC45-5929C88F2ADD}" presName="connTx" presStyleLbl="parChTrans1D3" presStyleIdx="2" presStyleCnt="9"/>
      <dgm:spPr/>
      <dgm:t>
        <a:bodyPr/>
        <a:lstStyle/>
        <a:p>
          <a:endParaRPr lang="en-US"/>
        </a:p>
      </dgm:t>
    </dgm:pt>
    <dgm:pt modelId="{947E8D4A-DDAD-402D-9C03-2CC7A30686A9}" type="pres">
      <dgm:prSet presAssocID="{71218F35-D7E3-47F0-9A6F-F4E474E0147E}" presName="root2" presStyleCnt="0"/>
      <dgm:spPr/>
      <dgm:t>
        <a:bodyPr/>
        <a:lstStyle/>
        <a:p>
          <a:endParaRPr lang="en-US"/>
        </a:p>
      </dgm:t>
    </dgm:pt>
    <dgm:pt modelId="{6F9F5702-8242-446B-86CA-8B6AEB944D2E}" type="pres">
      <dgm:prSet presAssocID="{71218F35-D7E3-47F0-9A6F-F4E474E0147E}" presName="LevelTwoTextNode" presStyleLbl="node3" presStyleIdx="2" presStyleCnt="9" custScaleX="230566" custScaleY="46053" custLinFactNeighborX="-5983" custLinFactNeighborY="-59323">
        <dgm:presLayoutVars>
          <dgm:chPref val="3"/>
        </dgm:presLayoutVars>
      </dgm:prSet>
      <dgm:spPr/>
      <dgm:t>
        <a:bodyPr/>
        <a:lstStyle/>
        <a:p>
          <a:endParaRPr lang="en-US"/>
        </a:p>
      </dgm:t>
    </dgm:pt>
    <dgm:pt modelId="{4A6A4614-FDDB-4B97-A61B-BE5B0FB0FD31}" type="pres">
      <dgm:prSet presAssocID="{71218F35-D7E3-47F0-9A6F-F4E474E0147E}" presName="level3hierChild" presStyleCnt="0"/>
      <dgm:spPr/>
      <dgm:t>
        <a:bodyPr/>
        <a:lstStyle/>
        <a:p>
          <a:endParaRPr lang="en-US"/>
        </a:p>
      </dgm:t>
    </dgm:pt>
    <dgm:pt modelId="{0E5B9C28-A17D-48B4-9103-B2CE6CB832AA}" type="pres">
      <dgm:prSet presAssocID="{D5B0F4D8-F6B9-425F-8549-8DA0C0A6BE93}" presName="conn2-1" presStyleLbl="parChTrans1D2" presStyleIdx="1" presStyleCnt="3"/>
      <dgm:spPr/>
      <dgm:t>
        <a:bodyPr/>
        <a:lstStyle/>
        <a:p>
          <a:endParaRPr lang="en-US"/>
        </a:p>
      </dgm:t>
    </dgm:pt>
    <dgm:pt modelId="{C964E75E-017D-43A2-9C07-7D9F4E2A19D7}" type="pres">
      <dgm:prSet presAssocID="{D5B0F4D8-F6B9-425F-8549-8DA0C0A6BE93}" presName="connTx" presStyleLbl="parChTrans1D2" presStyleIdx="1" presStyleCnt="3"/>
      <dgm:spPr/>
      <dgm:t>
        <a:bodyPr/>
        <a:lstStyle/>
        <a:p>
          <a:endParaRPr lang="en-US"/>
        </a:p>
      </dgm:t>
    </dgm:pt>
    <dgm:pt modelId="{F7DB3A7C-140B-4AAD-BED2-0D959EAA4891}" type="pres">
      <dgm:prSet presAssocID="{16075994-B556-4E4C-9DA1-9D20DB7468E4}" presName="root2" presStyleCnt="0"/>
      <dgm:spPr/>
      <dgm:t>
        <a:bodyPr/>
        <a:lstStyle/>
        <a:p>
          <a:endParaRPr lang="en-US"/>
        </a:p>
      </dgm:t>
    </dgm:pt>
    <dgm:pt modelId="{5717E01A-8D0D-4329-9B0C-1F2E31B68583}" type="pres">
      <dgm:prSet presAssocID="{16075994-B556-4E4C-9DA1-9D20DB7468E4}" presName="LevelTwoTextNode" presStyleLbl="node2" presStyleIdx="1" presStyleCnt="3" custLinFactNeighborX="-4246" custLinFactNeighborY="-27000">
        <dgm:presLayoutVars>
          <dgm:chPref val="3"/>
        </dgm:presLayoutVars>
      </dgm:prSet>
      <dgm:spPr/>
      <dgm:t>
        <a:bodyPr/>
        <a:lstStyle/>
        <a:p>
          <a:endParaRPr lang="en-US"/>
        </a:p>
      </dgm:t>
    </dgm:pt>
    <dgm:pt modelId="{A735C4EA-C1EA-4500-A23B-F8E4794FD424}" type="pres">
      <dgm:prSet presAssocID="{16075994-B556-4E4C-9DA1-9D20DB7468E4}" presName="level3hierChild" presStyleCnt="0"/>
      <dgm:spPr/>
      <dgm:t>
        <a:bodyPr/>
        <a:lstStyle/>
        <a:p>
          <a:endParaRPr lang="en-US"/>
        </a:p>
      </dgm:t>
    </dgm:pt>
    <dgm:pt modelId="{7765DDB9-CEAB-4586-8219-8073420EF87E}" type="pres">
      <dgm:prSet presAssocID="{B5B26079-E698-4503-AF76-D4305A9BF354}" presName="conn2-1" presStyleLbl="parChTrans1D3" presStyleIdx="3" presStyleCnt="9"/>
      <dgm:spPr/>
      <dgm:t>
        <a:bodyPr/>
        <a:lstStyle/>
        <a:p>
          <a:endParaRPr lang="en-US"/>
        </a:p>
      </dgm:t>
    </dgm:pt>
    <dgm:pt modelId="{055D7B21-5A40-4427-9061-A5F9A8F49B6B}" type="pres">
      <dgm:prSet presAssocID="{B5B26079-E698-4503-AF76-D4305A9BF354}" presName="connTx" presStyleLbl="parChTrans1D3" presStyleIdx="3" presStyleCnt="9"/>
      <dgm:spPr/>
      <dgm:t>
        <a:bodyPr/>
        <a:lstStyle/>
        <a:p>
          <a:endParaRPr lang="en-US"/>
        </a:p>
      </dgm:t>
    </dgm:pt>
    <dgm:pt modelId="{E9FEA743-C585-469B-A394-CB207A7131A1}" type="pres">
      <dgm:prSet presAssocID="{52FBE5EF-3A7F-49C9-B02B-3510D9B79FBA}" presName="root2" presStyleCnt="0"/>
      <dgm:spPr/>
      <dgm:t>
        <a:bodyPr/>
        <a:lstStyle/>
        <a:p>
          <a:endParaRPr lang="en-US"/>
        </a:p>
      </dgm:t>
    </dgm:pt>
    <dgm:pt modelId="{BE5EF5FB-B33E-4E2C-80AB-50831522B3F1}" type="pres">
      <dgm:prSet presAssocID="{52FBE5EF-3A7F-49C9-B02B-3510D9B79FBA}" presName="LevelTwoTextNode" presStyleLbl="node3" presStyleIdx="3" presStyleCnt="9" custScaleX="232147" custScaleY="58173" custLinFactNeighborX="-4678" custLinFactNeighborY="-22079">
        <dgm:presLayoutVars>
          <dgm:chPref val="3"/>
        </dgm:presLayoutVars>
      </dgm:prSet>
      <dgm:spPr/>
      <dgm:t>
        <a:bodyPr/>
        <a:lstStyle/>
        <a:p>
          <a:endParaRPr lang="en-US"/>
        </a:p>
      </dgm:t>
    </dgm:pt>
    <dgm:pt modelId="{5E91FB72-1865-41D0-ADA3-52393E519E2F}" type="pres">
      <dgm:prSet presAssocID="{52FBE5EF-3A7F-49C9-B02B-3510D9B79FBA}" presName="level3hierChild" presStyleCnt="0"/>
      <dgm:spPr/>
      <dgm:t>
        <a:bodyPr/>
        <a:lstStyle/>
        <a:p>
          <a:endParaRPr lang="en-US"/>
        </a:p>
      </dgm:t>
    </dgm:pt>
    <dgm:pt modelId="{00DF2597-96D6-40AA-87B5-0C57CEB5946A}" type="pres">
      <dgm:prSet presAssocID="{F4B82496-629D-4A2D-AA6D-56CF88F0F70D}" presName="conn2-1" presStyleLbl="parChTrans1D3" presStyleIdx="4" presStyleCnt="9"/>
      <dgm:spPr/>
      <dgm:t>
        <a:bodyPr/>
        <a:lstStyle/>
        <a:p>
          <a:endParaRPr lang="en-US"/>
        </a:p>
      </dgm:t>
    </dgm:pt>
    <dgm:pt modelId="{938CA8F7-0E29-462E-9ED1-F91CC5718453}" type="pres">
      <dgm:prSet presAssocID="{F4B82496-629D-4A2D-AA6D-56CF88F0F70D}" presName="connTx" presStyleLbl="parChTrans1D3" presStyleIdx="4" presStyleCnt="9"/>
      <dgm:spPr/>
      <dgm:t>
        <a:bodyPr/>
        <a:lstStyle/>
        <a:p>
          <a:endParaRPr lang="en-US"/>
        </a:p>
      </dgm:t>
    </dgm:pt>
    <dgm:pt modelId="{34D36C71-1810-4BCF-84EE-840FC7BBFF07}" type="pres">
      <dgm:prSet presAssocID="{7C21660B-4304-404D-ABC4-886D941255EE}" presName="root2" presStyleCnt="0"/>
      <dgm:spPr/>
      <dgm:t>
        <a:bodyPr/>
        <a:lstStyle/>
        <a:p>
          <a:endParaRPr lang="en-US"/>
        </a:p>
      </dgm:t>
    </dgm:pt>
    <dgm:pt modelId="{21CA0004-C942-4D9D-B75D-98A10A89E932}" type="pres">
      <dgm:prSet presAssocID="{7C21660B-4304-404D-ABC4-886D941255EE}" presName="LevelTwoTextNode" presStyleLbl="node3" presStyleIdx="4" presStyleCnt="9" custScaleX="231335" custScaleY="50020" custLinFactNeighborX="-4678" custLinFactNeighborY="-22079">
        <dgm:presLayoutVars>
          <dgm:chPref val="3"/>
        </dgm:presLayoutVars>
      </dgm:prSet>
      <dgm:spPr/>
      <dgm:t>
        <a:bodyPr/>
        <a:lstStyle/>
        <a:p>
          <a:endParaRPr lang="en-US"/>
        </a:p>
      </dgm:t>
    </dgm:pt>
    <dgm:pt modelId="{4EBAF144-6F0F-43CA-B257-E1B9368851A2}" type="pres">
      <dgm:prSet presAssocID="{7C21660B-4304-404D-ABC4-886D941255EE}" presName="level3hierChild" presStyleCnt="0"/>
      <dgm:spPr/>
      <dgm:t>
        <a:bodyPr/>
        <a:lstStyle/>
        <a:p>
          <a:endParaRPr lang="en-US"/>
        </a:p>
      </dgm:t>
    </dgm:pt>
    <dgm:pt modelId="{DB1CACB1-38B9-4D91-B6D7-1C1BB77E271C}" type="pres">
      <dgm:prSet presAssocID="{210218CF-5FB0-48D2-B9DE-E652C2A3A851}" presName="conn2-1" presStyleLbl="parChTrans1D3" presStyleIdx="5" presStyleCnt="9"/>
      <dgm:spPr/>
      <dgm:t>
        <a:bodyPr/>
        <a:lstStyle/>
        <a:p>
          <a:endParaRPr lang="en-US"/>
        </a:p>
      </dgm:t>
    </dgm:pt>
    <dgm:pt modelId="{1421385B-1B5F-43CF-88B6-9776622162DE}" type="pres">
      <dgm:prSet presAssocID="{210218CF-5FB0-48D2-B9DE-E652C2A3A851}" presName="connTx" presStyleLbl="parChTrans1D3" presStyleIdx="5" presStyleCnt="9"/>
      <dgm:spPr/>
      <dgm:t>
        <a:bodyPr/>
        <a:lstStyle/>
        <a:p>
          <a:endParaRPr lang="en-US"/>
        </a:p>
      </dgm:t>
    </dgm:pt>
    <dgm:pt modelId="{66517DE6-97D4-44C6-9A44-90FC70E01141}" type="pres">
      <dgm:prSet presAssocID="{D253A8F0-2F35-4D26-9309-64205DCDE3AD}" presName="root2" presStyleCnt="0"/>
      <dgm:spPr/>
      <dgm:t>
        <a:bodyPr/>
        <a:lstStyle/>
        <a:p>
          <a:endParaRPr lang="en-US"/>
        </a:p>
      </dgm:t>
    </dgm:pt>
    <dgm:pt modelId="{3A4C469F-AC6F-4A72-A889-4DFFB26222B6}" type="pres">
      <dgm:prSet presAssocID="{D253A8F0-2F35-4D26-9309-64205DCDE3AD}" presName="LevelTwoTextNode" presStyleLbl="node3" presStyleIdx="5" presStyleCnt="9" custScaleX="232443" custScaleY="50488" custLinFactNeighborX="-4678" custLinFactNeighborY="-27000">
        <dgm:presLayoutVars>
          <dgm:chPref val="3"/>
        </dgm:presLayoutVars>
      </dgm:prSet>
      <dgm:spPr/>
      <dgm:t>
        <a:bodyPr/>
        <a:lstStyle/>
        <a:p>
          <a:endParaRPr lang="en-US"/>
        </a:p>
      </dgm:t>
    </dgm:pt>
    <dgm:pt modelId="{AC6A7AB7-6CBD-464C-BBE9-1212CA88236E}" type="pres">
      <dgm:prSet presAssocID="{D253A8F0-2F35-4D26-9309-64205DCDE3AD}" presName="level3hierChild" presStyleCnt="0"/>
      <dgm:spPr/>
      <dgm:t>
        <a:bodyPr/>
        <a:lstStyle/>
        <a:p>
          <a:endParaRPr lang="en-US"/>
        </a:p>
      </dgm:t>
    </dgm:pt>
    <dgm:pt modelId="{FC2336E9-649E-4668-BDC7-EC827CAEA5EA}" type="pres">
      <dgm:prSet presAssocID="{5183A646-2101-4CA2-A020-31AC4BAB5F36}" presName="conn2-1" presStyleLbl="parChTrans1D2" presStyleIdx="2" presStyleCnt="3"/>
      <dgm:spPr/>
      <dgm:t>
        <a:bodyPr/>
        <a:lstStyle/>
        <a:p>
          <a:endParaRPr lang="en-US"/>
        </a:p>
      </dgm:t>
    </dgm:pt>
    <dgm:pt modelId="{8696D94C-F569-431F-96B5-D58204C6B04B}" type="pres">
      <dgm:prSet presAssocID="{5183A646-2101-4CA2-A020-31AC4BAB5F36}" presName="connTx" presStyleLbl="parChTrans1D2" presStyleIdx="2" presStyleCnt="3"/>
      <dgm:spPr/>
      <dgm:t>
        <a:bodyPr/>
        <a:lstStyle/>
        <a:p>
          <a:endParaRPr lang="en-US"/>
        </a:p>
      </dgm:t>
    </dgm:pt>
    <dgm:pt modelId="{B0931AC5-E6C1-4FC6-A1B8-430A2D7C4903}" type="pres">
      <dgm:prSet presAssocID="{C2DA04A7-C199-4961-81E7-51D0A46EC4F8}" presName="root2" presStyleCnt="0"/>
      <dgm:spPr/>
      <dgm:t>
        <a:bodyPr/>
        <a:lstStyle/>
        <a:p>
          <a:endParaRPr lang="en-US"/>
        </a:p>
      </dgm:t>
    </dgm:pt>
    <dgm:pt modelId="{25A97371-DAFC-4C46-9B45-89C334E43738}" type="pres">
      <dgm:prSet presAssocID="{C2DA04A7-C199-4961-81E7-51D0A46EC4F8}" presName="LevelTwoTextNode" presStyleLbl="node2" presStyleIdx="2" presStyleCnt="3" custLinFactNeighborX="-4246" custLinFactNeighborY="-27000">
        <dgm:presLayoutVars>
          <dgm:chPref val="3"/>
        </dgm:presLayoutVars>
      </dgm:prSet>
      <dgm:spPr/>
      <dgm:t>
        <a:bodyPr/>
        <a:lstStyle/>
        <a:p>
          <a:endParaRPr lang="en-US"/>
        </a:p>
      </dgm:t>
    </dgm:pt>
    <dgm:pt modelId="{7E676924-693B-44D7-9CF7-24AFB3E6CE44}" type="pres">
      <dgm:prSet presAssocID="{C2DA04A7-C199-4961-81E7-51D0A46EC4F8}" presName="level3hierChild" presStyleCnt="0"/>
      <dgm:spPr/>
      <dgm:t>
        <a:bodyPr/>
        <a:lstStyle/>
        <a:p>
          <a:endParaRPr lang="en-US"/>
        </a:p>
      </dgm:t>
    </dgm:pt>
    <dgm:pt modelId="{B1617559-B24E-408C-A9E3-29F657E2C892}" type="pres">
      <dgm:prSet presAssocID="{0883829A-F1AA-47B7-A7BD-1A8931E30A19}" presName="conn2-1" presStyleLbl="parChTrans1D3" presStyleIdx="6" presStyleCnt="9"/>
      <dgm:spPr/>
      <dgm:t>
        <a:bodyPr/>
        <a:lstStyle/>
        <a:p>
          <a:endParaRPr lang="en-US"/>
        </a:p>
      </dgm:t>
    </dgm:pt>
    <dgm:pt modelId="{756C88ED-88BA-4D62-8060-150CAEDB4EF1}" type="pres">
      <dgm:prSet presAssocID="{0883829A-F1AA-47B7-A7BD-1A8931E30A19}" presName="connTx" presStyleLbl="parChTrans1D3" presStyleIdx="6" presStyleCnt="9"/>
      <dgm:spPr/>
      <dgm:t>
        <a:bodyPr/>
        <a:lstStyle/>
        <a:p>
          <a:endParaRPr lang="en-US"/>
        </a:p>
      </dgm:t>
    </dgm:pt>
    <dgm:pt modelId="{3825865D-EDBE-4E2D-ABB1-A42DF0FB9A50}" type="pres">
      <dgm:prSet presAssocID="{EA1FC063-00B9-4225-8EBC-643EF1C67C58}" presName="root2" presStyleCnt="0"/>
      <dgm:spPr/>
      <dgm:t>
        <a:bodyPr/>
        <a:lstStyle/>
        <a:p>
          <a:endParaRPr lang="en-US"/>
        </a:p>
      </dgm:t>
    </dgm:pt>
    <dgm:pt modelId="{886AC704-3985-4945-AC02-52A6A070EE28}" type="pres">
      <dgm:prSet presAssocID="{EA1FC063-00B9-4225-8EBC-643EF1C67C58}" presName="LevelTwoTextNode" presStyleLbl="node3" presStyleIdx="6" presStyleCnt="9" custScaleX="229707" custScaleY="54214" custLinFactNeighborX="-4678" custLinFactNeighborY="-27000">
        <dgm:presLayoutVars>
          <dgm:chPref val="3"/>
        </dgm:presLayoutVars>
      </dgm:prSet>
      <dgm:spPr/>
      <dgm:t>
        <a:bodyPr/>
        <a:lstStyle/>
        <a:p>
          <a:endParaRPr lang="en-US"/>
        </a:p>
      </dgm:t>
    </dgm:pt>
    <dgm:pt modelId="{972ACD46-D32C-4351-B197-9D8478869DAD}" type="pres">
      <dgm:prSet presAssocID="{EA1FC063-00B9-4225-8EBC-643EF1C67C58}" presName="level3hierChild" presStyleCnt="0"/>
      <dgm:spPr/>
      <dgm:t>
        <a:bodyPr/>
        <a:lstStyle/>
        <a:p>
          <a:endParaRPr lang="en-US"/>
        </a:p>
      </dgm:t>
    </dgm:pt>
    <dgm:pt modelId="{E5A844C5-E4D2-48D5-8D74-D8D2505E26B2}" type="pres">
      <dgm:prSet presAssocID="{FA51AC2E-9C6D-4716-BEC4-AF546128D4D8}" presName="conn2-1" presStyleLbl="parChTrans1D3" presStyleIdx="7" presStyleCnt="9"/>
      <dgm:spPr/>
      <dgm:t>
        <a:bodyPr/>
        <a:lstStyle/>
        <a:p>
          <a:endParaRPr lang="en-US"/>
        </a:p>
      </dgm:t>
    </dgm:pt>
    <dgm:pt modelId="{402D670D-2A2B-4912-8FAC-789A4C94A96D}" type="pres">
      <dgm:prSet presAssocID="{FA51AC2E-9C6D-4716-BEC4-AF546128D4D8}" presName="connTx" presStyleLbl="parChTrans1D3" presStyleIdx="7" presStyleCnt="9"/>
      <dgm:spPr/>
      <dgm:t>
        <a:bodyPr/>
        <a:lstStyle/>
        <a:p>
          <a:endParaRPr lang="en-US"/>
        </a:p>
      </dgm:t>
    </dgm:pt>
    <dgm:pt modelId="{9D04E410-AF44-4C86-9621-314A1E86FDEB}" type="pres">
      <dgm:prSet presAssocID="{1B12F253-9995-4A92-B89C-924BCBE334F2}" presName="root2" presStyleCnt="0"/>
      <dgm:spPr/>
      <dgm:t>
        <a:bodyPr/>
        <a:lstStyle/>
        <a:p>
          <a:endParaRPr lang="en-US"/>
        </a:p>
      </dgm:t>
    </dgm:pt>
    <dgm:pt modelId="{C54D9FB7-FE8C-4347-95EB-7BCEB5A40865}" type="pres">
      <dgm:prSet presAssocID="{1B12F253-9995-4A92-B89C-924BCBE334F2}" presName="LevelTwoTextNode" presStyleLbl="node3" presStyleIdx="7" presStyleCnt="9" custScaleX="230988" custScaleY="40199" custLinFactNeighborX="-4678" custLinFactNeighborY="-27000">
        <dgm:presLayoutVars>
          <dgm:chPref val="3"/>
        </dgm:presLayoutVars>
      </dgm:prSet>
      <dgm:spPr/>
      <dgm:t>
        <a:bodyPr/>
        <a:lstStyle/>
        <a:p>
          <a:endParaRPr lang="en-US"/>
        </a:p>
      </dgm:t>
    </dgm:pt>
    <dgm:pt modelId="{6757A5AD-10A1-450B-8FE0-C206E935B096}" type="pres">
      <dgm:prSet presAssocID="{1B12F253-9995-4A92-B89C-924BCBE334F2}" presName="level3hierChild" presStyleCnt="0"/>
      <dgm:spPr/>
      <dgm:t>
        <a:bodyPr/>
        <a:lstStyle/>
        <a:p>
          <a:endParaRPr lang="en-US"/>
        </a:p>
      </dgm:t>
    </dgm:pt>
    <dgm:pt modelId="{1E8AB168-1240-4668-AFBE-FFC19D946980}" type="pres">
      <dgm:prSet presAssocID="{8EC7587A-10E1-4954-AAFC-67D6ECB05CB2}" presName="conn2-1" presStyleLbl="parChTrans1D3" presStyleIdx="8" presStyleCnt="9"/>
      <dgm:spPr/>
      <dgm:t>
        <a:bodyPr/>
        <a:lstStyle/>
        <a:p>
          <a:endParaRPr lang="en-US"/>
        </a:p>
      </dgm:t>
    </dgm:pt>
    <dgm:pt modelId="{B95576D4-0E1D-45DF-843D-0E1CEB5EDEFB}" type="pres">
      <dgm:prSet presAssocID="{8EC7587A-10E1-4954-AAFC-67D6ECB05CB2}" presName="connTx" presStyleLbl="parChTrans1D3" presStyleIdx="8" presStyleCnt="9"/>
      <dgm:spPr/>
      <dgm:t>
        <a:bodyPr/>
        <a:lstStyle/>
        <a:p>
          <a:endParaRPr lang="en-US"/>
        </a:p>
      </dgm:t>
    </dgm:pt>
    <dgm:pt modelId="{B5D7D73D-C842-4D64-AB31-05247B978580}" type="pres">
      <dgm:prSet presAssocID="{C7F67B24-E23A-483A-A1A9-AA636CE69CAB}" presName="root2" presStyleCnt="0"/>
      <dgm:spPr/>
      <dgm:t>
        <a:bodyPr/>
        <a:lstStyle/>
        <a:p>
          <a:endParaRPr lang="en-US"/>
        </a:p>
      </dgm:t>
    </dgm:pt>
    <dgm:pt modelId="{2A0106F7-6E7C-49F6-BC15-0344A5C71CB1}" type="pres">
      <dgm:prSet presAssocID="{C7F67B24-E23A-483A-A1A9-AA636CE69CAB}" presName="LevelTwoTextNode" presStyleLbl="node3" presStyleIdx="8" presStyleCnt="9" custScaleX="232887" custScaleY="49049" custLinFactNeighborX="-4678" custLinFactNeighborY="-27000">
        <dgm:presLayoutVars>
          <dgm:chPref val="3"/>
        </dgm:presLayoutVars>
      </dgm:prSet>
      <dgm:spPr/>
      <dgm:t>
        <a:bodyPr/>
        <a:lstStyle/>
        <a:p>
          <a:endParaRPr lang="en-US"/>
        </a:p>
      </dgm:t>
    </dgm:pt>
    <dgm:pt modelId="{05418FA8-EE9C-42EB-98E7-A2B11726408E}" type="pres">
      <dgm:prSet presAssocID="{C7F67B24-E23A-483A-A1A9-AA636CE69CAB}" presName="level3hierChild" presStyleCnt="0"/>
      <dgm:spPr/>
      <dgm:t>
        <a:bodyPr/>
        <a:lstStyle/>
        <a:p>
          <a:endParaRPr lang="en-US"/>
        </a:p>
      </dgm:t>
    </dgm:pt>
  </dgm:ptLst>
  <dgm:cxnLst>
    <dgm:cxn modelId="{A4191D45-4B25-40B6-8344-BA20114C59E0}" type="presOf" srcId="{C2DA04A7-C199-4961-81E7-51D0A46EC4F8}" destId="{25A97371-DAFC-4C46-9B45-89C334E43738}" srcOrd="0" destOrd="0" presId="urn:microsoft.com/office/officeart/2005/8/layout/hierarchy2"/>
    <dgm:cxn modelId="{3FBD96F3-5EC7-4D2F-8795-0FF6F32E93AD}" type="presOf" srcId="{A60C9FDF-8294-4049-8518-A9E9AE6A5364}" destId="{45EB1D28-2F68-4827-AD4E-1C0B476916C0}" srcOrd="0" destOrd="0" presId="urn:microsoft.com/office/officeart/2005/8/layout/hierarchy2"/>
    <dgm:cxn modelId="{70C67955-623D-42B8-8DEF-690F04413C18}" type="presOf" srcId="{FA51AC2E-9C6D-4716-BEC4-AF546128D4D8}" destId="{E5A844C5-E4D2-48D5-8D74-D8D2505E26B2}" srcOrd="0" destOrd="0" presId="urn:microsoft.com/office/officeart/2005/8/layout/hierarchy2"/>
    <dgm:cxn modelId="{045AB675-A834-4B9A-AAC7-8AF16BE297E3}" srcId="{16075994-B556-4E4C-9DA1-9D20DB7468E4}" destId="{7C21660B-4304-404D-ABC4-886D941255EE}" srcOrd="1" destOrd="0" parTransId="{F4B82496-629D-4A2D-AA6D-56CF88F0F70D}" sibTransId="{051340B0-995C-451C-8A52-F7A5140E3732}"/>
    <dgm:cxn modelId="{57BDCD0D-9334-495C-AFB3-69EA3BE41E57}" type="presOf" srcId="{8EC7587A-10E1-4954-AAFC-67D6ECB05CB2}" destId="{B95576D4-0E1D-45DF-843D-0E1CEB5EDEFB}" srcOrd="1" destOrd="0" presId="urn:microsoft.com/office/officeart/2005/8/layout/hierarchy2"/>
    <dgm:cxn modelId="{CE25D3DC-FB48-4649-96F6-A7C5493DCF04}" srcId="{A1605EEE-8299-4347-973F-72EA73A02DB1}" destId="{C2DA04A7-C199-4961-81E7-51D0A46EC4F8}" srcOrd="2" destOrd="0" parTransId="{5183A646-2101-4CA2-A020-31AC4BAB5F36}" sibTransId="{C821FD6A-B97E-4BD2-9768-DA65AB9D6A3B}"/>
    <dgm:cxn modelId="{CD3520A8-9093-4473-B714-359DC8C9B320}" type="presOf" srcId="{C7F67B24-E23A-483A-A1A9-AA636CE69CAB}" destId="{2A0106F7-6E7C-49F6-BC15-0344A5C71CB1}" srcOrd="0" destOrd="0" presId="urn:microsoft.com/office/officeart/2005/8/layout/hierarchy2"/>
    <dgm:cxn modelId="{FE0AD988-738F-4861-A84E-1DE9343F78E3}" type="presOf" srcId="{D5B0F4D8-F6B9-425F-8549-8DA0C0A6BE93}" destId="{0E5B9C28-A17D-48B4-9103-B2CE6CB832AA}" srcOrd="0" destOrd="0" presId="urn:microsoft.com/office/officeart/2005/8/layout/hierarchy2"/>
    <dgm:cxn modelId="{DF0A5741-D842-421D-AE97-58BCDC8CA375}" type="presOf" srcId="{D5B0F4D8-F6B9-425F-8549-8DA0C0A6BE93}" destId="{C964E75E-017D-43A2-9C07-7D9F4E2A19D7}" srcOrd="1" destOrd="0" presId="urn:microsoft.com/office/officeart/2005/8/layout/hierarchy2"/>
    <dgm:cxn modelId="{303D9A57-538B-450E-967F-059913C7FE66}" type="presOf" srcId="{5183A646-2101-4CA2-A020-31AC4BAB5F36}" destId="{FC2336E9-649E-4668-BDC7-EC827CAEA5EA}" srcOrd="0" destOrd="0" presId="urn:microsoft.com/office/officeart/2005/8/layout/hierarchy2"/>
    <dgm:cxn modelId="{DF79ABEF-769D-4C1B-83E9-1A6367BB12EA}" type="presOf" srcId="{D253A8F0-2F35-4D26-9309-64205DCDE3AD}" destId="{3A4C469F-AC6F-4A72-A889-4DFFB26222B6}" srcOrd="0" destOrd="0" presId="urn:microsoft.com/office/officeart/2005/8/layout/hierarchy2"/>
    <dgm:cxn modelId="{FF20B498-1F9F-43ED-B651-CB6C32AFBDEE}" srcId="{E55F6046-A6BD-4EA8-A893-1C742FE2753D}" destId="{A1605EEE-8299-4347-973F-72EA73A02DB1}" srcOrd="0" destOrd="0" parTransId="{1814834D-C0E2-4CC7-84CF-7EC6888A4100}" sibTransId="{9178EA14-B068-4F53-A069-9780D6AE833A}"/>
    <dgm:cxn modelId="{B44B709D-ADBF-4D04-8163-24041AB2FF7E}" type="presOf" srcId="{B09E621B-0DCF-4164-AC45-5929C88F2ADD}" destId="{F61DE727-ABD9-4F81-A4CD-E4F260AEEB1C}" srcOrd="0" destOrd="0" presId="urn:microsoft.com/office/officeart/2005/8/layout/hierarchy2"/>
    <dgm:cxn modelId="{374333D7-ED15-41A5-8690-17E1FEBD76E8}" type="presOf" srcId="{A1605EEE-8299-4347-973F-72EA73A02DB1}" destId="{499B6B18-B95E-41DF-BB5C-BC1F2E5B777A}" srcOrd="0" destOrd="0" presId="urn:microsoft.com/office/officeart/2005/8/layout/hierarchy2"/>
    <dgm:cxn modelId="{00229A6F-7543-43D2-9247-A2C143998D61}" type="presOf" srcId="{F3051685-5C4C-427D-98D3-52ED6332A3CC}" destId="{5AD081DE-C8B7-4E2B-859D-15076E2DFF46}" srcOrd="0" destOrd="0" presId="urn:microsoft.com/office/officeart/2005/8/layout/hierarchy2"/>
    <dgm:cxn modelId="{D9AA25E8-B73C-423D-9C38-17F767F47894}" type="presOf" srcId="{FA51AC2E-9C6D-4716-BEC4-AF546128D4D8}" destId="{402D670D-2A2B-4912-8FAC-789A4C94A96D}" srcOrd="1" destOrd="0" presId="urn:microsoft.com/office/officeart/2005/8/layout/hierarchy2"/>
    <dgm:cxn modelId="{BD6978FB-0F86-43D0-8C18-8EFE78653C54}" type="presOf" srcId="{0883829A-F1AA-47B7-A7BD-1A8931E30A19}" destId="{756C88ED-88BA-4D62-8060-150CAEDB4EF1}" srcOrd="1" destOrd="0" presId="urn:microsoft.com/office/officeart/2005/8/layout/hierarchy2"/>
    <dgm:cxn modelId="{DE4D0931-37C2-4E21-8808-6D0562385A29}" type="presOf" srcId="{B5B26079-E698-4503-AF76-D4305A9BF354}" destId="{7765DDB9-CEAB-4586-8219-8073420EF87E}" srcOrd="0" destOrd="0" presId="urn:microsoft.com/office/officeart/2005/8/layout/hierarchy2"/>
    <dgm:cxn modelId="{BEF2FFF7-BF96-46FB-B278-5B26310FD5A3}" srcId="{16075994-B556-4E4C-9DA1-9D20DB7468E4}" destId="{D253A8F0-2F35-4D26-9309-64205DCDE3AD}" srcOrd="2" destOrd="0" parTransId="{210218CF-5FB0-48D2-B9DE-E652C2A3A851}" sibTransId="{465DB8CA-249E-4210-A15C-9F1564111B40}"/>
    <dgm:cxn modelId="{8250570A-A468-4979-AC02-0378EDE1F807}" type="presOf" srcId="{210218CF-5FB0-48D2-B9DE-E652C2A3A851}" destId="{1421385B-1B5F-43CF-88B6-9776622162DE}" srcOrd="1" destOrd="0" presId="urn:microsoft.com/office/officeart/2005/8/layout/hierarchy2"/>
    <dgm:cxn modelId="{8D424E21-D36B-4B44-BC1F-FAFA3CE40FDE}" srcId="{4B05ED67-B8C1-4DD7-8D9B-D62782ADF724}" destId="{F3051685-5C4C-427D-98D3-52ED6332A3CC}" srcOrd="1" destOrd="0" parTransId="{F00B5EB4-D947-444C-A372-49406B062263}" sibTransId="{B8088E9D-474D-4E1E-8579-03191331F0B4}"/>
    <dgm:cxn modelId="{E1747306-1514-468E-AA24-5CDB13AFE897}" type="presOf" srcId="{8EC7587A-10E1-4954-AAFC-67D6ECB05CB2}" destId="{1E8AB168-1240-4668-AFBE-FFC19D946980}" srcOrd="0" destOrd="0" presId="urn:microsoft.com/office/officeart/2005/8/layout/hierarchy2"/>
    <dgm:cxn modelId="{C0F652B1-3E0B-45A4-91CB-95724D2F23BC}" type="presOf" srcId="{F4B82496-629D-4A2D-AA6D-56CF88F0F70D}" destId="{938CA8F7-0E29-462E-9ED1-F91CC5718453}" srcOrd="1" destOrd="0" presId="urn:microsoft.com/office/officeart/2005/8/layout/hierarchy2"/>
    <dgm:cxn modelId="{8CF9F511-1B6C-4670-A629-B062FADC3425}" type="presOf" srcId="{E55F6046-A6BD-4EA8-A893-1C742FE2753D}" destId="{2A837BAE-CF40-40F3-AE1B-463691538765}" srcOrd="0" destOrd="0" presId="urn:microsoft.com/office/officeart/2005/8/layout/hierarchy2"/>
    <dgm:cxn modelId="{8C87A528-F985-42EC-BCF0-24F79640D07B}" type="presOf" srcId="{4B05ED67-B8C1-4DD7-8D9B-D62782ADF724}" destId="{58059DFE-EFD0-4A68-A9B9-3594EE479239}" srcOrd="0" destOrd="0" presId="urn:microsoft.com/office/officeart/2005/8/layout/hierarchy2"/>
    <dgm:cxn modelId="{5E66944C-2FF2-410E-B81E-3BE92F3F6DE3}" type="presOf" srcId="{F1E4AF91-75F1-4BA9-94E2-0D6035CCF435}" destId="{92FCCEE7-C6FF-4BF5-8B50-84E46A90F751}" srcOrd="0" destOrd="0" presId="urn:microsoft.com/office/officeart/2005/8/layout/hierarchy2"/>
    <dgm:cxn modelId="{015DD1E9-B953-4A07-8D11-323624123AA8}" srcId="{16075994-B556-4E4C-9DA1-9D20DB7468E4}" destId="{52FBE5EF-3A7F-49C9-B02B-3510D9B79FBA}" srcOrd="0" destOrd="0" parTransId="{B5B26079-E698-4503-AF76-D4305A9BF354}" sibTransId="{E7E83758-65F6-4D20-B970-49EC6334A5F1}"/>
    <dgm:cxn modelId="{74477D35-94CD-4F85-86E9-D6C1C167AF91}" type="presOf" srcId="{D376DB87-F4A7-4677-A030-C4DDD644112C}" destId="{06719177-3FFC-4345-9176-6B6C859812E8}" srcOrd="1" destOrd="0" presId="urn:microsoft.com/office/officeart/2005/8/layout/hierarchy2"/>
    <dgm:cxn modelId="{D4247A40-C611-4732-8968-7D0FF085D024}" type="presOf" srcId="{D376DB87-F4A7-4677-A030-C4DDD644112C}" destId="{9F417710-E429-47A7-9BAC-7329AC2ADA66}" srcOrd="0" destOrd="0" presId="urn:microsoft.com/office/officeart/2005/8/layout/hierarchy2"/>
    <dgm:cxn modelId="{DED96571-CACB-4EB4-9E3F-38FC20E09E07}" type="presOf" srcId="{F00B5EB4-D947-444C-A372-49406B062263}" destId="{1181DC65-0C1C-4176-8BB3-E8B7F65F3E5C}" srcOrd="1" destOrd="0" presId="urn:microsoft.com/office/officeart/2005/8/layout/hierarchy2"/>
    <dgm:cxn modelId="{6D0BF8D7-2135-403E-B2D5-CC1E217D64BF}" type="presOf" srcId="{5183A646-2101-4CA2-A020-31AC4BAB5F36}" destId="{8696D94C-F569-431F-96B5-D58204C6B04B}" srcOrd="1" destOrd="0" presId="urn:microsoft.com/office/officeart/2005/8/layout/hierarchy2"/>
    <dgm:cxn modelId="{7B95E2DA-0EB2-4569-BF09-D08E30E7203D}" type="presOf" srcId="{0883829A-F1AA-47B7-A7BD-1A8931E30A19}" destId="{B1617559-B24E-408C-A9E3-29F657E2C892}" srcOrd="0" destOrd="0" presId="urn:microsoft.com/office/officeart/2005/8/layout/hierarchy2"/>
    <dgm:cxn modelId="{EA592404-0A8A-456C-A4D5-60EE1088F929}" type="presOf" srcId="{F00B5EB4-D947-444C-A372-49406B062263}" destId="{69D1D2CF-5838-45BF-81FA-6BD7E6FFA4EB}" srcOrd="0" destOrd="0" presId="urn:microsoft.com/office/officeart/2005/8/layout/hierarchy2"/>
    <dgm:cxn modelId="{BA61BC06-11A0-4C15-A72F-0DDB81E2072A}" srcId="{A1605EEE-8299-4347-973F-72EA73A02DB1}" destId="{4B05ED67-B8C1-4DD7-8D9B-D62782ADF724}" srcOrd="0" destOrd="0" parTransId="{D376DB87-F4A7-4677-A030-C4DDD644112C}" sibTransId="{85A9E924-2647-4561-8135-815FD5AC3646}"/>
    <dgm:cxn modelId="{ABD439E2-E0C8-4671-93F4-26F3CC6D4971}" type="presOf" srcId="{B09E621B-0DCF-4164-AC45-5929C88F2ADD}" destId="{3D806675-F2DF-48E4-8873-B59F4E67FC81}" srcOrd="1" destOrd="0" presId="urn:microsoft.com/office/officeart/2005/8/layout/hierarchy2"/>
    <dgm:cxn modelId="{34378D67-7F03-4204-B0AD-DCBFE0A4EBB4}" type="presOf" srcId="{EA1FC063-00B9-4225-8EBC-643EF1C67C58}" destId="{886AC704-3985-4945-AC02-52A6A070EE28}" srcOrd="0" destOrd="0" presId="urn:microsoft.com/office/officeart/2005/8/layout/hierarchy2"/>
    <dgm:cxn modelId="{4665E6B0-A645-4CDA-A4C8-D5EEA0A777A7}" type="presOf" srcId="{71218F35-D7E3-47F0-9A6F-F4E474E0147E}" destId="{6F9F5702-8242-446B-86CA-8B6AEB944D2E}" srcOrd="0" destOrd="0" presId="urn:microsoft.com/office/officeart/2005/8/layout/hierarchy2"/>
    <dgm:cxn modelId="{AAFE51FE-E33A-47B1-B7BE-E98C77C377CB}" type="presOf" srcId="{1B12F253-9995-4A92-B89C-924BCBE334F2}" destId="{C54D9FB7-FE8C-4347-95EB-7BCEB5A40865}" srcOrd="0" destOrd="0" presId="urn:microsoft.com/office/officeart/2005/8/layout/hierarchy2"/>
    <dgm:cxn modelId="{300B6A1D-62BD-4546-B9EF-36C6C7151A5F}" type="presOf" srcId="{7C21660B-4304-404D-ABC4-886D941255EE}" destId="{21CA0004-C942-4D9D-B75D-98A10A89E932}" srcOrd="0" destOrd="0" presId="urn:microsoft.com/office/officeart/2005/8/layout/hierarchy2"/>
    <dgm:cxn modelId="{E4BA66C9-EB97-4597-9774-FAD363BF3CE0}" srcId="{C2DA04A7-C199-4961-81E7-51D0A46EC4F8}" destId="{EA1FC063-00B9-4225-8EBC-643EF1C67C58}" srcOrd="0" destOrd="0" parTransId="{0883829A-F1AA-47B7-A7BD-1A8931E30A19}" sibTransId="{334308D9-38AA-4CB6-B600-FDAC8876B32A}"/>
    <dgm:cxn modelId="{9A203795-19E9-4F46-B1FB-E6727FC95D1F}" type="presOf" srcId="{A60C9FDF-8294-4049-8518-A9E9AE6A5364}" destId="{93B03FAB-C4E4-4B9F-A24E-DABDDFBF67E8}" srcOrd="1" destOrd="0" presId="urn:microsoft.com/office/officeart/2005/8/layout/hierarchy2"/>
    <dgm:cxn modelId="{683F76C6-40EA-4E3E-8687-D8D234B114D4}" type="presOf" srcId="{16075994-B556-4E4C-9DA1-9D20DB7468E4}" destId="{5717E01A-8D0D-4329-9B0C-1F2E31B68583}" srcOrd="0" destOrd="0" presId="urn:microsoft.com/office/officeart/2005/8/layout/hierarchy2"/>
    <dgm:cxn modelId="{02714D0B-7339-4F82-B8FE-796F7D3E7D3C}" srcId="{C2DA04A7-C199-4961-81E7-51D0A46EC4F8}" destId="{1B12F253-9995-4A92-B89C-924BCBE334F2}" srcOrd="1" destOrd="0" parTransId="{FA51AC2E-9C6D-4716-BEC4-AF546128D4D8}" sibTransId="{EC45C1B2-A3E6-4406-98A5-DDF9E97FD25D}"/>
    <dgm:cxn modelId="{FEF1AD1A-E4DC-49A2-BB53-553781F1F1B8}" type="presOf" srcId="{B5B26079-E698-4503-AF76-D4305A9BF354}" destId="{055D7B21-5A40-4427-9061-A5F9A8F49B6B}" srcOrd="1" destOrd="0" presId="urn:microsoft.com/office/officeart/2005/8/layout/hierarchy2"/>
    <dgm:cxn modelId="{C8D0C6CA-F909-46CC-8BB6-D8D3F438B56C}" srcId="{4B05ED67-B8C1-4DD7-8D9B-D62782ADF724}" destId="{71218F35-D7E3-47F0-9A6F-F4E474E0147E}" srcOrd="2" destOrd="0" parTransId="{B09E621B-0DCF-4164-AC45-5929C88F2ADD}" sibTransId="{546E2DC7-3EDD-42CA-97EF-09C6CCB65B79}"/>
    <dgm:cxn modelId="{6D3609CF-37C6-4B3E-8B5F-264C75E53811}" type="presOf" srcId="{210218CF-5FB0-48D2-B9DE-E652C2A3A851}" destId="{DB1CACB1-38B9-4D91-B6D7-1C1BB77E271C}" srcOrd="0" destOrd="0" presId="urn:microsoft.com/office/officeart/2005/8/layout/hierarchy2"/>
    <dgm:cxn modelId="{302F4266-940C-449E-8E02-2120B8BFF2E8}" srcId="{C2DA04A7-C199-4961-81E7-51D0A46EC4F8}" destId="{C7F67B24-E23A-483A-A1A9-AA636CE69CAB}" srcOrd="2" destOrd="0" parTransId="{8EC7587A-10E1-4954-AAFC-67D6ECB05CB2}" sibTransId="{2B7260D4-FC46-44CB-BA95-735FAB3D90B8}"/>
    <dgm:cxn modelId="{5F838DA0-ECBF-4CD8-87E6-8F91808C2C9D}" srcId="{A1605EEE-8299-4347-973F-72EA73A02DB1}" destId="{16075994-B556-4E4C-9DA1-9D20DB7468E4}" srcOrd="1" destOrd="0" parTransId="{D5B0F4D8-F6B9-425F-8549-8DA0C0A6BE93}" sibTransId="{2C57E7C8-009D-4E41-B122-E43A62F3E034}"/>
    <dgm:cxn modelId="{F043B08C-C2AE-421D-9E29-41B965E5D733}" srcId="{4B05ED67-B8C1-4DD7-8D9B-D62782ADF724}" destId="{F1E4AF91-75F1-4BA9-94E2-0D6035CCF435}" srcOrd="0" destOrd="0" parTransId="{A60C9FDF-8294-4049-8518-A9E9AE6A5364}" sibTransId="{DC36D540-AAAB-4151-8342-1EF611FF1318}"/>
    <dgm:cxn modelId="{C451729F-8172-4177-911D-D436F92AFD34}" type="presOf" srcId="{52FBE5EF-3A7F-49C9-B02B-3510D9B79FBA}" destId="{BE5EF5FB-B33E-4E2C-80AB-50831522B3F1}" srcOrd="0" destOrd="0" presId="urn:microsoft.com/office/officeart/2005/8/layout/hierarchy2"/>
    <dgm:cxn modelId="{A4AA52F7-B9EA-445F-9CF2-2022F9DBD74B}" type="presOf" srcId="{F4B82496-629D-4A2D-AA6D-56CF88F0F70D}" destId="{00DF2597-96D6-40AA-87B5-0C57CEB5946A}" srcOrd="0" destOrd="0" presId="urn:microsoft.com/office/officeart/2005/8/layout/hierarchy2"/>
    <dgm:cxn modelId="{02372C5E-C5A8-4B19-94CD-8543DBEC76BE}" type="presParOf" srcId="{2A837BAE-CF40-40F3-AE1B-463691538765}" destId="{AAD1E973-371F-4DD5-847E-9C461705F342}" srcOrd="0" destOrd="0" presId="urn:microsoft.com/office/officeart/2005/8/layout/hierarchy2"/>
    <dgm:cxn modelId="{30916AF4-4FC5-4EDD-ADE8-C227EFA77ED3}" type="presParOf" srcId="{AAD1E973-371F-4DD5-847E-9C461705F342}" destId="{499B6B18-B95E-41DF-BB5C-BC1F2E5B777A}" srcOrd="0" destOrd="0" presId="urn:microsoft.com/office/officeart/2005/8/layout/hierarchy2"/>
    <dgm:cxn modelId="{B027AB49-3C53-4A84-A2A7-F2CD97C697D1}" type="presParOf" srcId="{AAD1E973-371F-4DD5-847E-9C461705F342}" destId="{81E59105-16DC-4217-A9FC-50037DF02E49}" srcOrd="1" destOrd="0" presId="urn:microsoft.com/office/officeart/2005/8/layout/hierarchy2"/>
    <dgm:cxn modelId="{B8829CF4-F454-4620-A5D7-4C599A58A3B3}" type="presParOf" srcId="{81E59105-16DC-4217-A9FC-50037DF02E49}" destId="{9F417710-E429-47A7-9BAC-7329AC2ADA66}" srcOrd="0" destOrd="0" presId="urn:microsoft.com/office/officeart/2005/8/layout/hierarchy2"/>
    <dgm:cxn modelId="{E11E3BF7-E2A4-41DF-B284-A75F8C7496B7}" type="presParOf" srcId="{9F417710-E429-47A7-9BAC-7329AC2ADA66}" destId="{06719177-3FFC-4345-9176-6B6C859812E8}" srcOrd="0" destOrd="0" presId="urn:microsoft.com/office/officeart/2005/8/layout/hierarchy2"/>
    <dgm:cxn modelId="{5743C746-F572-4EAA-B869-C2C0A61537DA}" type="presParOf" srcId="{81E59105-16DC-4217-A9FC-50037DF02E49}" destId="{3D4B357E-EF10-4617-8346-9FB87F584B4B}" srcOrd="1" destOrd="0" presId="urn:microsoft.com/office/officeart/2005/8/layout/hierarchy2"/>
    <dgm:cxn modelId="{347A1878-F147-45F2-8CD8-20BED00F4233}" type="presParOf" srcId="{3D4B357E-EF10-4617-8346-9FB87F584B4B}" destId="{58059DFE-EFD0-4A68-A9B9-3594EE479239}" srcOrd="0" destOrd="0" presId="urn:microsoft.com/office/officeart/2005/8/layout/hierarchy2"/>
    <dgm:cxn modelId="{C3620BC1-E483-4295-A496-C8F4F86F59DC}" type="presParOf" srcId="{3D4B357E-EF10-4617-8346-9FB87F584B4B}" destId="{BDEE6E65-CF23-4A57-9CE4-BACB8D3C94F4}" srcOrd="1" destOrd="0" presId="urn:microsoft.com/office/officeart/2005/8/layout/hierarchy2"/>
    <dgm:cxn modelId="{A401D706-F23A-41E8-A089-CB1C998A49E9}" type="presParOf" srcId="{BDEE6E65-CF23-4A57-9CE4-BACB8D3C94F4}" destId="{45EB1D28-2F68-4827-AD4E-1C0B476916C0}" srcOrd="0" destOrd="0" presId="urn:microsoft.com/office/officeart/2005/8/layout/hierarchy2"/>
    <dgm:cxn modelId="{9E17F7BC-C3EE-4BAC-9933-7DF1A260323C}" type="presParOf" srcId="{45EB1D28-2F68-4827-AD4E-1C0B476916C0}" destId="{93B03FAB-C4E4-4B9F-A24E-DABDDFBF67E8}" srcOrd="0" destOrd="0" presId="urn:microsoft.com/office/officeart/2005/8/layout/hierarchy2"/>
    <dgm:cxn modelId="{EFE8CE3F-8AA6-4527-A231-41A3195F16E4}" type="presParOf" srcId="{BDEE6E65-CF23-4A57-9CE4-BACB8D3C94F4}" destId="{3CA21742-1B82-4B37-A1B7-A85ED30F2836}" srcOrd="1" destOrd="0" presId="urn:microsoft.com/office/officeart/2005/8/layout/hierarchy2"/>
    <dgm:cxn modelId="{0722EA06-FFF0-411F-AB43-E22836551869}" type="presParOf" srcId="{3CA21742-1B82-4B37-A1B7-A85ED30F2836}" destId="{92FCCEE7-C6FF-4BF5-8B50-84E46A90F751}" srcOrd="0" destOrd="0" presId="urn:microsoft.com/office/officeart/2005/8/layout/hierarchy2"/>
    <dgm:cxn modelId="{E8EF636C-AA58-4A0E-A2AD-3DB9B6631BDE}" type="presParOf" srcId="{3CA21742-1B82-4B37-A1B7-A85ED30F2836}" destId="{1F4CA7F5-829F-4408-8A6C-3AEAE8029071}" srcOrd="1" destOrd="0" presId="urn:microsoft.com/office/officeart/2005/8/layout/hierarchy2"/>
    <dgm:cxn modelId="{25C1E436-F68B-4B43-9E41-8467CC6C4019}" type="presParOf" srcId="{BDEE6E65-CF23-4A57-9CE4-BACB8D3C94F4}" destId="{69D1D2CF-5838-45BF-81FA-6BD7E6FFA4EB}" srcOrd="2" destOrd="0" presId="urn:microsoft.com/office/officeart/2005/8/layout/hierarchy2"/>
    <dgm:cxn modelId="{D4B358D9-2262-45CC-89ED-59A32AB29DCB}" type="presParOf" srcId="{69D1D2CF-5838-45BF-81FA-6BD7E6FFA4EB}" destId="{1181DC65-0C1C-4176-8BB3-E8B7F65F3E5C}" srcOrd="0" destOrd="0" presId="urn:microsoft.com/office/officeart/2005/8/layout/hierarchy2"/>
    <dgm:cxn modelId="{B9608C74-E177-4F3B-A3E7-23681324DAEA}" type="presParOf" srcId="{BDEE6E65-CF23-4A57-9CE4-BACB8D3C94F4}" destId="{6F943BC3-4B0D-42FB-B574-7DE86B6C2377}" srcOrd="3" destOrd="0" presId="urn:microsoft.com/office/officeart/2005/8/layout/hierarchy2"/>
    <dgm:cxn modelId="{F7256284-2B81-4DE8-A87D-966596641041}" type="presParOf" srcId="{6F943BC3-4B0D-42FB-B574-7DE86B6C2377}" destId="{5AD081DE-C8B7-4E2B-859D-15076E2DFF46}" srcOrd="0" destOrd="0" presId="urn:microsoft.com/office/officeart/2005/8/layout/hierarchy2"/>
    <dgm:cxn modelId="{F0634997-171D-4DF2-B867-2424681CA8CC}" type="presParOf" srcId="{6F943BC3-4B0D-42FB-B574-7DE86B6C2377}" destId="{6EEEAE9B-DCD7-4B19-B3AE-2AAAF4646C72}" srcOrd="1" destOrd="0" presId="urn:microsoft.com/office/officeart/2005/8/layout/hierarchy2"/>
    <dgm:cxn modelId="{8B46DE79-29C9-44F3-8246-92AADAA8432D}" type="presParOf" srcId="{BDEE6E65-CF23-4A57-9CE4-BACB8D3C94F4}" destId="{F61DE727-ABD9-4F81-A4CD-E4F260AEEB1C}" srcOrd="4" destOrd="0" presId="urn:microsoft.com/office/officeart/2005/8/layout/hierarchy2"/>
    <dgm:cxn modelId="{1C14C410-9959-402F-A35B-BB73C43CA901}" type="presParOf" srcId="{F61DE727-ABD9-4F81-A4CD-E4F260AEEB1C}" destId="{3D806675-F2DF-48E4-8873-B59F4E67FC81}" srcOrd="0" destOrd="0" presId="urn:microsoft.com/office/officeart/2005/8/layout/hierarchy2"/>
    <dgm:cxn modelId="{125B9137-C6BB-4778-93A7-76802C79700D}" type="presParOf" srcId="{BDEE6E65-CF23-4A57-9CE4-BACB8D3C94F4}" destId="{947E8D4A-DDAD-402D-9C03-2CC7A30686A9}" srcOrd="5" destOrd="0" presId="urn:microsoft.com/office/officeart/2005/8/layout/hierarchy2"/>
    <dgm:cxn modelId="{589FBE0E-890E-49F4-8A91-612A72BEC489}" type="presParOf" srcId="{947E8D4A-DDAD-402D-9C03-2CC7A30686A9}" destId="{6F9F5702-8242-446B-86CA-8B6AEB944D2E}" srcOrd="0" destOrd="0" presId="urn:microsoft.com/office/officeart/2005/8/layout/hierarchy2"/>
    <dgm:cxn modelId="{E31A1ABB-EDCF-4668-AD77-81AE5D94F249}" type="presParOf" srcId="{947E8D4A-DDAD-402D-9C03-2CC7A30686A9}" destId="{4A6A4614-FDDB-4B97-A61B-BE5B0FB0FD31}" srcOrd="1" destOrd="0" presId="urn:microsoft.com/office/officeart/2005/8/layout/hierarchy2"/>
    <dgm:cxn modelId="{630CDB0D-61B0-4B73-8393-56CE43B75255}" type="presParOf" srcId="{81E59105-16DC-4217-A9FC-50037DF02E49}" destId="{0E5B9C28-A17D-48B4-9103-B2CE6CB832AA}" srcOrd="2" destOrd="0" presId="urn:microsoft.com/office/officeart/2005/8/layout/hierarchy2"/>
    <dgm:cxn modelId="{91D89A37-351E-43F3-BA5F-120E176CC00C}" type="presParOf" srcId="{0E5B9C28-A17D-48B4-9103-B2CE6CB832AA}" destId="{C964E75E-017D-43A2-9C07-7D9F4E2A19D7}" srcOrd="0" destOrd="0" presId="urn:microsoft.com/office/officeart/2005/8/layout/hierarchy2"/>
    <dgm:cxn modelId="{B3681D9F-D965-423B-9F43-C2A32F7F573D}" type="presParOf" srcId="{81E59105-16DC-4217-A9FC-50037DF02E49}" destId="{F7DB3A7C-140B-4AAD-BED2-0D959EAA4891}" srcOrd="3" destOrd="0" presId="urn:microsoft.com/office/officeart/2005/8/layout/hierarchy2"/>
    <dgm:cxn modelId="{9C60A3D5-4C0A-40D5-8BF1-A72C5B40C121}" type="presParOf" srcId="{F7DB3A7C-140B-4AAD-BED2-0D959EAA4891}" destId="{5717E01A-8D0D-4329-9B0C-1F2E31B68583}" srcOrd="0" destOrd="0" presId="urn:microsoft.com/office/officeart/2005/8/layout/hierarchy2"/>
    <dgm:cxn modelId="{FA011E25-6490-41D5-B1FF-40F3BF85609C}" type="presParOf" srcId="{F7DB3A7C-140B-4AAD-BED2-0D959EAA4891}" destId="{A735C4EA-C1EA-4500-A23B-F8E4794FD424}" srcOrd="1" destOrd="0" presId="urn:microsoft.com/office/officeart/2005/8/layout/hierarchy2"/>
    <dgm:cxn modelId="{335CF43C-9092-46DC-812C-ED85E5CEC837}" type="presParOf" srcId="{A735C4EA-C1EA-4500-A23B-F8E4794FD424}" destId="{7765DDB9-CEAB-4586-8219-8073420EF87E}" srcOrd="0" destOrd="0" presId="urn:microsoft.com/office/officeart/2005/8/layout/hierarchy2"/>
    <dgm:cxn modelId="{0AD2A219-DEC3-472D-B4EF-D8DEADCE59D4}" type="presParOf" srcId="{7765DDB9-CEAB-4586-8219-8073420EF87E}" destId="{055D7B21-5A40-4427-9061-A5F9A8F49B6B}" srcOrd="0" destOrd="0" presId="urn:microsoft.com/office/officeart/2005/8/layout/hierarchy2"/>
    <dgm:cxn modelId="{C529E7FC-0316-4B37-B158-B2CEA137E391}" type="presParOf" srcId="{A735C4EA-C1EA-4500-A23B-F8E4794FD424}" destId="{E9FEA743-C585-469B-A394-CB207A7131A1}" srcOrd="1" destOrd="0" presId="urn:microsoft.com/office/officeart/2005/8/layout/hierarchy2"/>
    <dgm:cxn modelId="{38C8CFB3-A121-4514-B594-4AD42948CAB6}" type="presParOf" srcId="{E9FEA743-C585-469B-A394-CB207A7131A1}" destId="{BE5EF5FB-B33E-4E2C-80AB-50831522B3F1}" srcOrd="0" destOrd="0" presId="urn:microsoft.com/office/officeart/2005/8/layout/hierarchy2"/>
    <dgm:cxn modelId="{770A2295-3F79-418B-B55B-DFD4D5DF9F0F}" type="presParOf" srcId="{E9FEA743-C585-469B-A394-CB207A7131A1}" destId="{5E91FB72-1865-41D0-ADA3-52393E519E2F}" srcOrd="1" destOrd="0" presId="urn:microsoft.com/office/officeart/2005/8/layout/hierarchy2"/>
    <dgm:cxn modelId="{7CEF7A0A-861E-4820-B5C1-567E81454A15}" type="presParOf" srcId="{A735C4EA-C1EA-4500-A23B-F8E4794FD424}" destId="{00DF2597-96D6-40AA-87B5-0C57CEB5946A}" srcOrd="2" destOrd="0" presId="urn:microsoft.com/office/officeart/2005/8/layout/hierarchy2"/>
    <dgm:cxn modelId="{78AB400D-B131-4F2D-B357-7E043FD2C100}" type="presParOf" srcId="{00DF2597-96D6-40AA-87B5-0C57CEB5946A}" destId="{938CA8F7-0E29-462E-9ED1-F91CC5718453}" srcOrd="0" destOrd="0" presId="urn:microsoft.com/office/officeart/2005/8/layout/hierarchy2"/>
    <dgm:cxn modelId="{85DA1235-B388-4D80-BA90-2853F8BB5413}" type="presParOf" srcId="{A735C4EA-C1EA-4500-A23B-F8E4794FD424}" destId="{34D36C71-1810-4BCF-84EE-840FC7BBFF07}" srcOrd="3" destOrd="0" presId="urn:microsoft.com/office/officeart/2005/8/layout/hierarchy2"/>
    <dgm:cxn modelId="{40C6AFCE-A8E3-43CA-97A4-FF987D529A2F}" type="presParOf" srcId="{34D36C71-1810-4BCF-84EE-840FC7BBFF07}" destId="{21CA0004-C942-4D9D-B75D-98A10A89E932}" srcOrd="0" destOrd="0" presId="urn:microsoft.com/office/officeart/2005/8/layout/hierarchy2"/>
    <dgm:cxn modelId="{2DB1DF5D-0312-428D-9238-3DBAD6544C1D}" type="presParOf" srcId="{34D36C71-1810-4BCF-84EE-840FC7BBFF07}" destId="{4EBAF144-6F0F-43CA-B257-E1B9368851A2}" srcOrd="1" destOrd="0" presId="urn:microsoft.com/office/officeart/2005/8/layout/hierarchy2"/>
    <dgm:cxn modelId="{8784B427-FC3A-405F-9151-27786DA74CE8}" type="presParOf" srcId="{A735C4EA-C1EA-4500-A23B-F8E4794FD424}" destId="{DB1CACB1-38B9-4D91-B6D7-1C1BB77E271C}" srcOrd="4" destOrd="0" presId="urn:microsoft.com/office/officeart/2005/8/layout/hierarchy2"/>
    <dgm:cxn modelId="{29E56733-5F29-4039-A918-A755D9B99062}" type="presParOf" srcId="{DB1CACB1-38B9-4D91-B6D7-1C1BB77E271C}" destId="{1421385B-1B5F-43CF-88B6-9776622162DE}" srcOrd="0" destOrd="0" presId="urn:microsoft.com/office/officeart/2005/8/layout/hierarchy2"/>
    <dgm:cxn modelId="{F874413F-3145-43E1-96CC-68712E898344}" type="presParOf" srcId="{A735C4EA-C1EA-4500-A23B-F8E4794FD424}" destId="{66517DE6-97D4-44C6-9A44-90FC70E01141}" srcOrd="5" destOrd="0" presId="urn:microsoft.com/office/officeart/2005/8/layout/hierarchy2"/>
    <dgm:cxn modelId="{6069A012-51D5-4A0E-9DC5-15CB561E09D8}" type="presParOf" srcId="{66517DE6-97D4-44C6-9A44-90FC70E01141}" destId="{3A4C469F-AC6F-4A72-A889-4DFFB26222B6}" srcOrd="0" destOrd="0" presId="urn:microsoft.com/office/officeart/2005/8/layout/hierarchy2"/>
    <dgm:cxn modelId="{CDF6C2CA-A888-44E6-861D-47DD85E1F803}" type="presParOf" srcId="{66517DE6-97D4-44C6-9A44-90FC70E01141}" destId="{AC6A7AB7-6CBD-464C-BBE9-1212CA88236E}" srcOrd="1" destOrd="0" presId="urn:microsoft.com/office/officeart/2005/8/layout/hierarchy2"/>
    <dgm:cxn modelId="{347BB1A4-E15B-41EE-AF81-5695EF1B8BEF}" type="presParOf" srcId="{81E59105-16DC-4217-A9FC-50037DF02E49}" destId="{FC2336E9-649E-4668-BDC7-EC827CAEA5EA}" srcOrd="4" destOrd="0" presId="urn:microsoft.com/office/officeart/2005/8/layout/hierarchy2"/>
    <dgm:cxn modelId="{5F8D37D7-662E-4E95-B7A1-E4A1D8BC22E5}" type="presParOf" srcId="{FC2336E9-649E-4668-BDC7-EC827CAEA5EA}" destId="{8696D94C-F569-431F-96B5-D58204C6B04B}" srcOrd="0" destOrd="0" presId="urn:microsoft.com/office/officeart/2005/8/layout/hierarchy2"/>
    <dgm:cxn modelId="{E6072612-19B0-4BA8-A7B1-4F31BFCF25CC}" type="presParOf" srcId="{81E59105-16DC-4217-A9FC-50037DF02E49}" destId="{B0931AC5-E6C1-4FC6-A1B8-430A2D7C4903}" srcOrd="5" destOrd="0" presId="urn:microsoft.com/office/officeart/2005/8/layout/hierarchy2"/>
    <dgm:cxn modelId="{BE058523-8776-4F95-9169-15ADE6ECF8E7}" type="presParOf" srcId="{B0931AC5-E6C1-4FC6-A1B8-430A2D7C4903}" destId="{25A97371-DAFC-4C46-9B45-89C334E43738}" srcOrd="0" destOrd="0" presId="urn:microsoft.com/office/officeart/2005/8/layout/hierarchy2"/>
    <dgm:cxn modelId="{9DD4F8CE-04F3-4AB9-98B7-C90D465C185F}" type="presParOf" srcId="{B0931AC5-E6C1-4FC6-A1B8-430A2D7C4903}" destId="{7E676924-693B-44D7-9CF7-24AFB3E6CE44}" srcOrd="1" destOrd="0" presId="urn:microsoft.com/office/officeart/2005/8/layout/hierarchy2"/>
    <dgm:cxn modelId="{7BAF8680-664D-4A5D-9854-4A11BD38DA4B}" type="presParOf" srcId="{7E676924-693B-44D7-9CF7-24AFB3E6CE44}" destId="{B1617559-B24E-408C-A9E3-29F657E2C892}" srcOrd="0" destOrd="0" presId="urn:microsoft.com/office/officeart/2005/8/layout/hierarchy2"/>
    <dgm:cxn modelId="{C1EA0ED2-8A7D-453B-AD9B-3F8CA01DCE0B}" type="presParOf" srcId="{B1617559-B24E-408C-A9E3-29F657E2C892}" destId="{756C88ED-88BA-4D62-8060-150CAEDB4EF1}" srcOrd="0" destOrd="0" presId="urn:microsoft.com/office/officeart/2005/8/layout/hierarchy2"/>
    <dgm:cxn modelId="{757D300D-5C95-419C-82D6-99153A7B3A8B}" type="presParOf" srcId="{7E676924-693B-44D7-9CF7-24AFB3E6CE44}" destId="{3825865D-EDBE-4E2D-ABB1-A42DF0FB9A50}" srcOrd="1" destOrd="0" presId="urn:microsoft.com/office/officeart/2005/8/layout/hierarchy2"/>
    <dgm:cxn modelId="{B865F06E-1F86-41B8-B732-1F8138080C2C}" type="presParOf" srcId="{3825865D-EDBE-4E2D-ABB1-A42DF0FB9A50}" destId="{886AC704-3985-4945-AC02-52A6A070EE28}" srcOrd="0" destOrd="0" presId="urn:microsoft.com/office/officeart/2005/8/layout/hierarchy2"/>
    <dgm:cxn modelId="{08ED503E-397E-45AB-AEDA-401A038C9162}" type="presParOf" srcId="{3825865D-EDBE-4E2D-ABB1-A42DF0FB9A50}" destId="{972ACD46-D32C-4351-B197-9D8478869DAD}" srcOrd="1" destOrd="0" presId="urn:microsoft.com/office/officeart/2005/8/layout/hierarchy2"/>
    <dgm:cxn modelId="{E53743AC-EA1A-4F75-A316-012B6A5A8E92}" type="presParOf" srcId="{7E676924-693B-44D7-9CF7-24AFB3E6CE44}" destId="{E5A844C5-E4D2-48D5-8D74-D8D2505E26B2}" srcOrd="2" destOrd="0" presId="urn:microsoft.com/office/officeart/2005/8/layout/hierarchy2"/>
    <dgm:cxn modelId="{D92AC9E1-A652-495B-B100-2015EE1A0205}" type="presParOf" srcId="{E5A844C5-E4D2-48D5-8D74-D8D2505E26B2}" destId="{402D670D-2A2B-4912-8FAC-789A4C94A96D}" srcOrd="0" destOrd="0" presId="urn:microsoft.com/office/officeart/2005/8/layout/hierarchy2"/>
    <dgm:cxn modelId="{0068DA03-E80E-4FBB-9C05-B4BF95FC89DE}" type="presParOf" srcId="{7E676924-693B-44D7-9CF7-24AFB3E6CE44}" destId="{9D04E410-AF44-4C86-9621-314A1E86FDEB}" srcOrd="3" destOrd="0" presId="urn:microsoft.com/office/officeart/2005/8/layout/hierarchy2"/>
    <dgm:cxn modelId="{FCBAC1EA-3190-49F3-9AC9-D08BAD6009C9}" type="presParOf" srcId="{9D04E410-AF44-4C86-9621-314A1E86FDEB}" destId="{C54D9FB7-FE8C-4347-95EB-7BCEB5A40865}" srcOrd="0" destOrd="0" presId="urn:microsoft.com/office/officeart/2005/8/layout/hierarchy2"/>
    <dgm:cxn modelId="{F788E833-1B62-42D6-A636-7D8574865C42}" type="presParOf" srcId="{9D04E410-AF44-4C86-9621-314A1E86FDEB}" destId="{6757A5AD-10A1-450B-8FE0-C206E935B096}" srcOrd="1" destOrd="0" presId="urn:microsoft.com/office/officeart/2005/8/layout/hierarchy2"/>
    <dgm:cxn modelId="{D3110286-B77D-4B9D-8E8D-18214A3636F7}" type="presParOf" srcId="{7E676924-693B-44D7-9CF7-24AFB3E6CE44}" destId="{1E8AB168-1240-4668-AFBE-FFC19D946980}" srcOrd="4" destOrd="0" presId="urn:microsoft.com/office/officeart/2005/8/layout/hierarchy2"/>
    <dgm:cxn modelId="{9879F4D0-9CF6-4326-BE64-41DED59EF280}" type="presParOf" srcId="{1E8AB168-1240-4668-AFBE-FFC19D946980}" destId="{B95576D4-0E1D-45DF-843D-0E1CEB5EDEFB}" srcOrd="0" destOrd="0" presId="urn:microsoft.com/office/officeart/2005/8/layout/hierarchy2"/>
    <dgm:cxn modelId="{5E11A6B6-22D3-446F-8768-B1A1F387BFE6}" type="presParOf" srcId="{7E676924-693B-44D7-9CF7-24AFB3E6CE44}" destId="{B5D7D73D-C842-4D64-AB31-05247B978580}" srcOrd="5" destOrd="0" presId="urn:microsoft.com/office/officeart/2005/8/layout/hierarchy2"/>
    <dgm:cxn modelId="{99FDC73C-C471-4198-915E-D0385B242107}" type="presParOf" srcId="{B5D7D73D-C842-4D64-AB31-05247B978580}" destId="{2A0106F7-6E7C-49F6-BC15-0344A5C71CB1}" srcOrd="0" destOrd="0" presId="urn:microsoft.com/office/officeart/2005/8/layout/hierarchy2"/>
    <dgm:cxn modelId="{10918626-E685-462D-9084-847382792340}" type="presParOf" srcId="{B5D7D73D-C842-4D64-AB31-05247B978580}" destId="{05418FA8-EE9C-42EB-98E7-A2B11726408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18B2F-053F-4D52-A8DE-277C08A93E7F}">
      <dsp:nvSpPr>
        <dsp:cNvPr id="0" name=""/>
        <dsp:cNvSpPr/>
      </dsp:nvSpPr>
      <dsp:spPr>
        <a:xfrm>
          <a:off x="617219" y="0"/>
          <a:ext cx="6995160" cy="4419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059FC-2783-4FDA-BDBB-4C8ED5675C57}">
      <dsp:nvSpPr>
        <dsp:cNvPr id="0" name=""/>
        <dsp:cNvSpPr/>
      </dsp:nvSpPr>
      <dsp:spPr>
        <a:xfrm>
          <a:off x="8840" y="1325880"/>
          <a:ext cx="2648902" cy="1767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90 discrete core features </a:t>
          </a:r>
          <a:r>
            <a:rPr lang="en-US" sz="1900" kern="1200" dirty="0" smtClean="0"/>
            <a:t>identified by model experts in pre-work</a:t>
          </a:r>
          <a:endParaRPr lang="en-US" sz="1900" kern="1200" dirty="0"/>
        </a:p>
      </dsp:txBody>
      <dsp:txXfrm>
        <a:off x="95139" y="1412179"/>
        <a:ext cx="2476304" cy="1595242"/>
      </dsp:txXfrm>
    </dsp:sp>
    <dsp:sp modelId="{1DCA08E2-FC74-4DCA-A1A6-0B0C2018BA43}">
      <dsp:nvSpPr>
        <dsp:cNvPr id="0" name=""/>
        <dsp:cNvSpPr/>
      </dsp:nvSpPr>
      <dsp:spPr>
        <a:xfrm>
          <a:off x="2790348" y="1325880"/>
          <a:ext cx="2648902" cy="1767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Redundant/similar concepts removed and </a:t>
          </a:r>
          <a:r>
            <a:rPr lang="en-US" sz="1900" b="1" kern="1200" dirty="0" smtClean="0"/>
            <a:t>13 core features </a:t>
          </a:r>
          <a:r>
            <a:rPr lang="en-US" sz="1900" kern="1200" dirty="0" smtClean="0"/>
            <a:t>synthesized by IHI team</a:t>
          </a:r>
          <a:endParaRPr lang="en-US" sz="1900" kern="1200" dirty="0"/>
        </a:p>
      </dsp:txBody>
      <dsp:txXfrm>
        <a:off x="2876647" y="1412179"/>
        <a:ext cx="2476304" cy="1595242"/>
      </dsp:txXfrm>
    </dsp:sp>
    <dsp:sp modelId="{CE20BABD-320F-4F37-9A6A-B70CC73EC6B8}">
      <dsp:nvSpPr>
        <dsp:cNvPr id="0" name=""/>
        <dsp:cNvSpPr/>
      </dsp:nvSpPr>
      <dsp:spPr>
        <a:xfrm>
          <a:off x="5571857" y="1325880"/>
          <a:ext cx="2648902" cy="1767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Expert Meeting led to the selection of the “vital few”:</a:t>
          </a:r>
          <a:r>
            <a:rPr lang="en-US" sz="1900" b="1" kern="1200" dirty="0" smtClean="0"/>
            <a:t> the 4Ms</a:t>
          </a:r>
          <a:endParaRPr lang="en-US" sz="1900" b="1" kern="1200" dirty="0"/>
        </a:p>
      </dsp:txBody>
      <dsp:txXfrm>
        <a:off x="5658156" y="1412179"/>
        <a:ext cx="2476304" cy="1595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C32F7-1F1F-4950-95E6-48E617F39EDE}">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Act appropriately in accordance with individuals’ priorities and needs</a:t>
          </a:r>
          <a:endParaRPr lang="en-US" sz="1200" kern="1200" dirty="0"/>
        </a:p>
      </dsp:txBody>
      <dsp:txXfrm>
        <a:off x="3210560" y="987551"/>
        <a:ext cx="1219200" cy="1016000"/>
      </dsp:txXfrm>
    </dsp:sp>
    <dsp:sp modelId="{6E9B5F2C-4004-4F82-A75A-0675471B9503}">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Engage and support older adults to stay well </a:t>
          </a:r>
          <a:endParaRPr lang="en-US" sz="1200" kern="1200" dirty="0"/>
        </a:p>
      </dsp:txBody>
      <dsp:txXfrm>
        <a:off x="2153920" y="2600960"/>
        <a:ext cx="1828800" cy="894080"/>
      </dsp:txXfrm>
    </dsp:sp>
    <dsp:sp modelId="{01BAA076-D065-4FD8-B694-304F0B9C0F6E}">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Know older adults with individual priorities and needs (A)</a:t>
          </a:r>
          <a:endParaRPr lang="en-US" sz="1200" kern="1200" dirty="0"/>
        </a:p>
      </dsp:txBody>
      <dsp:txXfrm>
        <a:off x="1666240" y="987551"/>
        <a:ext cx="1219200" cy="1016000"/>
      </dsp:txXfrm>
    </dsp:sp>
    <dsp:sp modelId="{123C4FB7-0B6D-4892-85FD-479CBC94FB00}">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A614C8-5FD6-42C7-82C4-EBE61F2E9F06}">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0C8E38-CC08-4810-BE15-DF9D0218546F}">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6AAE7-9679-4B95-AB01-368F68B5AA4B}">
      <dsp:nvSpPr>
        <dsp:cNvPr id="0" name=""/>
        <dsp:cNvSpPr/>
      </dsp:nvSpPr>
      <dsp:spPr>
        <a:xfrm>
          <a:off x="528635" y="1223962"/>
          <a:ext cx="2678079" cy="1971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Becoming an Age-Friendly Health System </a:t>
          </a:r>
          <a:endParaRPr lang="en-US" sz="2800" kern="1200" dirty="0"/>
        </a:p>
      </dsp:txBody>
      <dsp:txXfrm>
        <a:off x="586383" y="1281710"/>
        <a:ext cx="2562583" cy="1856178"/>
      </dsp:txXfrm>
    </dsp:sp>
    <dsp:sp modelId="{EB0BDC3D-E917-4AA1-9B39-B16DC48D3EDF}">
      <dsp:nvSpPr>
        <dsp:cNvPr id="0" name=""/>
        <dsp:cNvSpPr/>
      </dsp:nvSpPr>
      <dsp:spPr>
        <a:xfrm rot="17132988">
          <a:off x="2493303" y="1257468"/>
          <a:ext cx="1949411" cy="26604"/>
        </a:xfrm>
        <a:custGeom>
          <a:avLst/>
          <a:gdLst/>
          <a:ahLst/>
          <a:cxnLst/>
          <a:rect l="0" t="0" r="0" b="0"/>
          <a:pathLst>
            <a:path>
              <a:moveTo>
                <a:pt x="0" y="13302"/>
              </a:moveTo>
              <a:lnTo>
                <a:pt x="1949411"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419274" y="1222035"/>
        <a:ext cx="97470" cy="97470"/>
      </dsp:txXfrm>
    </dsp:sp>
    <dsp:sp modelId="{4BC8213C-18A5-4B80-9569-8BCB82BFCD79}">
      <dsp:nvSpPr>
        <dsp:cNvPr id="0" name=""/>
        <dsp:cNvSpPr/>
      </dsp:nvSpPr>
      <dsp:spPr>
        <a:xfrm>
          <a:off x="3729304" y="5122"/>
          <a:ext cx="3971659" cy="653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Clinical Changes</a:t>
          </a:r>
          <a:endParaRPr lang="en-US" sz="2800" kern="1200" dirty="0"/>
        </a:p>
      </dsp:txBody>
      <dsp:txXfrm>
        <a:off x="3748437" y="24255"/>
        <a:ext cx="3933393" cy="614971"/>
      </dsp:txXfrm>
    </dsp:sp>
    <dsp:sp modelId="{04A2EFFC-DE2A-4A93-BD3D-D6F458B1A52C}">
      <dsp:nvSpPr>
        <dsp:cNvPr id="0" name=""/>
        <dsp:cNvSpPr/>
      </dsp:nvSpPr>
      <dsp:spPr>
        <a:xfrm rot="17692822">
          <a:off x="2846950" y="1633079"/>
          <a:ext cx="1242118" cy="26604"/>
        </a:xfrm>
        <a:custGeom>
          <a:avLst/>
          <a:gdLst/>
          <a:ahLst/>
          <a:cxnLst/>
          <a:rect l="0" t="0" r="0" b="0"/>
          <a:pathLst>
            <a:path>
              <a:moveTo>
                <a:pt x="0" y="13302"/>
              </a:moveTo>
              <a:lnTo>
                <a:pt x="1242118"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6956" y="1615329"/>
        <a:ext cx="62105" cy="62105"/>
      </dsp:txXfrm>
    </dsp:sp>
    <dsp:sp modelId="{B53BD27F-C61E-4F67-967B-76E6AF17BFDC}">
      <dsp:nvSpPr>
        <dsp:cNvPr id="0" name=""/>
        <dsp:cNvSpPr/>
      </dsp:nvSpPr>
      <dsp:spPr>
        <a:xfrm>
          <a:off x="3729304" y="756345"/>
          <a:ext cx="3971659" cy="653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Strategic Priorities</a:t>
          </a:r>
          <a:endParaRPr lang="en-US" sz="2800" kern="1200" dirty="0"/>
        </a:p>
      </dsp:txBody>
      <dsp:txXfrm>
        <a:off x="3748437" y="775478"/>
        <a:ext cx="3933393" cy="614971"/>
      </dsp:txXfrm>
    </dsp:sp>
    <dsp:sp modelId="{84FA4275-447E-4705-87D5-5BBB25549273}">
      <dsp:nvSpPr>
        <dsp:cNvPr id="0" name=""/>
        <dsp:cNvSpPr/>
      </dsp:nvSpPr>
      <dsp:spPr>
        <a:xfrm rot="19457599">
          <a:off x="3146223" y="2008691"/>
          <a:ext cx="643571" cy="26604"/>
        </a:xfrm>
        <a:custGeom>
          <a:avLst/>
          <a:gdLst/>
          <a:ahLst/>
          <a:cxnLst/>
          <a:rect l="0" t="0" r="0" b="0"/>
          <a:pathLst>
            <a:path>
              <a:moveTo>
                <a:pt x="0" y="13302"/>
              </a:moveTo>
              <a:lnTo>
                <a:pt x="643571"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51920" y="2005904"/>
        <a:ext cx="32178" cy="32178"/>
      </dsp:txXfrm>
    </dsp:sp>
    <dsp:sp modelId="{368D15B1-415D-4AAE-A728-6C6E8901CD91}">
      <dsp:nvSpPr>
        <dsp:cNvPr id="0" name=""/>
        <dsp:cNvSpPr/>
      </dsp:nvSpPr>
      <dsp:spPr>
        <a:xfrm>
          <a:off x="3729304" y="1507569"/>
          <a:ext cx="3971659" cy="653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Business case</a:t>
          </a:r>
          <a:endParaRPr lang="en-US" sz="2800" kern="1200" dirty="0"/>
        </a:p>
      </dsp:txBody>
      <dsp:txXfrm>
        <a:off x="3748437" y="1526702"/>
        <a:ext cx="3933393" cy="614971"/>
      </dsp:txXfrm>
    </dsp:sp>
    <dsp:sp modelId="{D9CC719F-80BB-41E3-9C04-B4C564FD36D2}">
      <dsp:nvSpPr>
        <dsp:cNvPr id="0" name=""/>
        <dsp:cNvSpPr/>
      </dsp:nvSpPr>
      <dsp:spPr>
        <a:xfrm rot="2142401">
          <a:off x="3146223" y="2384303"/>
          <a:ext cx="643571" cy="26604"/>
        </a:xfrm>
        <a:custGeom>
          <a:avLst/>
          <a:gdLst/>
          <a:ahLst/>
          <a:cxnLst/>
          <a:rect l="0" t="0" r="0" b="0"/>
          <a:pathLst>
            <a:path>
              <a:moveTo>
                <a:pt x="0" y="13302"/>
              </a:moveTo>
              <a:lnTo>
                <a:pt x="643571"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51920" y="2381516"/>
        <a:ext cx="32178" cy="32178"/>
      </dsp:txXfrm>
    </dsp:sp>
    <dsp:sp modelId="{BC7D8991-6D4D-48C9-BCF7-46632F74936A}">
      <dsp:nvSpPr>
        <dsp:cNvPr id="0" name=""/>
        <dsp:cNvSpPr/>
      </dsp:nvSpPr>
      <dsp:spPr>
        <a:xfrm>
          <a:off x="3729304" y="2258792"/>
          <a:ext cx="3971659" cy="653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Physical Infrastructure</a:t>
          </a:r>
          <a:endParaRPr lang="en-US" sz="2800" kern="1200" dirty="0"/>
        </a:p>
      </dsp:txBody>
      <dsp:txXfrm>
        <a:off x="3748437" y="2277925"/>
        <a:ext cx="3933393" cy="614971"/>
      </dsp:txXfrm>
    </dsp:sp>
    <dsp:sp modelId="{79AAA80E-AF4E-4E52-A4FF-717553678DA8}">
      <dsp:nvSpPr>
        <dsp:cNvPr id="0" name=""/>
        <dsp:cNvSpPr/>
      </dsp:nvSpPr>
      <dsp:spPr>
        <a:xfrm rot="3907178">
          <a:off x="2846950" y="2759915"/>
          <a:ext cx="1242118" cy="26604"/>
        </a:xfrm>
        <a:custGeom>
          <a:avLst/>
          <a:gdLst/>
          <a:ahLst/>
          <a:cxnLst/>
          <a:rect l="0" t="0" r="0" b="0"/>
          <a:pathLst>
            <a:path>
              <a:moveTo>
                <a:pt x="0" y="13302"/>
              </a:moveTo>
              <a:lnTo>
                <a:pt x="1242118"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6956" y="2742164"/>
        <a:ext cx="62105" cy="62105"/>
      </dsp:txXfrm>
    </dsp:sp>
    <dsp:sp modelId="{F87CB55C-8BA5-422D-BDE2-C1084B3CCDCC}">
      <dsp:nvSpPr>
        <dsp:cNvPr id="0" name=""/>
        <dsp:cNvSpPr/>
      </dsp:nvSpPr>
      <dsp:spPr>
        <a:xfrm>
          <a:off x="3729304" y="3010016"/>
          <a:ext cx="3971659" cy="653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Data stratification</a:t>
          </a:r>
          <a:endParaRPr lang="en-US" sz="2800" kern="1200" dirty="0"/>
        </a:p>
      </dsp:txBody>
      <dsp:txXfrm>
        <a:off x="3748437" y="3029149"/>
        <a:ext cx="3933393" cy="614971"/>
      </dsp:txXfrm>
    </dsp:sp>
    <dsp:sp modelId="{383AF248-BF1E-4155-8FC2-244692D90828}">
      <dsp:nvSpPr>
        <dsp:cNvPr id="0" name=""/>
        <dsp:cNvSpPr/>
      </dsp:nvSpPr>
      <dsp:spPr>
        <a:xfrm rot="4467012">
          <a:off x="2493303" y="3135526"/>
          <a:ext cx="1949411" cy="26604"/>
        </a:xfrm>
        <a:custGeom>
          <a:avLst/>
          <a:gdLst/>
          <a:ahLst/>
          <a:cxnLst/>
          <a:rect l="0" t="0" r="0" b="0"/>
          <a:pathLst>
            <a:path>
              <a:moveTo>
                <a:pt x="0" y="13302"/>
              </a:moveTo>
              <a:lnTo>
                <a:pt x="1949411"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419274" y="3100094"/>
        <a:ext cx="97470" cy="97470"/>
      </dsp:txXfrm>
    </dsp:sp>
    <dsp:sp modelId="{F882F041-D45A-41C5-B8A9-DD76799F6980}">
      <dsp:nvSpPr>
        <dsp:cNvPr id="0" name=""/>
        <dsp:cNvSpPr/>
      </dsp:nvSpPr>
      <dsp:spPr>
        <a:xfrm>
          <a:off x="3729304" y="3761239"/>
          <a:ext cx="3971659" cy="653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Community Partnership</a:t>
          </a:r>
          <a:endParaRPr lang="en-US" sz="2800" kern="1200" dirty="0"/>
        </a:p>
      </dsp:txBody>
      <dsp:txXfrm>
        <a:off x="3748437" y="3780372"/>
        <a:ext cx="3933393" cy="614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B6B18-B95E-41DF-BB5C-BC1F2E5B777A}">
      <dsp:nvSpPr>
        <dsp:cNvPr id="0" name=""/>
        <dsp:cNvSpPr/>
      </dsp:nvSpPr>
      <dsp:spPr>
        <a:xfrm>
          <a:off x="10870" y="2684011"/>
          <a:ext cx="1758480" cy="119206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Make a sustainable business case for age-friendly care</a:t>
          </a:r>
        </a:p>
      </dsp:txBody>
      <dsp:txXfrm>
        <a:off x="45784" y="2718925"/>
        <a:ext cx="1688652" cy="1122237"/>
      </dsp:txXfrm>
    </dsp:sp>
    <dsp:sp modelId="{9F417710-E429-47A7-9BAC-7329AC2ADA66}">
      <dsp:nvSpPr>
        <dsp:cNvPr id="0" name=""/>
        <dsp:cNvSpPr/>
      </dsp:nvSpPr>
      <dsp:spPr>
        <a:xfrm rot="17343073">
          <a:off x="1147737" y="2395610"/>
          <a:ext cx="1845684" cy="24278"/>
        </a:xfrm>
        <a:custGeom>
          <a:avLst/>
          <a:gdLst/>
          <a:ahLst/>
          <a:cxnLst/>
          <a:rect l="0" t="0" r="0" b="0"/>
          <a:pathLst>
            <a:path>
              <a:moveTo>
                <a:pt x="0" y="12139"/>
              </a:moveTo>
              <a:lnTo>
                <a:pt x="1845684" y="121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2024437" y="2361607"/>
        <a:ext cx="92284" cy="92284"/>
      </dsp:txXfrm>
    </dsp:sp>
    <dsp:sp modelId="{58059DFE-EFD0-4A68-A9B9-3594EE479239}">
      <dsp:nvSpPr>
        <dsp:cNvPr id="0" name=""/>
        <dsp:cNvSpPr/>
      </dsp:nvSpPr>
      <dsp:spPr>
        <a:xfrm>
          <a:off x="2371807" y="1095833"/>
          <a:ext cx="1758480" cy="8792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Reduce costs associated with poor quality care</a:t>
          </a:r>
        </a:p>
      </dsp:txBody>
      <dsp:txXfrm>
        <a:off x="2397559" y="1121585"/>
        <a:ext cx="1706976" cy="827736"/>
      </dsp:txXfrm>
    </dsp:sp>
    <dsp:sp modelId="{45EB1D28-2F68-4827-AD4E-1C0B476916C0}">
      <dsp:nvSpPr>
        <dsp:cNvPr id="0" name=""/>
        <dsp:cNvSpPr/>
      </dsp:nvSpPr>
      <dsp:spPr>
        <a:xfrm rot="19411321">
          <a:off x="4045522" y="1266090"/>
          <a:ext cx="865325" cy="24278"/>
        </a:xfrm>
        <a:custGeom>
          <a:avLst/>
          <a:gdLst/>
          <a:ahLst/>
          <a:cxnLst/>
          <a:rect l="0" t="0" r="0" b="0"/>
          <a:pathLst>
            <a:path>
              <a:moveTo>
                <a:pt x="0" y="12139"/>
              </a:moveTo>
              <a:lnTo>
                <a:pt x="865325" y="12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4456552" y="1256596"/>
        <a:ext cx="43266" cy="43266"/>
      </dsp:txXfrm>
    </dsp:sp>
    <dsp:sp modelId="{92FCCEE7-C6FF-4BF5-8B50-84E46A90F751}">
      <dsp:nvSpPr>
        <dsp:cNvPr id="0" name=""/>
        <dsp:cNvSpPr/>
      </dsp:nvSpPr>
      <dsp:spPr>
        <a:xfrm>
          <a:off x="4826083" y="687456"/>
          <a:ext cx="4036786" cy="66709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Reduce harm that results in use of higher level of care settings, longer inpatient LOS, ED visits, readmissions to inpatient settings</a:t>
          </a:r>
          <a:endParaRPr lang="en-US" sz="1400" kern="1200" dirty="0">
            <a:solidFill>
              <a:schemeClr val="tx1"/>
            </a:solidFill>
          </a:endParaRPr>
        </a:p>
      </dsp:txBody>
      <dsp:txXfrm>
        <a:off x="4845622" y="706995"/>
        <a:ext cx="3997708" cy="628019"/>
      </dsp:txXfrm>
    </dsp:sp>
    <dsp:sp modelId="{69D1D2CF-5838-45BF-81FA-6BD7E6FFA4EB}">
      <dsp:nvSpPr>
        <dsp:cNvPr id="0" name=""/>
        <dsp:cNvSpPr/>
      </dsp:nvSpPr>
      <dsp:spPr>
        <a:xfrm rot="2036301">
          <a:off x="4055151" y="1769548"/>
          <a:ext cx="882082" cy="24278"/>
        </a:xfrm>
        <a:custGeom>
          <a:avLst/>
          <a:gdLst/>
          <a:ahLst/>
          <a:cxnLst/>
          <a:rect l="0" t="0" r="0" b="0"/>
          <a:pathLst>
            <a:path>
              <a:moveTo>
                <a:pt x="0" y="12139"/>
              </a:moveTo>
              <a:lnTo>
                <a:pt x="882082" y="12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4474140" y="1759635"/>
        <a:ext cx="44104" cy="44104"/>
      </dsp:txXfrm>
    </dsp:sp>
    <dsp:sp modelId="{5AD081DE-C8B7-4E2B-859D-15076E2DFF46}">
      <dsp:nvSpPr>
        <dsp:cNvPr id="0" name=""/>
        <dsp:cNvSpPr/>
      </dsp:nvSpPr>
      <dsp:spPr>
        <a:xfrm>
          <a:off x="4862097" y="1891937"/>
          <a:ext cx="4047442" cy="2719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Reduce risk of malpractice </a:t>
          </a:r>
          <a:r>
            <a:rPr lang="en-US" sz="1400" kern="1200" dirty="0" smtClean="0">
              <a:solidFill>
                <a:schemeClr val="tx1"/>
              </a:solidFill>
            </a:rPr>
            <a:t>claims</a:t>
          </a:r>
          <a:endParaRPr lang="en-US" sz="1400" kern="1200" dirty="0">
            <a:solidFill>
              <a:schemeClr val="tx1"/>
            </a:solidFill>
          </a:endParaRPr>
        </a:p>
      </dsp:txBody>
      <dsp:txXfrm>
        <a:off x="4870063" y="1899903"/>
        <a:ext cx="4031510" cy="256034"/>
      </dsp:txXfrm>
    </dsp:sp>
    <dsp:sp modelId="{F61DE727-ABD9-4F81-A4CD-E4F260AEEB1C}">
      <dsp:nvSpPr>
        <dsp:cNvPr id="0" name=""/>
        <dsp:cNvSpPr/>
      </dsp:nvSpPr>
      <dsp:spPr>
        <a:xfrm rot="390833">
          <a:off x="4128016" y="1563227"/>
          <a:ext cx="703661" cy="24278"/>
        </a:xfrm>
        <a:custGeom>
          <a:avLst/>
          <a:gdLst/>
          <a:ahLst/>
          <a:cxnLst/>
          <a:rect l="0" t="0" r="0" b="0"/>
          <a:pathLst>
            <a:path>
              <a:moveTo>
                <a:pt x="0" y="12139"/>
              </a:moveTo>
              <a:lnTo>
                <a:pt x="703661" y="12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solidFill>
              <a:schemeClr val="tx1"/>
            </a:solidFill>
          </a:endParaRPr>
        </a:p>
      </dsp:txBody>
      <dsp:txXfrm>
        <a:off x="4462255" y="1557775"/>
        <a:ext cx="35183" cy="35183"/>
      </dsp:txXfrm>
    </dsp:sp>
    <dsp:sp modelId="{6F9F5702-8242-446B-86CA-8B6AEB944D2E}">
      <dsp:nvSpPr>
        <dsp:cNvPr id="0" name=""/>
        <dsp:cNvSpPr/>
      </dsp:nvSpPr>
      <dsp:spPr>
        <a:xfrm>
          <a:off x="4829407" y="1412821"/>
          <a:ext cx="4054458" cy="40491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Improve care transitions, discharge planning, and care coordination</a:t>
          </a:r>
          <a:endParaRPr lang="en-US" sz="1400" kern="1200" dirty="0">
            <a:solidFill>
              <a:schemeClr val="tx1"/>
            </a:solidFill>
          </a:endParaRPr>
        </a:p>
      </dsp:txBody>
      <dsp:txXfrm>
        <a:off x="4841267" y="1424681"/>
        <a:ext cx="4030738" cy="381196"/>
      </dsp:txXfrm>
    </dsp:sp>
    <dsp:sp modelId="{0E5B9C28-A17D-48B4-9103-B2CE6CB832AA}">
      <dsp:nvSpPr>
        <dsp:cNvPr id="0" name=""/>
        <dsp:cNvSpPr/>
      </dsp:nvSpPr>
      <dsp:spPr>
        <a:xfrm rot="20458751">
          <a:off x="1751196" y="3159533"/>
          <a:ext cx="665038" cy="24278"/>
        </a:xfrm>
        <a:custGeom>
          <a:avLst/>
          <a:gdLst/>
          <a:ahLst/>
          <a:cxnLst/>
          <a:rect l="0" t="0" r="0" b="0"/>
          <a:pathLst>
            <a:path>
              <a:moveTo>
                <a:pt x="0" y="12139"/>
              </a:moveTo>
              <a:lnTo>
                <a:pt x="665038" y="121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2067089" y="3155046"/>
        <a:ext cx="33251" cy="33251"/>
      </dsp:txXfrm>
    </dsp:sp>
    <dsp:sp modelId="{5717E01A-8D0D-4329-9B0C-1F2E31B68583}">
      <dsp:nvSpPr>
        <dsp:cNvPr id="0" name=""/>
        <dsp:cNvSpPr/>
      </dsp:nvSpPr>
      <dsp:spPr>
        <a:xfrm>
          <a:off x="2398078" y="2623680"/>
          <a:ext cx="1758480" cy="8792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Increase utilization of cost-effective services</a:t>
          </a:r>
        </a:p>
      </dsp:txBody>
      <dsp:txXfrm>
        <a:off x="2423830" y="2649432"/>
        <a:ext cx="1706976" cy="827736"/>
      </dsp:txXfrm>
    </dsp:sp>
    <dsp:sp modelId="{7765DDB9-CEAB-4586-8219-8073420EF87E}">
      <dsp:nvSpPr>
        <dsp:cNvPr id="0" name=""/>
        <dsp:cNvSpPr/>
      </dsp:nvSpPr>
      <dsp:spPr>
        <a:xfrm rot="19360694">
          <a:off x="4066983" y="2785925"/>
          <a:ext cx="874947" cy="24278"/>
        </a:xfrm>
        <a:custGeom>
          <a:avLst/>
          <a:gdLst/>
          <a:ahLst/>
          <a:cxnLst/>
          <a:rect l="0" t="0" r="0" b="0"/>
          <a:pathLst>
            <a:path>
              <a:moveTo>
                <a:pt x="0" y="12139"/>
              </a:moveTo>
              <a:lnTo>
                <a:pt x="874947" y="12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4482583" y="2776191"/>
        <a:ext cx="43747" cy="43747"/>
      </dsp:txXfrm>
    </dsp:sp>
    <dsp:sp modelId="{BE5EF5FB-B33E-4E2C-80AB-50831522B3F1}">
      <dsp:nvSpPr>
        <dsp:cNvPr id="0" name=""/>
        <dsp:cNvSpPr/>
      </dsp:nvSpPr>
      <dsp:spPr>
        <a:xfrm>
          <a:off x="4852355" y="2277088"/>
          <a:ext cx="4082260" cy="5114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Increase consistent use of underused, evidence-based services and practices</a:t>
          </a:r>
          <a:endParaRPr lang="en-US" sz="1400" kern="1200" dirty="0">
            <a:solidFill>
              <a:schemeClr val="tx1"/>
            </a:solidFill>
          </a:endParaRPr>
        </a:p>
      </dsp:txBody>
      <dsp:txXfrm>
        <a:off x="4867336" y="2292069"/>
        <a:ext cx="4052298" cy="481518"/>
      </dsp:txXfrm>
    </dsp:sp>
    <dsp:sp modelId="{00DF2597-96D6-40AA-87B5-0C57CEB5946A}">
      <dsp:nvSpPr>
        <dsp:cNvPr id="0" name=""/>
        <dsp:cNvSpPr/>
      </dsp:nvSpPr>
      <dsp:spPr>
        <a:xfrm rot="379150">
          <a:off x="4154432" y="3089688"/>
          <a:ext cx="700049" cy="24278"/>
        </a:xfrm>
        <a:custGeom>
          <a:avLst/>
          <a:gdLst/>
          <a:ahLst/>
          <a:cxnLst/>
          <a:rect l="0" t="0" r="0" b="0"/>
          <a:pathLst>
            <a:path>
              <a:moveTo>
                <a:pt x="0" y="12139"/>
              </a:moveTo>
              <a:lnTo>
                <a:pt x="700049" y="12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4486956" y="3084325"/>
        <a:ext cx="35002" cy="35002"/>
      </dsp:txXfrm>
    </dsp:sp>
    <dsp:sp modelId="{21CA0004-C942-4D9D-B75D-98A10A89E932}">
      <dsp:nvSpPr>
        <dsp:cNvPr id="0" name=""/>
        <dsp:cNvSpPr/>
      </dsp:nvSpPr>
      <dsp:spPr>
        <a:xfrm>
          <a:off x="4852355" y="2920455"/>
          <a:ext cx="4067981" cy="43979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Reduce over-utilization of unnecessary care</a:t>
          </a:r>
          <a:endParaRPr lang="en-US" sz="1400" kern="1200" dirty="0">
            <a:solidFill>
              <a:schemeClr val="tx1"/>
            </a:solidFill>
          </a:endParaRPr>
        </a:p>
      </dsp:txBody>
      <dsp:txXfrm>
        <a:off x="4865236" y="2933336"/>
        <a:ext cx="4042219" cy="414034"/>
      </dsp:txXfrm>
    </dsp:sp>
    <dsp:sp modelId="{DB1CACB1-38B9-4D91-B6D7-1C1BB77E271C}">
      <dsp:nvSpPr>
        <dsp:cNvPr id="0" name=""/>
        <dsp:cNvSpPr/>
      </dsp:nvSpPr>
      <dsp:spPr>
        <a:xfrm rot="2467523">
          <a:off x="4042608" y="3354924"/>
          <a:ext cx="923697" cy="24278"/>
        </a:xfrm>
        <a:custGeom>
          <a:avLst/>
          <a:gdLst/>
          <a:ahLst/>
          <a:cxnLst/>
          <a:rect l="0" t="0" r="0" b="0"/>
          <a:pathLst>
            <a:path>
              <a:moveTo>
                <a:pt x="0" y="12139"/>
              </a:moveTo>
              <a:lnTo>
                <a:pt x="923697" y="12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4481365" y="3343970"/>
        <a:ext cx="46184" cy="46184"/>
      </dsp:txXfrm>
    </dsp:sp>
    <dsp:sp modelId="{3A4C469F-AC6F-4A72-A889-4DFFB26222B6}">
      <dsp:nvSpPr>
        <dsp:cNvPr id="0" name=""/>
        <dsp:cNvSpPr/>
      </dsp:nvSpPr>
      <dsp:spPr>
        <a:xfrm>
          <a:off x="4852355" y="3448869"/>
          <a:ext cx="4087465" cy="44391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Optimize site of care (shift care to lower cost care settings)</a:t>
          </a:r>
        </a:p>
      </dsp:txBody>
      <dsp:txXfrm>
        <a:off x="4865357" y="3461871"/>
        <a:ext cx="4061461" cy="417906"/>
      </dsp:txXfrm>
    </dsp:sp>
    <dsp:sp modelId="{FC2336E9-649E-4668-BDC7-EC827CAEA5EA}">
      <dsp:nvSpPr>
        <dsp:cNvPr id="0" name=""/>
        <dsp:cNvSpPr/>
      </dsp:nvSpPr>
      <dsp:spPr>
        <a:xfrm rot="4041392">
          <a:off x="1267176" y="4021503"/>
          <a:ext cx="1633076" cy="24278"/>
        </a:xfrm>
        <a:custGeom>
          <a:avLst/>
          <a:gdLst/>
          <a:ahLst/>
          <a:cxnLst/>
          <a:rect l="0" t="0" r="0" b="0"/>
          <a:pathLst>
            <a:path>
              <a:moveTo>
                <a:pt x="0" y="12139"/>
              </a:moveTo>
              <a:lnTo>
                <a:pt x="1633076" y="121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2042888" y="3992815"/>
        <a:ext cx="81653" cy="81653"/>
      </dsp:txXfrm>
    </dsp:sp>
    <dsp:sp modelId="{25A97371-DAFC-4C46-9B45-89C334E43738}">
      <dsp:nvSpPr>
        <dsp:cNvPr id="0" name=""/>
        <dsp:cNvSpPr/>
      </dsp:nvSpPr>
      <dsp:spPr>
        <a:xfrm>
          <a:off x="2398078" y="4347620"/>
          <a:ext cx="1758480" cy="8792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Enhance revenue and market share  </a:t>
          </a:r>
          <a:endParaRPr lang="en-US" sz="1600" kern="1200" dirty="0">
            <a:solidFill>
              <a:schemeClr val="tx1"/>
            </a:solidFill>
          </a:endParaRPr>
        </a:p>
      </dsp:txBody>
      <dsp:txXfrm>
        <a:off x="2423830" y="4373372"/>
        <a:ext cx="1706976" cy="827736"/>
      </dsp:txXfrm>
    </dsp:sp>
    <dsp:sp modelId="{B1617559-B24E-408C-A9E3-29F657E2C892}">
      <dsp:nvSpPr>
        <dsp:cNvPr id="0" name=""/>
        <dsp:cNvSpPr/>
      </dsp:nvSpPr>
      <dsp:spPr>
        <a:xfrm rot="19380256">
          <a:off x="4068866" y="4512982"/>
          <a:ext cx="871181" cy="24278"/>
        </a:xfrm>
        <a:custGeom>
          <a:avLst/>
          <a:gdLst/>
          <a:ahLst/>
          <a:cxnLst/>
          <a:rect l="0" t="0" r="0" b="0"/>
          <a:pathLst>
            <a:path>
              <a:moveTo>
                <a:pt x="0" y="12139"/>
              </a:moveTo>
              <a:lnTo>
                <a:pt x="871181" y="12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4482677" y="4503342"/>
        <a:ext cx="43559" cy="43559"/>
      </dsp:txXfrm>
    </dsp:sp>
    <dsp:sp modelId="{886AC704-3985-4945-AC02-52A6A070EE28}">
      <dsp:nvSpPr>
        <dsp:cNvPr id="0" name=""/>
        <dsp:cNvSpPr/>
      </dsp:nvSpPr>
      <dsp:spPr>
        <a:xfrm>
          <a:off x="4852355" y="4024666"/>
          <a:ext cx="4039353" cy="47667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Increase staff productivity and </a:t>
          </a:r>
          <a:r>
            <a:rPr lang="en-US" sz="1400" kern="1200" dirty="0" smtClean="0">
              <a:solidFill>
                <a:schemeClr val="tx1"/>
              </a:solidFill>
            </a:rPr>
            <a:t>decrease </a:t>
          </a:r>
          <a:r>
            <a:rPr lang="en-US" sz="1400" kern="1200" dirty="0">
              <a:solidFill>
                <a:schemeClr val="tx1"/>
              </a:solidFill>
            </a:rPr>
            <a:t>turnover</a:t>
          </a:r>
        </a:p>
      </dsp:txBody>
      <dsp:txXfrm>
        <a:off x="4866316" y="4038627"/>
        <a:ext cx="4011431" cy="448749"/>
      </dsp:txXfrm>
    </dsp:sp>
    <dsp:sp modelId="{E5A844C5-E4D2-48D5-8D74-D8D2505E26B2}">
      <dsp:nvSpPr>
        <dsp:cNvPr id="0" name=""/>
        <dsp:cNvSpPr/>
      </dsp:nvSpPr>
      <dsp:spPr>
        <a:xfrm rot="112147">
          <a:off x="4156374" y="4786454"/>
          <a:ext cx="696166" cy="24278"/>
        </a:xfrm>
        <a:custGeom>
          <a:avLst/>
          <a:gdLst/>
          <a:ahLst/>
          <a:cxnLst/>
          <a:rect l="0" t="0" r="0" b="0"/>
          <a:pathLst>
            <a:path>
              <a:moveTo>
                <a:pt x="0" y="12139"/>
              </a:moveTo>
              <a:lnTo>
                <a:pt x="696166" y="12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4487053" y="4781189"/>
        <a:ext cx="34808" cy="34808"/>
      </dsp:txXfrm>
    </dsp:sp>
    <dsp:sp modelId="{C54D9FB7-FE8C-4347-95EB-7BCEB5A40865}">
      <dsp:nvSpPr>
        <dsp:cNvPr id="0" name=""/>
        <dsp:cNvSpPr/>
      </dsp:nvSpPr>
      <dsp:spPr>
        <a:xfrm>
          <a:off x="4852355" y="4633224"/>
          <a:ext cx="4061879" cy="35344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solidFill>
                <a:schemeClr val="tx1"/>
              </a:solidFill>
            </a:rPr>
            <a:t>Increase bed capacity</a:t>
          </a:r>
        </a:p>
      </dsp:txBody>
      <dsp:txXfrm>
        <a:off x="4862707" y="4643576"/>
        <a:ext cx="4041175" cy="332741"/>
      </dsp:txXfrm>
    </dsp:sp>
    <dsp:sp modelId="{1E8AB168-1240-4668-AFBE-FFC19D946980}">
      <dsp:nvSpPr>
        <dsp:cNvPr id="0" name=""/>
        <dsp:cNvSpPr/>
      </dsp:nvSpPr>
      <dsp:spPr>
        <a:xfrm rot="2290191">
          <a:off x="4061941" y="5048574"/>
          <a:ext cx="885031" cy="24278"/>
        </a:xfrm>
        <a:custGeom>
          <a:avLst/>
          <a:gdLst/>
          <a:ahLst/>
          <a:cxnLst/>
          <a:rect l="0" t="0" r="0" b="0"/>
          <a:pathLst>
            <a:path>
              <a:moveTo>
                <a:pt x="0" y="12139"/>
              </a:moveTo>
              <a:lnTo>
                <a:pt x="885031" y="12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solidFill>
              <a:schemeClr val="tx1"/>
            </a:solidFill>
          </a:endParaRPr>
        </a:p>
      </dsp:txBody>
      <dsp:txXfrm>
        <a:off x="4482331" y="5038587"/>
        <a:ext cx="44251" cy="44251"/>
      </dsp:txXfrm>
    </dsp:sp>
    <dsp:sp modelId="{2A0106F7-6E7C-49F6-BC15-0344A5C71CB1}">
      <dsp:nvSpPr>
        <dsp:cNvPr id="0" name=""/>
        <dsp:cNvSpPr/>
      </dsp:nvSpPr>
      <dsp:spPr>
        <a:xfrm>
          <a:off x="4852355" y="5118556"/>
          <a:ext cx="4095273" cy="43125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Improve reputation as an AFHS to attract patients</a:t>
          </a:r>
        </a:p>
      </dsp:txBody>
      <dsp:txXfrm>
        <a:off x="4864986" y="5131187"/>
        <a:ext cx="4070011" cy="4059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544224E-4E29-4C57-AE47-F50F2279BD63}" type="datetimeFigureOut">
              <a:rPr lang="en-US" smtClean="0"/>
              <a:t>1/22/2018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D64CC2B-C377-419B-8C13-F816A99EEE5F}" type="slidenum">
              <a:rPr lang="en-US" smtClean="0"/>
              <a:t>‹#›</a:t>
            </a:fld>
            <a:endParaRPr lang="en-US"/>
          </a:p>
        </p:txBody>
      </p:sp>
    </p:spTree>
    <p:extLst>
      <p:ext uri="{BB962C8B-B14F-4D97-AF65-F5344CB8AC3E}">
        <p14:creationId xmlns:p14="http://schemas.microsoft.com/office/powerpoint/2010/main" val="525434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F02C2D-0F3A-4699-BC51-FA44124B0D91}" type="datetimeFigureOut">
              <a:rPr lang="en-US" smtClean="0"/>
              <a:t>1/22/2018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081D56-C8C4-4242-BBAE-C40429519528}" type="slidenum">
              <a:rPr lang="en-US" smtClean="0"/>
              <a:t>‹#›</a:t>
            </a:fld>
            <a:endParaRPr lang="en-US"/>
          </a:p>
        </p:txBody>
      </p:sp>
    </p:spTree>
    <p:extLst>
      <p:ext uri="{BB962C8B-B14F-4D97-AF65-F5344CB8AC3E}">
        <p14:creationId xmlns:p14="http://schemas.microsoft.com/office/powerpoint/2010/main" val="238855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want to start by thanking </a:t>
            </a:r>
            <a:r>
              <a:rPr lang="en-US" baseline="0" dirty="0" err="1" smtClean="0"/>
              <a:t>Grantmakers</a:t>
            </a:r>
            <a:r>
              <a:rPr lang="en-US" baseline="0" dirty="0" smtClean="0"/>
              <a:t> in Aging for the opportunity to speak to you today.  And the JAHF and its President Dr. Terry Fulmer and Amy Berman for the vision they have had of transforming our national care system for older adults into one that is truly age-friendly.</a:t>
            </a:r>
          </a:p>
          <a:p>
            <a:r>
              <a:rPr lang="en-US" baseline="0" dirty="0" smtClean="0"/>
              <a:t>More than a year ago now, Terry and Amy came to Institute where I work with an idea.  For 30 years, the JAHF had spent over half a billion dollars on research to develop better practice models of care for older adults:</a:t>
            </a:r>
          </a:p>
          <a:p>
            <a:r>
              <a:rPr lang="en-US" baseline="0" dirty="0" smtClean="0"/>
              <a:t>NICHE, PACE, GRACE, HELP.  You name it, Hartford had funded it.  And the fruits were many….marvelous advances in the care of our nation’s seniors. </a:t>
            </a:r>
          </a:p>
          <a:p>
            <a:r>
              <a:rPr lang="en-US" baseline="0" dirty="0" smtClean="0"/>
              <a:t>But Terry and Amy were troubled by the fact that these best practice models were not reaching everyone they needed to reach. </a:t>
            </a:r>
          </a:p>
          <a:p>
            <a:r>
              <a:rPr lang="en-US" baseline="0" dirty="0" smtClean="0"/>
              <a:t>And from that conversation was born the concept of a system of care that would meet every older person in this country, wherever they were with age-friendly best practice.  As terry likes to say from the bedside to the kitchen table…an integrated concept of care we have come to describe as the Age-Friendly Health System.</a:t>
            </a:r>
          </a:p>
          <a:p>
            <a:endParaRPr lang="en-US" baseline="0" dirty="0" smtClean="0"/>
          </a:p>
          <a:p>
            <a:r>
              <a:rPr lang="en-US" baseline="0" dirty="0" smtClean="0"/>
              <a:t>But, before I get too far in this story, let me share with you a story about what brings me to this work…</a:t>
            </a:r>
            <a:endParaRPr lang="en-US" dirty="0"/>
          </a:p>
        </p:txBody>
      </p:sp>
      <p:sp>
        <p:nvSpPr>
          <p:cNvPr id="4" name="Slide Number Placeholder 3"/>
          <p:cNvSpPr>
            <a:spLocks noGrp="1"/>
          </p:cNvSpPr>
          <p:nvPr>
            <p:ph type="sldNum" sz="quarter" idx="10"/>
          </p:nvPr>
        </p:nvSpPr>
        <p:spPr/>
        <p:txBody>
          <a:bodyPr/>
          <a:lstStyle/>
          <a:p>
            <a:fld id="{2FCB573A-9355-4F05-A703-0525A5CB00A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1447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But it wasn’t enough just to say what the 4M’s are.</a:t>
            </a:r>
            <a:r>
              <a:rPr lang="en-US" baseline="0" dirty="0" smtClean="0"/>
              <a:t>  </a:t>
            </a:r>
          </a:p>
          <a:p>
            <a:pPr defTabSz="931774">
              <a:defRPr/>
            </a:pPr>
            <a:r>
              <a:rPr lang="en-US" baseline="0" dirty="0" smtClean="0"/>
              <a:t>These elements are well known to the geriatric care community. </a:t>
            </a:r>
          </a:p>
          <a:p>
            <a:pPr defTabSz="931774">
              <a:defRPr/>
            </a:pPr>
            <a:r>
              <a:rPr lang="en-US" baseline="0" dirty="0" smtClean="0"/>
              <a:t>We needed to define them further.  </a:t>
            </a:r>
          </a:p>
          <a:p>
            <a:pPr defTabSz="931774">
              <a:defRPr/>
            </a:pPr>
            <a:r>
              <a:rPr lang="en-US" baseline="0" dirty="0" smtClean="0"/>
              <a:t>What would be the specific interventions across settings within each of the 4M’s </a:t>
            </a:r>
          </a:p>
          <a:p>
            <a:pPr defTabSz="931774">
              <a:defRPr/>
            </a:pPr>
            <a:r>
              <a:rPr lang="en-US" baseline="0" dirty="0" smtClean="0"/>
              <a:t>HOW exactly would we ensure reliable, systematic implementation every time for every person in every care setting. </a:t>
            </a:r>
          </a:p>
          <a:p>
            <a:pPr defTabSz="931774">
              <a:defRPr/>
            </a:pPr>
            <a:r>
              <a:rPr lang="en-US" baseline="0" dirty="0" smtClean="0"/>
              <a:t>For this we needed a method to learn and a group of partners to learn with. </a:t>
            </a:r>
            <a:endParaRPr lang="en-US" dirty="0" smtClean="0"/>
          </a:p>
        </p:txBody>
      </p:sp>
      <p:sp>
        <p:nvSpPr>
          <p:cNvPr id="4" name="Slide Number Placeholder 3"/>
          <p:cNvSpPr>
            <a:spLocks noGrp="1"/>
          </p:cNvSpPr>
          <p:nvPr>
            <p:ph type="sldNum" sz="quarter" idx="10"/>
          </p:nvPr>
        </p:nvSpPr>
        <p:spPr/>
        <p:txBody>
          <a:bodyPr/>
          <a:lstStyle/>
          <a:p>
            <a:fld id="{2FCB573A-9355-4F05-A703-0525A5CB00A9}" type="slidenum">
              <a:rPr lang="en-US" smtClean="0"/>
              <a:t>13</a:t>
            </a:fld>
            <a:endParaRPr lang="en-US" dirty="0"/>
          </a:p>
        </p:txBody>
      </p:sp>
    </p:spTree>
    <p:extLst>
      <p:ext uri="{BB962C8B-B14F-4D97-AF65-F5344CB8AC3E}">
        <p14:creationId xmlns:p14="http://schemas.microsoft.com/office/powerpoint/2010/main" val="1244395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Needed</a:t>
            </a:r>
            <a:r>
              <a:rPr lang="en-US" baseline="0" dirty="0" smtClean="0"/>
              <a:t> a group of organizations to learn with and spread with. </a:t>
            </a:r>
          </a:p>
          <a:p>
            <a:endParaRPr lang="en-US" dirty="0" smtClean="0"/>
          </a:p>
          <a:p>
            <a:r>
              <a:rPr lang="en-US" dirty="0" smtClean="0"/>
              <a:t>5 systems put</a:t>
            </a:r>
            <a:r>
              <a:rPr lang="en-US" baseline="0" dirty="0" smtClean="0"/>
              <a:t> up their hands to work with us.  </a:t>
            </a:r>
          </a:p>
          <a:p>
            <a:r>
              <a:rPr lang="en-US" baseline="0" dirty="0" smtClean="0"/>
              <a:t>Today, we are working </a:t>
            </a:r>
            <a:r>
              <a:rPr lang="en-US" dirty="0" smtClean="0"/>
              <a:t>across 26 clinical</a:t>
            </a:r>
            <a:r>
              <a:rPr lang="en-US" baseline="0" dirty="0" smtClean="0"/>
              <a:t> care </a:t>
            </a:r>
            <a:r>
              <a:rPr lang="en-US" dirty="0" smtClean="0"/>
              <a:t>sites (primary care, PACE, </a:t>
            </a:r>
            <a:r>
              <a:rPr lang="en-US" dirty="0" err="1" smtClean="0"/>
              <a:t>outpt</a:t>
            </a:r>
            <a:r>
              <a:rPr lang="en-US" dirty="0" smtClean="0"/>
              <a:t> hospice, SNF, inpatient acute, rehab, CCRC, senior ED) within these 5 systems.</a:t>
            </a:r>
          </a:p>
          <a:p>
            <a:r>
              <a:rPr lang="en-US" dirty="0" smtClean="0"/>
              <a:t>And there are over 60 active tests of change,</a:t>
            </a:r>
            <a:r>
              <a:rPr lang="en-US" baseline="0" dirty="0" smtClean="0"/>
              <a:t> ideas for reliable implementation that are being tested.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B865DF1-4F45-412F-B58C-E2768BD0A0F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4583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target</a:t>
            </a:r>
            <a:endParaRPr lang="en-US" dirty="0"/>
          </a:p>
        </p:txBody>
      </p:sp>
      <p:sp>
        <p:nvSpPr>
          <p:cNvPr id="4" name="Slide Number Placeholder 3"/>
          <p:cNvSpPr>
            <a:spLocks noGrp="1"/>
          </p:cNvSpPr>
          <p:nvPr>
            <p:ph type="sldNum" sz="quarter" idx="10"/>
          </p:nvPr>
        </p:nvSpPr>
        <p:spPr/>
        <p:txBody>
          <a:bodyPr/>
          <a:lstStyle/>
          <a:p>
            <a:fld id="{F3081D56-C8C4-4242-BBAE-C40429519528}" type="slidenum">
              <a:rPr lang="en-US" smtClean="0"/>
              <a:t>17</a:t>
            </a:fld>
            <a:endParaRPr lang="en-US"/>
          </a:p>
        </p:txBody>
      </p:sp>
    </p:spTree>
    <p:extLst>
      <p:ext uri="{BB962C8B-B14F-4D97-AF65-F5344CB8AC3E}">
        <p14:creationId xmlns:p14="http://schemas.microsoft.com/office/powerpoint/2010/main" val="2832602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read this, I don’t intend for</a:t>
            </a:r>
            <a:r>
              <a:rPr lang="en-US" baseline="0" dirty="0" smtClean="0"/>
              <a:t> you to.</a:t>
            </a:r>
          </a:p>
          <a:p>
            <a:r>
              <a:rPr lang="en-US" baseline="0" dirty="0" smtClean="0"/>
              <a:t>But each line on this slide and the dozens more represent a team of 5 to 7 health care workers somewhere in the country voluntarily testing some practical strategy to deliver on one or more of the 4M’s.</a:t>
            </a:r>
          </a:p>
          <a:p>
            <a:r>
              <a:rPr lang="en-US" baseline="0" dirty="0" smtClean="0"/>
              <a:t>Implementation guidance will be VERY practical. </a:t>
            </a:r>
            <a:endParaRPr lang="en-US" dirty="0"/>
          </a:p>
        </p:txBody>
      </p:sp>
      <p:sp>
        <p:nvSpPr>
          <p:cNvPr id="4" name="Slide Number Placeholder 3"/>
          <p:cNvSpPr>
            <a:spLocks noGrp="1"/>
          </p:cNvSpPr>
          <p:nvPr>
            <p:ph type="sldNum" sz="quarter" idx="10"/>
          </p:nvPr>
        </p:nvSpPr>
        <p:spPr/>
        <p:txBody>
          <a:bodyPr/>
          <a:lstStyle/>
          <a:p>
            <a:fld id="{7B865DF1-4F45-412F-B58C-E2768BD0A0F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57393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Dept</a:t>
            </a:r>
            <a:r>
              <a:rPr lang="en-US" dirty="0" smtClean="0"/>
              <a:t> of Aging in MD.  14 Assisted living, spreading</a:t>
            </a:r>
            <a:r>
              <a:rPr lang="en-US" baseline="0" dirty="0" smtClean="0"/>
              <a:t> to 89 more.  753 residents.</a:t>
            </a:r>
          </a:p>
          <a:p>
            <a:r>
              <a:rPr lang="en-US" baseline="0" dirty="0" smtClean="0"/>
              <a:t>Susan Shelton Director.</a:t>
            </a:r>
          </a:p>
          <a:p>
            <a:r>
              <a:rPr lang="en-US" baseline="0" dirty="0" smtClean="0"/>
              <a:t>Inspired by one of our partners organizations. </a:t>
            </a:r>
          </a:p>
          <a:p>
            <a:r>
              <a:rPr lang="en-US" dirty="0" smtClean="0"/>
              <a:t>Reduce falls by</a:t>
            </a:r>
            <a:r>
              <a:rPr lang="en-US" baseline="0" dirty="0" smtClean="0"/>
              <a:t> knowing about their </a:t>
            </a:r>
            <a:endParaRPr lang="en-US" dirty="0"/>
          </a:p>
        </p:txBody>
      </p:sp>
      <p:sp>
        <p:nvSpPr>
          <p:cNvPr id="4" name="Slide Number Placeholder 3"/>
          <p:cNvSpPr>
            <a:spLocks noGrp="1"/>
          </p:cNvSpPr>
          <p:nvPr>
            <p:ph type="sldNum" sz="quarter" idx="10"/>
          </p:nvPr>
        </p:nvSpPr>
        <p:spPr/>
        <p:txBody>
          <a:bodyPr/>
          <a:lstStyle/>
          <a:p>
            <a:fld id="{F3081D56-C8C4-4242-BBAE-C40429519528}" type="slidenum">
              <a:rPr lang="en-US" smtClean="0"/>
              <a:t>19</a:t>
            </a:fld>
            <a:endParaRPr lang="en-US"/>
          </a:p>
        </p:txBody>
      </p:sp>
    </p:spTree>
    <p:extLst>
      <p:ext uri="{BB962C8B-B14F-4D97-AF65-F5344CB8AC3E}">
        <p14:creationId xmlns:p14="http://schemas.microsoft.com/office/powerpoint/2010/main" val="3034776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Laminated card…pts can start rehabbing themselves in bed.</a:t>
            </a:r>
            <a:r>
              <a:rPr lang="en-US" baseline="0" dirty="0" smtClean="0"/>
              <a:t> While they wait</a:t>
            </a:r>
          </a:p>
          <a:p>
            <a:r>
              <a:rPr lang="en-US" baseline="0" dirty="0" smtClean="0"/>
              <a:t>KP is now integrating this with their electronic health record and order entry system to make it </a:t>
            </a:r>
          </a:p>
          <a:p>
            <a:r>
              <a:rPr lang="en-US" baseline="0" dirty="0" smtClean="0"/>
              <a:t>Possible for clinicians to “prescribe </a:t>
            </a:r>
            <a:r>
              <a:rPr lang="en-US" baseline="0" dirty="0" err="1" smtClean="0"/>
              <a:t>mobilty</a:t>
            </a:r>
            <a:r>
              <a:rPr lang="en-US" baseline="0" dirty="0" smtClean="0"/>
              <a:t>” going forward.</a:t>
            </a:r>
            <a:endParaRPr lang="en-US" dirty="0" smtClean="0"/>
          </a:p>
        </p:txBody>
      </p:sp>
      <p:sp>
        <p:nvSpPr>
          <p:cNvPr id="4" name="Slide Number Placeholder 3"/>
          <p:cNvSpPr>
            <a:spLocks noGrp="1"/>
          </p:cNvSpPr>
          <p:nvPr>
            <p:ph type="sldNum" sz="quarter" idx="10"/>
          </p:nvPr>
        </p:nvSpPr>
        <p:spPr/>
        <p:txBody>
          <a:bodyPr/>
          <a:lstStyle/>
          <a:p>
            <a:fld id="{F3081D56-C8C4-4242-BBAE-C40429519528}" type="slidenum">
              <a:rPr lang="en-US" smtClean="0"/>
              <a:t>20</a:t>
            </a:fld>
            <a:endParaRPr lang="en-US"/>
          </a:p>
        </p:txBody>
      </p:sp>
    </p:spTree>
    <p:extLst>
      <p:ext uri="{BB962C8B-B14F-4D97-AF65-F5344CB8AC3E}">
        <p14:creationId xmlns:p14="http://schemas.microsoft.com/office/powerpoint/2010/main" val="295080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9774-DF44-47D7-BF2E-8BA259A2822F}" type="slidenum">
              <a:rPr lang="en-US" smtClean="0"/>
              <a:pPr/>
              <a:t>21</a:t>
            </a:fld>
            <a:endParaRPr lang="en-US" dirty="0"/>
          </a:p>
        </p:txBody>
      </p:sp>
    </p:spTree>
    <p:extLst>
      <p:ext uri="{BB962C8B-B14F-4D97-AF65-F5344CB8AC3E}">
        <p14:creationId xmlns:p14="http://schemas.microsoft.com/office/powerpoint/2010/main" val="111387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Readmissions</a:t>
            </a:r>
          </a:p>
          <a:p>
            <a:r>
              <a:rPr lang="en-US" dirty="0" smtClean="0"/>
              <a:t>Willingness to recommend</a:t>
            </a:r>
          </a:p>
          <a:p>
            <a:r>
              <a:rPr lang="en-US" dirty="0" smtClean="0"/>
              <a:t>Operating</a:t>
            </a:r>
            <a:r>
              <a:rPr lang="en-US" baseline="0" dirty="0" smtClean="0"/>
              <a:t> Margin</a:t>
            </a:r>
          </a:p>
          <a:p>
            <a:endParaRPr lang="en-US" dirty="0"/>
          </a:p>
        </p:txBody>
      </p:sp>
      <p:sp>
        <p:nvSpPr>
          <p:cNvPr id="4" name="Slide Number Placeholder 3"/>
          <p:cNvSpPr>
            <a:spLocks noGrp="1"/>
          </p:cNvSpPr>
          <p:nvPr>
            <p:ph type="sldNum" sz="quarter" idx="10"/>
          </p:nvPr>
        </p:nvSpPr>
        <p:spPr/>
        <p:txBody>
          <a:bodyPr/>
          <a:lstStyle/>
          <a:p>
            <a:fld id="{F3081D56-C8C4-4242-BBAE-C40429519528}" type="slidenum">
              <a:rPr lang="en-US" smtClean="0"/>
              <a:t>24</a:t>
            </a:fld>
            <a:endParaRPr lang="en-US"/>
          </a:p>
        </p:txBody>
      </p:sp>
    </p:spTree>
    <p:extLst>
      <p:ext uri="{BB962C8B-B14F-4D97-AF65-F5344CB8AC3E}">
        <p14:creationId xmlns:p14="http://schemas.microsoft.com/office/powerpoint/2010/main" val="309280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overuse which leads to waste</a:t>
            </a:r>
          </a:p>
          <a:p>
            <a:r>
              <a:rPr lang="en-US" dirty="0"/>
              <a:t>Reduce the cost of poor quality</a:t>
            </a:r>
          </a:p>
          <a:p>
            <a:r>
              <a:rPr lang="en-US" dirty="0"/>
              <a:t>Capitalize better experience</a:t>
            </a:r>
          </a:p>
          <a:p>
            <a:endParaRPr lang="en-US" dirty="0"/>
          </a:p>
          <a:p>
            <a:r>
              <a:rPr lang="en-US" dirty="0"/>
              <a:t>And just as we did after the 100K lives campaign with patient safety, we will take this argument, together with the achievements of health systems across the country to CMS and commercial payers and ask for payment changes that will reward doing the right thing that reward the pursuit of age-friendly care.  </a:t>
            </a:r>
            <a:endParaRPr lang="en-US" dirty="0"/>
          </a:p>
        </p:txBody>
      </p:sp>
      <p:sp>
        <p:nvSpPr>
          <p:cNvPr id="4" name="Slide Number Placeholder 3"/>
          <p:cNvSpPr>
            <a:spLocks noGrp="1"/>
          </p:cNvSpPr>
          <p:nvPr>
            <p:ph type="sldNum" sz="quarter" idx="10"/>
          </p:nvPr>
        </p:nvSpPr>
        <p:spPr/>
        <p:txBody>
          <a:bodyPr/>
          <a:lstStyle/>
          <a:p>
            <a:fld id="{7B865DF1-4F45-412F-B58C-E2768BD0A0F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96772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part of the learning community</a:t>
            </a:r>
            <a:endParaRPr lang="en-US" dirty="0"/>
          </a:p>
        </p:txBody>
      </p:sp>
      <p:sp>
        <p:nvSpPr>
          <p:cNvPr id="4" name="Slide Number Placeholder 3"/>
          <p:cNvSpPr>
            <a:spLocks noGrp="1"/>
          </p:cNvSpPr>
          <p:nvPr>
            <p:ph type="sldNum" sz="quarter" idx="10"/>
          </p:nvPr>
        </p:nvSpPr>
        <p:spPr/>
        <p:txBody>
          <a:bodyPr/>
          <a:lstStyle/>
          <a:p>
            <a:fld id="{F3081D56-C8C4-4242-BBAE-C40429519528}" type="slidenum">
              <a:rPr lang="en-US" smtClean="0"/>
              <a:t>26</a:t>
            </a:fld>
            <a:endParaRPr lang="en-US"/>
          </a:p>
        </p:txBody>
      </p:sp>
    </p:spTree>
    <p:extLst>
      <p:ext uri="{BB962C8B-B14F-4D97-AF65-F5344CB8AC3E}">
        <p14:creationId xmlns:p14="http://schemas.microsoft.com/office/powerpoint/2010/main" val="102440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end, if we are generous, we reach &lt;10% of the total need in our country with the best available evidence-based models of care. </a:t>
            </a:r>
          </a:p>
        </p:txBody>
      </p:sp>
      <p:sp>
        <p:nvSpPr>
          <p:cNvPr id="4" name="Slide Number Placeholder 3"/>
          <p:cNvSpPr>
            <a:spLocks noGrp="1"/>
          </p:cNvSpPr>
          <p:nvPr>
            <p:ph type="sldNum" sz="quarter" idx="10"/>
          </p:nvPr>
        </p:nvSpPr>
        <p:spPr/>
        <p:txBody>
          <a:bodyPr/>
          <a:lstStyle/>
          <a:p>
            <a:fld id="{F3081D56-C8C4-4242-BBAE-C40429519528}" type="slidenum">
              <a:rPr lang="en-US" smtClean="0"/>
              <a:t>3</a:t>
            </a:fld>
            <a:endParaRPr lang="en-US"/>
          </a:p>
        </p:txBody>
      </p:sp>
    </p:spTree>
    <p:extLst>
      <p:ext uri="{BB962C8B-B14F-4D97-AF65-F5344CB8AC3E}">
        <p14:creationId xmlns:p14="http://schemas.microsoft.com/office/powerpoint/2010/main" val="3347261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46916-D9BA-4AA9-A4D1-D93A43888531}" type="slidenum">
              <a:rPr lang="en-US" smtClean="0"/>
              <a:t>27</a:t>
            </a:fld>
            <a:endParaRPr lang="en-US"/>
          </a:p>
        </p:txBody>
      </p:sp>
    </p:spTree>
    <p:extLst>
      <p:ext uri="{BB962C8B-B14F-4D97-AF65-F5344CB8AC3E}">
        <p14:creationId xmlns:p14="http://schemas.microsoft.com/office/powerpoint/2010/main" val="236737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a:t>
            </a:r>
            <a:r>
              <a:rPr lang="en-US" baseline="0" dirty="0" smtClean="0"/>
              <a:t> address these issues and questions, IHI along with our partners and community are focusing on five core areas of work:</a:t>
            </a:r>
          </a:p>
          <a:p>
            <a:endParaRPr lang="en-US" baseline="0" dirty="0" smtClean="0"/>
          </a:p>
        </p:txBody>
      </p:sp>
      <p:sp>
        <p:nvSpPr>
          <p:cNvPr id="4" name="Slide Number Placeholder 3"/>
          <p:cNvSpPr>
            <a:spLocks noGrp="1"/>
          </p:cNvSpPr>
          <p:nvPr>
            <p:ph type="sldNum" sz="quarter" idx="10"/>
          </p:nvPr>
        </p:nvSpPr>
        <p:spPr/>
        <p:txBody>
          <a:bodyPr/>
          <a:lstStyle/>
          <a:p>
            <a:fld id="{F103DA51-5F05-47E1-97E4-F05A3588B5E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0754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engine for iterative testing and learning = MFI. </a:t>
            </a:r>
          </a:p>
        </p:txBody>
      </p:sp>
      <p:sp>
        <p:nvSpPr>
          <p:cNvPr id="4" name="Slide Number Placeholder 3"/>
          <p:cNvSpPr>
            <a:spLocks noGrp="1"/>
          </p:cNvSpPr>
          <p:nvPr>
            <p:ph type="sldNum" sz="quarter" idx="10"/>
          </p:nvPr>
        </p:nvSpPr>
        <p:spPr/>
        <p:txBody>
          <a:bodyPr/>
          <a:lstStyle/>
          <a:p>
            <a:fld id="{AA946916-D9BA-4AA9-A4D1-D93A4388853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0424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B865DF1-4F45-412F-B58C-E2768BD0A0F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2502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To develop the concept of an Age-Friendly system, we had to go to school at IHI.</a:t>
            </a:r>
          </a:p>
          <a:p>
            <a:r>
              <a:rPr lang="en-US" dirty="0" smtClean="0"/>
              <a:t>150 articles 17 care models</a:t>
            </a:r>
          </a:p>
          <a:p>
            <a:r>
              <a:rPr lang="en-US" dirty="0" smtClean="0"/>
              <a:t>What pop, what outcomes, and what core features…what were</a:t>
            </a:r>
            <a:r>
              <a:rPr lang="en-US" baseline="0" dirty="0" smtClean="0"/>
              <a:t> the active ingredients of the model</a:t>
            </a:r>
          </a:p>
          <a:p>
            <a:r>
              <a:rPr lang="en-US" baseline="0" dirty="0" smtClean="0"/>
              <a:t>That improved care for older adults.</a:t>
            </a:r>
            <a:endParaRPr lang="en-US" dirty="0"/>
          </a:p>
        </p:txBody>
      </p:sp>
      <p:sp>
        <p:nvSpPr>
          <p:cNvPr id="4" name="Slide Number Placeholder 3"/>
          <p:cNvSpPr>
            <a:spLocks noGrp="1"/>
          </p:cNvSpPr>
          <p:nvPr>
            <p:ph type="sldNum" sz="quarter" idx="10"/>
          </p:nvPr>
        </p:nvSpPr>
        <p:spPr/>
        <p:txBody>
          <a:bodyPr/>
          <a:lstStyle/>
          <a:p>
            <a:fld id="{2FCB573A-9355-4F05-A703-0525A5CB00A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09177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90 discrete features</a:t>
            </a:r>
          </a:p>
          <a:p>
            <a:r>
              <a:rPr lang="en-US" dirty="0" smtClean="0"/>
              <a:t>13 distinct ones</a:t>
            </a:r>
          </a:p>
          <a:p>
            <a:r>
              <a:rPr lang="en-US" dirty="0" smtClean="0"/>
              <a:t>Expert meeting…vital few,</a:t>
            </a:r>
            <a:r>
              <a:rPr lang="en-US" baseline="0" dirty="0" smtClean="0"/>
              <a:t> </a:t>
            </a:r>
            <a:r>
              <a:rPr lang="en-US" dirty="0" smtClean="0"/>
              <a:t>you can only have 5</a:t>
            </a:r>
            <a:endParaRPr lang="en-US" dirty="0"/>
          </a:p>
        </p:txBody>
      </p:sp>
      <p:sp>
        <p:nvSpPr>
          <p:cNvPr id="4" name="Slide Number Placeholder 3"/>
          <p:cNvSpPr>
            <a:spLocks noGrp="1"/>
          </p:cNvSpPr>
          <p:nvPr>
            <p:ph type="sldNum" sz="quarter" idx="10"/>
          </p:nvPr>
        </p:nvSpPr>
        <p:spPr/>
        <p:txBody>
          <a:bodyPr/>
          <a:lstStyle/>
          <a:p>
            <a:fld id="{7B865DF1-4F45-412F-B58C-E2768BD0A0F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6815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These are the 4 main interventions</a:t>
            </a:r>
            <a:r>
              <a:rPr lang="en-US" baseline="0" dirty="0" smtClean="0"/>
              <a:t> of an age-friendly system.</a:t>
            </a:r>
          </a:p>
          <a:p>
            <a:r>
              <a:rPr lang="en-US" baseline="0" dirty="0" smtClean="0"/>
              <a:t>Common to all 17 care models. </a:t>
            </a:r>
          </a:p>
          <a:p>
            <a:r>
              <a:rPr lang="en-US" baseline="0" dirty="0" smtClean="0"/>
              <a:t>Like the 6 intervention of the 100K lives campaign, if we do these 4 things for every older adult, across care settings, we will save lives and avoid harm. </a:t>
            </a:r>
            <a:endParaRPr lang="en-US" dirty="0"/>
          </a:p>
        </p:txBody>
      </p:sp>
      <p:sp>
        <p:nvSpPr>
          <p:cNvPr id="4" name="Slide Number Placeholder 3"/>
          <p:cNvSpPr>
            <a:spLocks noGrp="1"/>
          </p:cNvSpPr>
          <p:nvPr>
            <p:ph type="sldNum" sz="quarter" idx="10"/>
          </p:nvPr>
        </p:nvSpPr>
        <p:spPr/>
        <p:txBody>
          <a:bodyPr/>
          <a:lstStyle/>
          <a:p>
            <a:fld id="{2FCB573A-9355-4F05-A703-0525A5CB00A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24959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evidence</a:t>
            </a:r>
            <a:r>
              <a:rPr lang="en-US" baseline="0" dirty="0" smtClean="0"/>
              <a:t> for these is extremely strong.  Performed together the 4Ms improve outcomes, reduce the risk of harm, lead to better care experience and save money. They achieve all of the cardinal aims of the modern health care system. </a:t>
            </a:r>
            <a:endParaRPr lang="en-US" dirty="0"/>
          </a:p>
        </p:txBody>
      </p:sp>
      <p:sp>
        <p:nvSpPr>
          <p:cNvPr id="4" name="Slide Number Placeholder 3"/>
          <p:cNvSpPr>
            <a:spLocks noGrp="1"/>
          </p:cNvSpPr>
          <p:nvPr>
            <p:ph type="sldNum" sz="quarter" idx="10"/>
          </p:nvPr>
        </p:nvSpPr>
        <p:spPr/>
        <p:txBody>
          <a:bodyPr/>
          <a:lstStyle/>
          <a:p>
            <a:fld id="{F3081D56-C8C4-4242-BBAE-C40429519528}" type="slidenum">
              <a:rPr lang="en-US" smtClean="0"/>
              <a:t>12</a:t>
            </a:fld>
            <a:endParaRPr lang="en-US"/>
          </a:p>
        </p:txBody>
      </p:sp>
    </p:spTree>
    <p:extLst>
      <p:ext uri="{BB962C8B-B14F-4D97-AF65-F5344CB8AC3E}">
        <p14:creationId xmlns:p14="http://schemas.microsoft.com/office/powerpoint/2010/main" val="2397348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p:nvPicPr>
        <p:blipFill>
          <a:blip r:embed="rId3" cstate="print"/>
          <a:stretch>
            <a:fillRect/>
          </a:stretch>
        </p:blipFill>
        <p:spPr>
          <a:xfrm>
            <a:off x="533401" y="381002"/>
            <a:ext cx="2144835" cy="782139"/>
          </a:xfrm>
          <a:prstGeom prst="rect">
            <a:avLst/>
          </a:prstGeom>
        </p:spPr>
      </p:pic>
      <p:sp>
        <p:nvSpPr>
          <p:cNvPr id="2" name="Title 1"/>
          <p:cNvSpPr>
            <a:spLocks noGrp="1"/>
          </p:cNvSpPr>
          <p:nvPr>
            <p:ph type="ctrTitle"/>
          </p:nvPr>
        </p:nvSpPr>
        <p:spPr>
          <a:xfrm>
            <a:off x="2057400" y="1970926"/>
            <a:ext cx="4724400" cy="2086725"/>
          </a:xfrm>
          <a:noFill/>
          <a:ln>
            <a:noFill/>
          </a:ln>
        </p:spPr>
        <p:txBody>
          <a:bodyPr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9CD4E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36736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2"/>
            <a:ext cx="8229600" cy="4419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smtClean="0"/>
              <a:t>Click to edit Master text styles</a:t>
            </a:r>
          </a:p>
        </p:txBody>
      </p:sp>
      <p:sp>
        <p:nvSpPr>
          <p:cNvPr id="7"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6981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r>
              <a:rPr lang="en-US" dirty="0" smtClean="0"/>
              <a:t>Click icon to add picture</a:t>
            </a:r>
            <a:endParaRPr lang="en-US" dirty="0"/>
          </a:p>
        </p:txBody>
      </p:sp>
      <p:sp>
        <p:nvSpPr>
          <p:cNvPr id="7"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356652" y="1447802"/>
            <a:ext cx="4330148" cy="4419601"/>
          </a:xfrm>
        </p:spPr>
        <p:txBody>
          <a:bodyPr>
            <a:normAutofit/>
          </a:bodyPr>
          <a:lstStyle>
            <a:lvl1pPr>
              <a:defRPr sz="2800">
                <a:solidFill>
                  <a:schemeClr val="accent5"/>
                </a:solidFill>
              </a:defRPr>
            </a:lvl1pPr>
            <a:lvl2pPr>
              <a:defRPr sz="2400">
                <a:solidFill>
                  <a:schemeClr val="accent5"/>
                </a:solidFill>
              </a:defRPr>
            </a:lvl2pPr>
            <a:lvl3pPr>
              <a:defRPr sz="2000">
                <a:solidFill>
                  <a:schemeClr val="accent5"/>
                </a:solidFill>
              </a:defRPr>
            </a:lvl3pPr>
            <a:lvl4pPr>
              <a:defRPr sz="1800">
                <a:solidFill>
                  <a:schemeClr val="accent5"/>
                </a:solidFill>
              </a:defRPr>
            </a:lvl4pPr>
            <a:lvl5pPr>
              <a:defRPr sz="1800">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413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IHI_Symbol.png"/>
          <p:cNvPicPr>
            <a:picLocks noChangeAspect="1"/>
          </p:cNvPicPr>
          <p:nvPr/>
        </p:nvPicPr>
        <p:blipFill>
          <a:blip r:embed="rId3" cstate="print"/>
          <a:stretch>
            <a:fillRect/>
          </a:stretch>
        </p:blipFill>
        <p:spPr>
          <a:xfrm>
            <a:off x="8241224" y="6224157"/>
            <a:ext cx="438652" cy="432955"/>
          </a:xfrm>
          <a:prstGeom prst="rect">
            <a:avLst/>
          </a:prstGeom>
        </p:spPr>
      </p:pic>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8229600" cy="4419601"/>
          </a:xfrm>
        </p:spPr>
        <p:txBody>
          <a:bodyPr/>
          <a:lstStyle>
            <a:lvl1pPr>
              <a:buClr>
                <a:srgbClr val="9CD4E4"/>
              </a:buClr>
              <a:defRPr>
                <a:solidFill>
                  <a:schemeClr val="bg1"/>
                </a:solidFill>
              </a:defRPr>
            </a:lvl1pPr>
            <a:lvl2pPr>
              <a:buClr>
                <a:srgbClr val="9CD4E4"/>
              </a:buClr>
              <a:defRPr>
                <a:solidFill>
                  <a:srgbClr val="FFFFFF"/>
                </a:solidFill>
              </a:defRPr>
            </a:lvl2pPr>
            <a:lvl3pPr>
              <a:buClr>
                <a:srgbClr val="9CD4E4"/>
              </a:buClr>
              <a:defRPr>
                <a:solidFill>
                  <a:srgbClr val="FFFFFF"/>
                </a:solidFill>
              </a:defRPr>
            </a:lvl3pPr>
            <a:lvl4pPr>
              <a:buClr>
                <a:srgbClr val="9CD4E4"/>
              </a:buClr>
              <a:defRPr>
                <a:solidFill>
                  <a:srgbClr val="FFFFFF"/>
                </a:solidFill>
              </a:defRPr>
            </a:lvl4pPr>
            <a:lvl5pPr>
              <a:buClr>
                <a:srgbClr val="9CD4E4"/>
              </a:buCl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0300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rk2 - 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IHI_Symbol.png"/>
          <p:cNvPicPr>
            <a:picLocks noChangeAspect="1"/>
          </p:cNvPicPr>
          <p:nvPr/>
        </p:nvPicPr>
        <p:blipFill>
          <a:blip r:embed="rId3" cstate="print"/>
          <a:stretch>
            <a:fillRect/>
          </a:stretch>
        </p:blipFill>
        <p:spPr>
          <a:xfrm>
            <a:off x="8241224" y="6224157"/>
            <a:ext cx="438652" cy="432955"/>
          </a:xfrm>
          <a:prstGeom prst="rect">
            <a:avLst/>
          </a:prstGeom>
        </p:spPr>
      </p:pic>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8" name="Content Placeholder 2"/>
          <p:cNvSpPr>
            <a:spLocks noGrp="1"/>
          </p:cNvSpPr>
          <p:nvPr>
            <p:ph idx="1"/>
          </p:nvPr>
        </p:nvSpPr>
        <p:spPr>
          <a:xfrm>
            <a:off x="4572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47244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382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dirty="0" smtClean="0"/>
              <a:t>Click icon to add picture</a:t>
            </a:r>
            <a:endParaRPr lang="en-US" dirty="0"/>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57200" y="1447802"/>
            <a:ext cx="434340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810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ark Background - Bullete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5" name="Content Placeholder 2"/>
          <p:cNvSpPr>
            <a:spLocks noGrp="1"/>
          </p:cNvSpPr>
          <p:nvPr>
            <p:ph idx="1"/>
          </p:nvPr>
        </p:nvSpPr>
        <p:spPr>
          <a:xfrm>
            <a:off x="457200" y="1447802"/>
            <a:ext cx="822960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445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ark - 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0"/>
          </p:nvPr>
        </p:nvSpPr>
        <p:spPr>
          <a:xfrm>
            <a:off x="47244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5164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p:nvPicPr>
        <p:blipFill>
          <a:blip r:embed="rId3" cstate="print"/>
          <a:stretch>
            <a:fillRect/>
          </a:stretch>
        </p:blipFill>
        <p:spPr>
          <a:xfrm>
            <a:off x="4724400" y="1600200"/>
            <a:ext cx="4267200" cy="3953636"/>
          </a:xfrm>
          <a:prstGeom prst="rect">
            <a:avLst/>
          </a:prstGeom>
          <a:ln>
            <a:noFill/>
          </a:ln>
        </p:spPr>
      </p:pic>
      <p:sp>
        <p:nvSpPr>
          <p:cNvPr id="6" name="Content Placeholder 2"/>
          <p:cNvSpPr>
            <a:spLocks noGrp="1"/>
          </p:cNvSpPr>
          <p:nvPr>
            <p:ph idx="1"/>
          </p:nvPr>
        </p:nvSpPr>
        <p:spPr>
          <a:xfrm>
            <a:off x="457200" y="1447802"/>
            <a:ext cx="434340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479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r>
              <a:rPr lang="en-US" dirty="0" smtClean="0"/>
              <a:t>Click icon to add picture</a:t>
            </a:r>
            <a:endParaRPr lang="en-US" dirty="0"/>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0723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igh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0"/>
          </p:nvPr>
        </p:nvSpPr>
        <p:spPr>
          <a:xfrm>
            <a:off x="4724400" y="1447802"/>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141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smtClean="0"/>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1" y="381002"/>
            <a:ext cx="2144835" cy="782139"/>
          </a:xfrm>
          <a:prstGeom prst="rect">
            <a:avLst/>
          </a:prstGeom>
        </p:spPr>
      </p:pic>
    </p:spTree>
    <p:extLst>
      <p:ext uri="{BB962C8B-B14F-4D97-AF65-F5344CB8AC3E}">
        <p14:creationId xmlns:p14="http://schemas.microsoft.com/office/powerpoint/2010/main" val="105348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and Circle Graphic">
    <p:spTree>
      <p:nvGrpSpPr>
        <p:cNvPr id="1" name=""/>
        <p:cNvGrpSpPr/>
        <p:nvPr/>
      </p:nvGrpSpPr>
      <p:grpSpPr>
        <a:xfrm>
          <a:off x="0" y="0"/>
          <a:ext cx="0" cy="0"/>
          <a:chOff x="0" y="0"/>
          <a:chExt cx="0" cy="0"/>
        </a:xfrm>
      </p:grpSpPr>
      <p:grpSp>
        <p:nvGrpSpPr>
          <p:cNvPr id="19" name="Group 18"/>
          <p:cNvGrpSpPr/>
          <p:nvPr/>
        </p:nvGrpSpPr>
        <p:grpSpPr>
          <a:xfrm>
            <a:off x="5173560" y="1807780"/>
            <a:ext cx="3389743" cy="3389743"/>
            <a:chOff x="5013278" y="1883978"/>
            <a:chExt cx="3389743" cy="3389743"/>
          </a:xfrm>
        </p:grpSpPr>
        <p:sp>
          <p:nvSpPr>
            <p:cNvPr id="6" name="Oval 5"/>
            <p:cNvSpPr/>
            <p:nvPr/>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Oval 6"/>
            <p:cNvSpPr/>
            <p:nvPr/>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Oval 9"/>
            <p:cNvSpPr/>
            <p:nvPr/>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Oval 14"/>
            <p:cNvSpPr/>
            <p:nvPr/>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18" name="Text Placeholder 12"/>
          <p:cNvSpPr>
            <a:spLocks noGrp="1"/>
          </p:cNvSpPr>
          <p:nvPr>
            <p:ph type="body" sz="quarter" idx="13"/>
          </p:nvPr>
        </p:nvSpPr>
        <p:spPr>
          <a:xfrm>
            <a:off x="5202617" y="1571298"/>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p:txBody>
      </p:sp>
      <p:sp>
        <p:nvSpPr>
          <p:cNvPr id="17" name="Text Placeholder 12"/>
          <p:cNvSpPr>
            <a:spLocks noGrp="1"/>
          </p:cNvSpPr>
          <p:nvPr>
            <p:ph type="body" sz="quarter" idx="12"/>
          </p:nvPr>
        </p:nvSpPr>
        <p:spPr>
          <a:xfrm>
            <a:off x="5697917" y="2149366"/>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p:txBody>
      </p:sp>
      <p:sp>
        <p:nvSpPr>
          <p:cNvPr id="16" name="Text Placeholder 12"/>
          <p:cNvSpPr>
            <a:spLocks noGrp="1"/>
          </p:cNvSpPr>
          <p:nvPr>
            <p:ph type="body" sz="quarter" idx="11"/>
          </p:nvPr>
        </p:nvSpPr>
        <p:spPr>
          <a:xfrm>
            <a:off x="6107016" y="2682766"/>
            <a:ext cx="1467802"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p:txBody>
      </p:sp>
      <p:sp>
        <p:nvSpPr>
          <p:cNvPr id="13"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20" name="Content Placeholder 2"/>
          <p:cNvSpPr>
            <a:spLocks noGrp="1"/>
          </p:cNvSpPr>
          <p:nvPr>
            <p:ph idx="1"/>
          </p:nvPr>
        </p:nvSpPr>
        <p:spPr>
          <a:xfrm>
            <a:off x="457200" y="1447802"/>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37485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p:nvPicPr>
        <p:blipFill>
          <a:blip r:embed="rId2" cstate="print"/>
          <a:stretch>
            <a:fillRect/>
          </a:stretch>
        </p:blipFill>
        <p:spPr>
          <a:xfrm>
            <a:off x="4724400" y="1600200"/>
            <a:ext cx="4267200" cy="3953636"/>
          </a:xfrm>
          <a:prstGeom prst="rect">
            <a:avLst/>
          </a:prstGeom>
          <a:ln>
            <a:noFill/>
          </a:ln>
        </p:spPr>
      </p:pic>
      <p:sp>
        <p:nvSpPr>
          <p:cNvPr id="7" name="Content Placeholder 2"/>
          <p:cNvSpPr>
            <a:spLocks noGrp="1"/>
          </p:cNvSpPr>
          <p:nvPr>
            <p:ph idx="1"/>
          </p:nvPr>
        </p:nvSpPr>
        <p:spPr>
          <a:xfrm>
            <a:off x="457200" y="1447802"/>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19308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7"/>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1262898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7"/>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41361241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r>
              <a:rPr lang="en-US" dirty="0" smtClean="0"/>
              <a:t>Click icon to add picture</a:t>
            </a:r>
            <a:endParaRPr lang="en-US" dirty="0"/>
          </a:p>
        </p:txBody>
      </p:sp>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3886200" y="1447802"/>
            <a:ext cx="4800600" cy="4419601"/>
          </a:xfrm>
        </p:spPr>
        <p:txBody>
          <a:bodyPr>
            <a:normAutofit/>
          </a:bodyPr>
          <a:lstStyle>
            <a:lvl1pPr>
              <a:defRPr sz="28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3011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ite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4494" y="228602"/>
            <a:ext cx="328865" cy="432955"/>
          </a:xfrm>
          <a:prstGeom prst="rect">
            <a:avLst/>
          </a:prstGeom>
        </p:spPr>
      </p:pic>
      <p:sp>
        <p:nvSpPr>
          <p:cNvPr id="2" name="Rectangle 1"/>
          <p:cNvSpPr/>
          <p:nvPr userDrawn="1"/>
        </p:nvSpPr>
        <p:spPr>
          <a:xfrm>
            <a:off x="0" y="1066800"/>
            <a:ext cx="91440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Tree>
    <p:extLst>
      <p:ext uri="{BB962C8B-B14F-4D97-AF65-F5344CB8AC3E}">
        <p14:creationId xmlns:p14="http://schemas.microsoft.com/office/powerpoint/2010/main" val="34153339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55959" y="2309763"/>
            <a:ext cx="3385754" cy="1797050"/>
          </a:xfrm>
          <a:prstGeom prst="rect">
            <a:avLst/>
          </a:prstGeom>
        </p:spPr>
        <p:txBody>
          <a:bodyPr vert="horz"/>
          <a:lstStyle>
            <a:lvl1pPr marL="0" indent="0">
              <a:lnSpc>
                <a:spcPts val="3800"/>
              </a:lnSpc>
              <a:buNone/>
              <a:defRPr sz="4000" b="1" i="0">
                <a:solidFill>
                  <a:srgbClr val="FFFFFF"/>
                </a:solidFill>
                <a:latin typeface="Corbel"/>
                <a:cs typeface="Corbel"/>
              </a:defRPr>
            </a:lvl1pPr>
            <a:lvl2pPr marL="457200" indent="0">
              <a:buNone/>
              <a:defRPr b="1" i="0">
                <a:solidFill>
                  <a:srgbClr val="FFFFFF"/>
                </a:solidFill>
                <a:latin typeface="Corbel"/>
                <a:cs typeface="Corbel"/>
              </a:defRPr>
            </a:lvl2pPr>
            <a:lvl3pPr marL="914400" indent="0">
              <a:buNone/>
              <a:defRPr b="1" i="0">
                <a:solidFill>
                  <a:srgbClr val="FFFFFF"/>
                </a:solidFill>
                <a:latin typeface="Corbel"/>
                <a:cs typeface="Corbel"/>
              </a:defRPr>
            </a:lvl3pPr>
            <a:lvl4pPr marL="1371600" indent="0">
              <a:buNone/>
              <a:defRPr b="1" i="0">
                <a:solidFill>
                  <a:srgbClr val="FFFFFF"/>
                </a:solidFill>
                <a:latin typeface="Corbel"/>
                <a:cs typeface="Corbel"/>
              </a:defRPr>
            </a:lvl4pPr>
            <a:lvl5pPr marL="1828800" indent="0">
              <a:buNone/>
              <a:defRPr b="1" i="0">
                <a:solidFill>
                  <a:srgbClr val="FFFFFF"/>
                </a:solidFill>
                <a:latin typeface="Corbel"/>
                <a:cs typeface="Corbel"/>
              </a:defRPr>
            </a:lvl5pPr>
          </a:lstStyle>
          <a:p>
            <a:pPr lvl="0"/>
            <a:r>
              <a:rPr lang="en-US" dirty="0" smtClean="0"/>
              <a:t>Click to edit Master text styles</a:t>
            </a:r>
            <a:endParaRPr lang="en-US" dirty="0"/>
          </a:p>
        </p:txBody>
      </p:sp>
      <p:sp>
        <p:nvSpPr>
          <p:cNvPr id="6" name="Title 1"/>
          <p:cNvSpPr>
            <a:spLocks noGrp="1"/>
          </p:cNvSpPr>
          <p:nvPr>
            <p:ph type="title"/>
          </p:nvPr>
        </p:nvSpPr>
        <p:spPr>
          <a:xfrm>
            <a:off x="155959" y="178087"/>
            <a:ext cx="8530841" cy="1143000"/>
          </a:xfrm>
          <a:prstGeom prst="rect">
            <a:avLst/>
          </a:prstGeom>
        </p:spPr>
        <p:txBody>
          <a:bodyPr/>
          <a:lstStyle>
            <a:lvl1pPr algn="l">
              <a:defRPr b="1">
                <a:solidFill>
                  <a:schemeClr val="bg1"/>
                </a:solidFill>
                <a:latin typeface="Corbel"/>
                <a:cs typeface="Corbe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1958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8" cy="6857999"/>
          </a:xfrm>
          <a:prstGeom prst="rect">
            <a:avLst/>
          </a:prstGeom>
        </p:spPr>
      </p:pic>
      <p:sp>
        <p:nvSpPr>
          <p:cNvPr id="8" name="Text Placeholder 7"/>
          <p:cNvSpPr>
            <a:spLocks noGrp="1"/>
          </p:cNvSpPr>
          <p:nvPr>
            <p:ph type="body" sz="quarter" idx="14" hasCustomPrompt="1"/>
          </p:nvPr>
        </p:nvSpPr>
        <p:spPr>
          <a:xfrm>
            <a:off x="820611" y="4148748"/>
            <a:ext cx="3050947" cy="975601"/>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smtClean="0"/>
              <a:t>Presenter’s Name Here</a:t>
            </a:r>
            <a:br>
              <a:rPr lang="en-US" dirty="0" smtClean="0"/>
            </a:br>
            <a:r>
              <a:rPr lang="en-US" dirty="0" smtClean="0"/>
              <a:t>Title Here</a:t>
            </a:r>
          </a:p>
          <a:p>
            <a:pPr lvl="0"/>
            <a:r>
              <a:rPr lang="en-US" dirty="0" smtClean="0"/>
              <a:t>Date Here</a:t>
            </a:r>
            <a:endParaRPr lang="en-US" dirty="0"/>
          </a:p>
        </p:txBody>
      </p:sp>
      <p:sp>
        <p:nvSpPr>
          <p:cNvPr id="9" name="Title 1"/>
          <p:cNvSpPr>
            <a:spLocks noGrp="1"/>
          </p:cNvSpPr>
          <p:nvPr>
            <p:ph type="ctrTitle"/>
          </p:nvPr>
        </p:nvSpPr>
        <p:spPr>
          <a:xfrm>
            <a:off x="795443" y="2394488"/>
            <a:ext cx="5755623" cy="906277"/>
          </a:xfrm>
        </p:spPr>
        <p:txBody>
          <a:bodyPr anchor="ctr">
            <a:noAutofit/>
          </a:bodyPr>
          <a:lstStyle>
            <a:lvl1pPr>
              <a:lnSpc>
                <a:spcPts val="3700"/>
              </a:lnSpc>
              <a:defRPr sz="3200">
                <a:solidFill>
                  <a:srgbClr val="443D3E"/>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795444" y="3329976"/>
            <a:ext cx="5755622" cy="634273"/>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749" y="792763"/>
            <a:ext cx="2876808" cy="885172"/>
          </a:xfrm>
          <a:prstGeom prst="rect">
            <a:avLst/>
          </a:prstGeom>
        </p:spPr>
      </p:pic>
    </p:spTree>
    <p:extLst>
      <p:ext uri="{BB962C8B-B14F-4D97-AF65-F5344CB8AC3E}">
        <p14:creationId xmlns:p14="http://schemas.microsoft.com/office/powerpoint/2010/main" val="35380657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urple Breaker P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Title 1"/>
          <p:cNvSpPr>
            <a:spLocks noGrp="1"/>
          </p:cNvSpPr>
          <p:nvPr>
            <p:ph type="title"/>
          </p:nvPr>
        </p:nvSpPr>
        <p:spPr>
          <a:xfrm>
            <a:off x="731677" y="1006536"/>
            <a:ext cx="4259423" cy="1346139"/>
          </a:xfrm>
        </p:spPr>
        <p:txBody>
          <a:bodyPr anchor="t">
            <a:noAutofit/>
          </a:bodyPr>
          <a:lstStyle>
            <a:lvl1pPr>
              <a:lnSpc>
                <a:spcPts val="3500"/>
              </a:lnSpc>
              <a:defRPr sz="3200">
                <a:solidFill>
                  <a:schemeClr val="tx2"/>
                </a:solidFill>
              </a:defRPr>
            </a:lvl1pPr>
          </a:lstStyle>
          <a:p>
            <a:r>
              <a:rPr lang="en-US" smtClean="0"/>
              <a:t>Click to edit Master title style</a:t>
            </a:r>
            <a:endParaRPr lang="en-US" dirty="0"/>
          </a:p>
        </p:txBody>
      </p:sp>
      <p:sp>
        <p:nvSpPr>
          <p:cNvPr id="15"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bg1"/>
                </a:solidFill>
              </a:defRPr>
            </a:lvl1pPr>
          </a:lstStyle>
          <a:p>
            <a:endParaRPr lang="en-US">
              <a:solidFill>
                <a:prstClr val="white"/>
              </a:solidFill>
            </a:endParaRPr>
          </a:p>
        </p:txBody>
      </p:sp>
      <p:sp>
        <p:nvSpPr>
          <p:cNvPr id="17"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bg1"/>
                </a:solidFill>
              </a:defRPr>
            </a:lvl1pPr>
          </a:lstStyle>
          <a:p>
            <a:fld id="{E3D7CE0B-F0D9-46C3-BADA-D1E89709CD68}" type="slidenum">
              <a:rPr lang="en-US" smtClean="0">
                <a:solidFill>
                  <a:prstClr val="white"/>
                </a:solidFill>
              </a:rPr>
              <a:pPr/>
              <a:t>‹#›</a:t>
            </a:fld>
            <a:endParaRPr lang="en-US">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99" y="6355275"/>
            <a:ext cx="1196596" cy="368184"/>
          </a:xfrm>
          <a:prstGeom prst="rect">
            <a:avLst/>
          </a:prstGeom>
        </p:spPr>
      </p:pic>
    </p:spTree>
    <p:extLst>
      <p:ext uri="{BB962C8B-B14F-4D97-AF65-F5344CB8AC3E}">
        <p14:creationId xmlns:p14="http://schemas.microsoft.com/office/powerpoint/2010/main" val="22574855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een Breaker P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15"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bg1"/>
                </a:solidFill>
              </a:defRPr>
            </a:lvl1pPr>
          </a:lstStyle>
          <a:p>
            <a:endParaRPr lang="en-US">
              <a:solidFill>
                <a:prstClr val="white"/>
              </a:solidFill>
            </a:endParaRPr>
          </a:p>
        </p:txBody>
      </p:sp>
      <p:sp>
        <p:nvSpPr>
          <p:cNvPr id="17"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bg1"/>
                </a:solidFill>
              </a:defRPr>
            </a:lvl1pPr>
          </a:lstStyle>
          <a:p>
            <a:fld id="{E3D7CE0B-F0D9-46C3-BADA-D1E89709CD68}" type="slidenum">
              <a:rPr lang="en-US" smtClean="0">
                <a:solidFill>
                  <a:prstClr val="white"/>
                </a:solidFill>
              </a:rPr>
              <a:pPr/>
              <a:t>‹#›</a:t>
            </a:fld>
            <a:endParaRPr lang="en-US">
              <a:solidFill>
                <a:prstClr val="white"/>
              </a:solidFill>
            </a:endParaRPr>
          </a:p>
        </p:txBody>
      </p:sp>
      <p:sp>
        <p:nvSpPr>
          <p:cNvPr id="7" name="Title 1"/>
          <p:cNvSpPr>
            <a:spLocks noGrp="1"/>
          </p:cNvSpPr>
          <p:nvPr>
            <p:ph type="title"/>
          </p:nvPr>
        </p:nvSpPr>
        <p:spPr>
          <a:xfrm>
            <a:off x="731677" y="1006536"/>
            <a:ext cx="4259423" cy="1346139"/>
          </a:xfrm>
        </p:spPr>
        <p:txBody>
          <a:bodyPr anchor="t">
            <a:noAutofit/>
          </a:bodyPr>
          <a:lstStyle>
            <a:lvl1pPr>
              <a:lnSpc>
                <a:spcPts val="3500"/>
              </a:lnSpc>
              <a:defRPr sz="3200">
                <a:solidFill>
                  <a:schemeClr val="accent4"/>
                </a:solidFill>
              </a:defRPr>
            </a:lvl1pPr>
          </a:lstStyle>
          <a:p>
            <a:r>
              <a:rPr lang="en-US" smtClean="0"/>
              <a:t>Click to edit Master 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99" y="6355275"/>
            <a:ext cx="1196596" cy="368184"/>
          </a:xfrm>
          <a:prstGeom prst="rect">
            <a:avLst/>
          </a:prstGeom>
        </p:spPr>
      </p:pic>
    </p:spTree>
    <p:extLst>
      <p:ext uri="{BB962C8B-B14F-4D97-AF65-F5344CB8AC3E}">
        <p14:creationId xmlns:p14="http://schemas.microsoft.com/office/powerpoint/2010/main" val="19692971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6"/>
            <a:ext cx="4724400" cy="2086725"/>
          </a:xfrm>
          <a:noFill/>
        </p:spPr>
        <p:txBody>
          <a:bodyPr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800" i="1">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smtClean="0"/>
              <a:t>Click to edit Master text styles</a:t>
            </a:r>
          </a:p>
        </p:txBody>
      </p:sp>
      <p:pic>
        <p:nvPicPr>
          <p:cNvPr id="8" name="Picture 7" descr="IHI_Reverse_logo.png"/>
          <p:cNvPicPr>
            <a:picLocks noChangeAspect="1"/>
          </p:cNvPicPr>
          <p:nvPr/>
        </p:nvPicPr>
        <p:blipFill>
          <a:blip r:embed="rId3" cstate="print"/>
          <a:stretch>
            <a:fillRect/>
          </a:stretch>
        </p:blipFill>
        <p:spPr>
          <a:xfrm>
            <a:off x="533401" y="381002"/>
            <a:ext cx="2144835" cy="782139"/>
          </a:xfrm>
          <a:prstGeom prst="rect">
            <a:avLst/>
          </a:prstGeom>
        </p:spPr>
      </p:pic>
    </p:spTree>
    <p:extLst>
      <p:ext uri="{BB962C8B-B14F-4D97-AF65-F5344CB8AC3E}">
        <p14:creationId xmlns:p14="http://schemas.microsoft.com/office/powerpoint/2010/main" val="204805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1319372"/>
            <a:ext cx="8236688" cy="5044851"/>
          </a:xfrm>
        </p:spPr>
        <p:txBody>
          <a:bodyPr/>
          <a:lstStyle>
            <a:lvl1pPr marL="227013" indent="-227013">
              <a:defRPr sz="2800">
                <a:latin typeface="Arial" panose="020B0604020202020204" pitchFamily="34" charset="0"/>
                <a:cs typeface="Arial" panose="020B0604020202020204" pitchFamily="34" charset="0"/>
              </a:defRPr>
            </a:lvl1pPr>
            <a:lvl2pPr marL="511175" indent="-225425">
              <a:defRPr>
                <a:latin typeface="Arial" panose="020B0604020202020204" pitchFamily="34" charset="0"/>
                <a:cs typeface="Arial" panose="020B0604020202020204" pitchFamily="34" charset="0"/>
              </a:defRPr>
            </a:lvl2pPr>
            <a:lvl3pPr marL="746125" indent="-176213">
              <a:spcAft>
                <a:spcPts val="600"/>
              </a:spcAft>
              <a:buSzPct val="100000"/>
              <a:tabLst/>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smtClean="0"/>
              <a:t>Click to edit Master text styles</a:t>
            </a:r>
          </a:p>
          <a:p>
            <a:pPr lvl="1"/>
            <a:r>
              <a:rPr lang="en-US" smtClean="0"/>
              <a:t>Second level</a:t>
            </a:r>
          </a:p>
          <a:p>
            <a:pPr lvl="2"/>
            <a:r>
              <a:rPr lang="en-US" smtClean="0"/>
              <a:t>Third level</a:t>
            </a:r>
          </a:p>
        </p:txBody>
      </p:sp>
      <p:sp>
        <p:nvSpPr>
          <p:cNvPr id="24"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25"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tx1">
                    <a:lumMod val="60000"/>
                    <a:lumOff val="40000"/>
                  </a:schemeClr>
                </a:solidFill>
              </a:defRPr>
            </a:lvl1pPr>
          </a:lstStyle>
          <a:p>
            <a:r>
              <a:rPr lang="en-US" smtClean="0">
                <a:solidFill>
                  <a:srgbClr val="000000">
                    <a:lumMod val="60000"/>
                    <a:lumOff val="40000"/>
                  </a:srgbClr>
                </a:solidFill>
              </a:rPr>
              <a:t>©2017 Trinity Health</a:t>
            </a:r>
            <a:endParaRPr lang="en-US" dirty="0">
              <a:solidFill>
                <a:srgbClr val="000000">
                  <a:lumMod val="60000"/>
                  <a:lumOff val="40000"/>
                </a:srgbClr>
              </a:solidFill>
            </a:endParaRPr>
          </a:p>
        </p:txBody>
      </p:sp>
      <p:sp>
        <p:nvSpPr>
          <p:cNvPr id="7" name="Title Placeholder 1"/>
          <p:cNvSpPr>
            <a:spLocks noGrp="1"/>
          </p:cNvSpPr>
          <p:nvPr>
            <p:ph type="title"/>
          </p:nvPr>
        </p:nvSpPr>
        <p:spPr>
          <a:xfrm>
            <a:off x="393408" y="359254"/>
            <a:ext cx="8229600" cy="664874"/>
          </a:xfrm>
          <a:prstGeom prst="rect">
            <a:avLst/>
          </a:prstGeom>
        </p:spPr>
        <p:txBody>
          <a:bodyPr vert="horz" lIns="0" tIns="0" rIns="91440" bIns="45720" rtlCol="0" anchor="ctr" anchorCtr="0">
            <a:normAutofit/>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1294475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131937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591496" y="131937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5" name="Title Placeholder 1"/>
          <p:cNvSpPr>
            <a:spLocks noGrp="1"/>
          </p:cNvSpPr>
          <p:nvPr>
            <p:ph type="title"/>
          </p:nvPr>
        </p:nvSpPr>
        <p:spPr>
          <a:xfrm>
            <a:off x="393408" y="359254"/>
            <a:ext cx="8229600" cy="610765"/>
          </a:xfrm>
          <a:prstGeom prst="rect">
            <a:avLst/>
          </a:prstGeom>
        </p:spPr>
        <p:txBody>
          <a:bodyPr vert="horz" lIns="0" tIns="0" rIns="91440" bIns="45720" rtlCol="0" anchor="ctr" anchorCtr="0">
            <a:normAutofit/>
          </a:bodyPr>
          <a:lstStyle/>
          <a:p>
            <a:r>
              <a:rPr lang="en-US" smtClean="0"/>
              <a:t>Click to edit Master title style</a:t>
            </a:r>
            <a:endParaRPr lang="en-US" dirty="0"/>
          </a:p>
        </p:txBody>
      </p:sp>
      <p:sp>
        <p:nvSpPr>
          <p:cNvPr id="23"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E3D7CE0B-F0D9-46C3-BADA-D1E89709CD68}" type="slidenum">
              <a:rPr lang="en-US" smtClean="0">
                <a:solidFill>
                  <a:srgbClr val="000000">
                    <a:lumMod val="60000"/>
                    <a:lumOff val="40000"/>
                  </a:srgbClr>
                </a:solidFill>
              </a:rPr>
              <a:pPr/>
              <a:t>‹#›</a:t>
            </a:fld>
            <a:endParaRPr lang="en-US">
              <a:solidFill>
                <a:srgbClr val="000000">
                  <a:lumMod val="60000"/>
                  <a:lumOff val="40000"/>
                </a:srgbClr>
              </a:solidFill>
            </a:endParaRPr>
          </a:p>
        </p:txBody>
      </p:sp>
      <p:sp>
        <p:nvSpPr>
          <p:cNvPr id="24"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tx1">
                    <a:lumMod val="60000"/>
                    <a:lumOff val="40000"/>
                  </a:schemeClr>
                </a:solidFill>
              </a:defRPr>
            </a:lvl1pPr>
          </a:lstStyle>
          <a:p>
            <a:endParaRPr lang="en-US">
              <a:solidFill>
                <a:srgbClr val="000000">
                  <a:lumMod val="60000"/>
                  <a:lumOff val="40000"/>
                </a:srgbClr>
              </a:solidFill>
            </a:endParaRPr>
          </a:p>
        </p:txBody>
      </p:sp>
    </p:spTree>
    <p:extLst>
      <p:ext uri="{BB962C8B-B14F-4D97-AF65-F5344CB8AC3E}">
        <p14:creationId xmlns:p14="http://schemas.microsoft.com/office/powerpoint/2010/main" val="38761055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31538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0496" y="195514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588321" y="131538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8321" y="195514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5" name="Title Placeholder 1"/>
          <p:cNvSpPr>
            <a:spLocks noGrp="1"/>
          </p:cNvSpPr>
          <p:nvPr>
            <p:ph type="title"/>
          </p:nvPr>
        </p:nvSpPr>
        <p:spPr>
          <a:xfrm>
            <a:off x="393408" y="359254"/>
            <a:ext cx="8229600" cy="610765"/>
          </a:xfrm>
          <a:prstGeom prst="rect">
            <a:avLst/>
          </a:prstGeom>
        </p:spPr>
        <p:txBody>
          <a:bodyPr vert="horz" lIns="0" tIns="0" rIns="91440" bIns="45720" rtlCol="0" anchor="ctr" anchorCtr="0">
            <a:normAutofit/>
          </a:bodyPr>
          <a:lstStyle/>
          <a:p>
            <a:r>
              <a:rPr lang="en-US" smtClean="0"/>
              <a:t>Click to edit Master title style</a:t>
            </a:r>
            <a:endParaRPr lang="en-US" dirty="0"/>
          </a:p>
        </p:txBody>
      </p:sp>
      <p:sp>
        <p:nvSpPr>
          <p:cNvPr id="25" name="Slide Number Placeholder 6"/>
          <p:cNvSpPr>
            <a:spLocks noGrp="1"/>
          </p:cNvSpPr>
          <p:nvPr>
            <p:ph type="sldNum" sz="quarter" idx="11"/>
          </p:nvPr>
        </p:nvSpPr>
        <p:spPr>
          <a:xfrm>
            <a:off x="8573392" y="6443103"/>
            <a:ext cx="406692" cy="365125"/>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E3D7CE0B-F0D9-46C3-BADA-D1E89709CD68}" type="slidenum">
              <a:rPr lang="en-US" smtClean="0">
                <a:solidFill>
                  <a:srgbClr val="000000">
                    <a:lumMod val="60000"/>
                    <a:lumOff val="40000"/>
                  </a:srgbClr>
                </a:solidFill>
              </a:rPr>
              <a:pPr/>
              <a:t>‹#›</a:t>
            </a:fld>
            <a:endParaRPr lang="en-US">
              <a:solidFill>
                <a:srgbClr val="000000">
                  <a:lumMod val="60000"/>
                  <a:lumOff val="40000"/>
                </a:srgbClr>
              </a:solidFill>
            </a:endParaRPr>
          </a:p>
        </p:txBody>
      </p:sp>
      <p:sp>
        <p:nvSpPr>
          <p:cNvPr id="26" name="Footer Placeholder 2"/>
          <p:cNvSpPr>
            <a:spLocks noGrp="1"/>
          </p:cNvSpPr>
          <p:nvPr>
            <p:ph type="ftr" sz="quarter" idx="12"/>
          </p:nvPr>
        </p:nvSpPr>
        <p:spPr>
          <a:xfrm>
            <a:off x="4874630" y="6540946"/>
            <a:ext cx="3835387" cy="249201"/>
          </a:xfrm>
          <a:prstGeom prst="rect">
            <a:avLst/>
          </a:prstGeom>
        </p:spPr>
        <p:txBody>
          <a:bodyPr/>
          <a:lstStyle>
            <a:lvl1pPr algn="r">
              <a:defRPr sz="600">
                <a:solidFill>
                  <a:schemeClr val="tx1">
                    <a:lumMod val="60000"/>
                    <a:lumOff val="40000"/>
                  </a:schemeClr>
                </a:solidFill>
              </a:defRPr>
            </a:lvl1pPr>
          </a:lstStyle>
          <a:p>
            <a:endParaRPr lang="en-US">
              <a:solidFill>
                <a:srgbClr val="000000">
                  <a:lumMod val="60000"/>
                  <a:lumOff val="40000"/>
                </a:srgbClr>
              </a:solidFill>
            </a:endParaRPr>
          </a:p>
        </p:txBody>
      </p:sp>
    </p:spTree>
    <p:extLst>
      <p:ext uri="{BB962C8B-B14F-4D97-AF65-F5344CB8AC3E}">
        <p14:creationId xmlns:p14="http://schemas.microsoft.com/office/powerpoint/2010/main" val="13299584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9822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srgbClr val="000000">
                  <a:lumMod val="60000"/>
                  <a:lumOff val="40000"/>
                </a:srgbClr>
              </a:solidFill>
            </a:endParaRPr>
          </a:p>
        </p:txBody>
      </p:sp>
      <p:sp>
        <p:nvSpPr>
          <p:cNvPr id="7" name="Slide Number Placeholder 6"/>
          <p:cNvSpPr>
            <a:spLocks noGrp="1"/>
          </p:cNvSpPr>
          <p:nvPr>
            <p:ph type="sldNum" sz="quarter" idx="12"/>
          </p:nvPr>
        </p:nvSpPr>
        <p:spPr/>
        <p:txBody>
          <a:bodyPr/>
          <a:lstStyle/>
          <a:p>
            <a:fld id="{E3D7CE0B-F0D9-46C3-BADA-D1E89709CD68}" type="slidenum">
              <a:rPr lang="en-US" smtClean="0">
                <a:solidFill>
                  <a:srgbClr val="000000">
                    <a:lumMod val="60000"/>
                    <a:lumOff val="40000"/>
                  </a:srgbClr>
                </a:solidFill>
              </a:rPr>
              <a:pPr/>
              <a:t>‹#›</a:t>
            </a:fld>
            <a:endParaRPr lang="en-US">
              <a:solidFill>
                <a:srgbClr val="000000">
                  <a:lumMod val="60000"/>
                  <a:lumOff val="40000"/>
                </a:srgbClr>
              </a:solidFill>
            </a:endParaRPr>
          </a:p>
        </p:txBody>
      </p:sp>
    </p:spTree>
    <p:extLst>
      <p:ext uri="{BB962C8B-B14F-4D97-AF65-F5344CB8AC3E}">
        <p14:creationId xmlns:p14="http://schemas.microsoft.com/office/powerpoint/2010/main" val="153588926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1319372"/>
            <a:ext cx="8236688" cy="5044851"/>
          </a:xfrm>
        </p:spPr>
        <p:txBody>
          <a:bodyPr/>
          <a:lstStyle>
            <a:lvl1pPr marL="227013" indent="-227013">
              <a:defRPr sz="2800">
                <a:latin typeface="Arial" panose="020B0604020202020204" pitchFamily="34" charset="0"/>
                <a:cs typeface="Arial" panose="020B0604020202020204" pitchFamily="34" charset="0"/>
              </a:defRPr>
            </a:lvl1pPr>
            <a:lvl2pPr marL="511175" indent="-225425">
              <a:defRPr>
                <a:latin typeface="Arial" panose="020B0604020202020204" pitchFamily="34" charset="0"/>
                <a:cs typeface="Arial" panose="020B0604020202020204" pitchFamily="34" charset="0"/>
              </a:defRPr>
            </a:lvl2pPr>
            <a:lvl3pPr marL="746125" indent="-176213">
              <a:spcAft>
                <a:spcPts val="600"/>
              </a:spcAft>
              <a:buSzPct val="100000"/>
              <a:tabLst/>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25"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tx1">
                    <a:lumMod val="60000"/>
                    <a:lumOff val="40000"/>
                  </a:schemeClr>
                </a:solidFill>
              </a:defRPr>
            </a:lvl1pPr>
          </a:lstStyle>
          <a:p>
            <a:r>
              <a:rPr lang="en-US" dirty="0" smtClean="0">
                <a:solidFill>
                  <a:srgbClr val="000000">
                    <a:lumMod val="60000"/>
                    <a:lumOff val="40000"/>
                  </a:srgbClr>
                </a:solidFill>
              </a:rPr>
              <a:t>©2017 Trinity Health</a:t>
            </a:r>
            <a:endParaRPr lang="en-US" dirty="0">
              <a:solidFill>
                <a:srgbClr val="000000">
                  <a:lumMod val="60000"/>
                  <a:lumOff val="40000"/>
                </a:srgbClr>
              </a:solidFill>
            </a:endParaRPr>
          </a:p>
        </p:txBody>
      </p:sp>
      <p:sp>
        <p:nvSpPr>
          <p:cNvPr id="7" name="Title Placeholder 1"/>
          <p:cNvSpPr>
            <a:spLocks noGrp="1"/>
          </p:cNvSpPr>
          <p:nvPr>
            <p:ph type="title"/>
          </p:nvPr>
        </p:nvSpPr>
        <p:spPr>
          <a:xfrm>
            <a:off x="393408" y="359254"/>
            <a:ext cx="8229600" cy="664874"/>
          </a:xfrm>
          <a:prstGeom prst="rect">
            <a:avLst/>
          </a:prstGeom>
        </p:spPr>
        <p:txBody>
          <a:bodyPr vert="horz" lIns="0" tIns="0" rIns="91440" bIns="45720" rtlCol="0" anchor="ctr" anchorCtr="0">
            <a:normAutofit/>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264263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36558"/>
            <a:ext cx="6019800" cy="978729"/>
          </a:xfrm>
          <a:noFill/>
        </p:spPr>
        <p:txBody>
          <a:bodyPr wrap="square" anchor="b" anchorCtr="0">
            <a:spAutoFit/>
          </a:bodyPr>
          <a:lstStyle>
            <a:lvl1pPr algn="l">
              <a:lnSpc>
                <a:spcPct val="80000"/>
              </a:lnSpc>
              <a:defRPr sz="3600">
                <a:solidFill>
                  <a:schemeClr val="accent6"/>
                </a:solidFill>
              </a:defRPr>
            </a:lvl1pPr>
          </a:lstStyle>
          <a:p>
            <a:r>
              <a:rPr lang="en-US" dirty="0" smtClean="0"/>
              <a:t>Click to edit Section title style</a:t>
            </a:r>
            <a:endParaRPr lang="en-US" dirty="0"/>
          </a:p>
        </p:txBody>
      </p:sp>
      <p:pic>
        <p:nvPicPr>
          <p:cNvPr id="13" name="Picture 12" descr="IHI_Reverse.png"/>
          <p:cNvPicPr>
            <a:picLocks noChangeAspect="1"/>
          </p:cNvPicPr>
          <p:nvPr userDrawn="1"/>
        </p:nvPicPr>
        <p:blipFill>
          <a:blip r:embed="rId3" cstate="print"/>
          <a:stretch>
            <a:fillRect/>
          </a:stretch>
        </p:blipFill>
        <p:spPr>
          <a:xfrm>
            <a:off x="533401" y="457200"/>
            <a:ext cx="2190749" cy="725078"/>
          </a:xfrm>
          <a:prstGeom prst="rect">
            <a:avLst/>
          </a:prstGeom>
        </p:spPr>
      </p:pic>
      <p:cxnSp>
        <p:nvCxnSpPr>
          <p:cNvPr id="8" name="Straight Connector 7"/>
          <p:cNvCxnSpPr/>
          <p:nvPr userDrawn="1"/>
        </p:nvCxnSpPr>
        <p:spPr>
          <a:xfrm>
            <a:off x="457200" y="4038600"/>
            <a:ext cx="8229600" cy="0"/>
          </a:xfrm>
          <a:prstGeom prst="line">
            <a:avLst/>
          </a:prstGeom>
          <a:ln w="57150">
            <a:solidFill>
              <a:schemeClr val="bg1">
                <a:alpha val="63922"/>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838200" y="4191000"/>
            <a:ext cx="6019800" cy="1524000"/>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8474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14400"/>
            <a:ext cx="8229600" cy="5638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4"/>
          </p:nvPr>
        </p:nvSpPr>
        <p:spPr>
          <a:xfrm>
            <a:off x="8382000" y="152400"/>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r>
              <a:rPr lang="en-US" dirty="0" smtClean="0">
                <a:solidFill>
                  <a:srgbClr val="CDD4D9"/>
                </a:solidFill>
              </a:rPr>
              <a:t>P</a:t>
            </a:r>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601104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r>
              <a:rPr lang="en-US" dirty="0" smtClean="0">
                <a:solidFill>
                  <a:srgbClr val="CDD4D9"/>
                </a:solidFill>
              </a:rPr>
              <a:t>P</a:t>
            </a:r>
            <a:fld id="{144970FF-6123-42CA-A003-B0DD987502E2}" type="slidenum">
              <a:rPr lang="en-US" smtClean="0">
                <a:solidFill>
                  <a:srgbClr val="8C9BA3"/>
                </a:solidFill>
              </a:rPr>
              <a:pPr/>
              <a:t>‹#›</a:t>
            </a:fld>
            <a:endParaRPr lang="en-US" dirty="0">
              <a:solidFill>
                <a:srgbClr val="8C9BA3"/>
              </a:solidFill>
            </a:endParaRPr>
          </a:p>
        </p:txBody>
      </p:sp>
      <p:sp>
        <p:nvSpPr>
          <p:cNvPr id="5" name="Text Placeholder 4"/>
          <p:cNvSpPr>
            <a:spLocks noGrp="1"/>
          </p:cNvSpPr>
          <p:nvPr>
            <p:ph type="body" sz="quarter" idx="11"/>
          </p:nvPr>
        </p:nvSpPr>
        <p:spPr>
          <a:xfrm>
            <a:off x="457200" y="913614"/>
            <a:ext cx="39624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2"/>
          </p:nvPr>
        </p:nvSpPr>
        <p:spPr>
          <a:xfrm>
            <a:off x="4572000" y="913614"/>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9"/>
          <p:cNvSpPr>
            <a:spLocks noGrp="1"/>
          </p:cNvSpPr>
          <p:nvPr>
            <p:ph type="body" sz="quarter" idx="13"/>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083214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r>
              <a:rPr lang="en-US" dirty="0" smtClean="0">
                <a:solidFill>
                  <a:srgbClr val="CDD4D9"/>
                </a:solidFill>
              </a:rPr>
              <a:t>P</a:t>
            </a:r>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596075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solidFill>
                  <a:srgbClr val="45545F"/>
                </a:solidFill>
              </a:rPr>
              <a:t>10/16/2017</a:t>
            </a:r>
            <a:endParaRPr lang="en-US" dirty="0">
              <a:solidFill>
                <a:srgbClr val="45545F"/>
              </a:solidFill>
            </a:endParaRPr>
          </a:p>
        </p:txBody>
      </p:sp>
      <p:sp>
        <p:nvSpPr>
          <p:cNvPr id="7" name="Slide Number Placeholder 6"/>
          <p:cNvSpPr>
            <a:spLocks noGrp="1"/>
          </p:cNvSpPr>
          <p:nvPr>
            <p:ph type="sldNum" sz="quarter" idx="12"/>
          </p:nvPr>
        </p:nvSpPr>
        <p:spPr/>
        <p:txBody>
          <a:bodyPr/>
          <a:lstStyle/>
          <a:p>
            <a:fld id="{19C14DA6-053D-4349-9B7C-A2995BC850CF}" type="slidenum">
              <a:rPr lang="en-US" smtClean="0">
                <a:solidFill>
                  <a:srgbClr val="777779"/>
                </a:solidFill>
              </a:rPr>
              <a:pPr/>
              <a:t>‹#›</a:t>
            </a:fld>
            <a:endParaRPr lang="en-US" dirty="0">
              <a:solidFill>
                <a:srgbClr val="777779"/>
              </a:solidFill>
            </a:endParaRPr>
          </a:p>
        </p:txBody>
      </p:sp>
      <p:sp>
        <p:nvSpPr>
          <p:cNvPr id="9" name="Footer Placeholder 4"/>
          <p:cNvSpPr txBox="1">
            <a:spLocks/>
          </p:cNvSpPr>
          <p:nvPr userDrawn="1"/>
        </p:nvSpPr>
        <p:spPr>
          <a:xfrm>
            <a:off x="2895600" y="6324600"/>
            <a:ext cx="3276600" cy="4572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45545F">
                    <a:tint val="75000"/>
                  </a:srgbClr>
                </a:solidFill>
              </a:rPr>
              <a:t>             Informing Ecological Design, LLC • Madison, WI</a:t>
            </a:r>
            <a:endParaRPr lang="en-US" dirty="0">
              <a:solidFill>
                <a:srgbClr val="45545F">
                  <a:tint val="75000"/>
                </a:srgbClr>
              </a:solidFill>
            </a:endParaRPr>
          </a:p>
        </p:txBody>
      </p:sp>
    </p:spTree>
    <p:extLst>
      <p:ext uri="{BB962C8B-B14F-4D97-AF65-F5344CB8AC3E}">
        <p14:creationId xmlns:p14="http://schemas.microsoft.com/office/powerpoint/2010/main" val="120339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IHI_Symbol.png"/>
          <p:cNvPicPr>
            <a:picLocks noChangeAspect="1"/>
          </p:cNvPicPr>
          <p:nvPr/>
        </p:nvPicPr>
        <p:blipFill>
          <a:blip r:embed="rId2" cstate="print"/>
          <a:stretch>
            <a:fillRect/>
          </a:stretch>
        </p:blipFill>
        <p:spPr>
          <a:xfrm>
            <a:off x="8241224" y="6224157"/>
            <a:ext cx="438652" cy="432955"/>
          </a:xfrm>
          <a:prstGeom prst="rect">
            <a:avLst/>
          </a:prstGeom>
        </p:spPr>
      </p:pic>
    </p:spTree>
    <p:extLst>
      <p:ext uri="{BB962C8B-B14F-4D97-AF65-F5344CB8AC3E}">
        <p14:creationId xmlns:p14="http://schemas.microsoft.com/office/powerpoint/2010/main" val="1061408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r>
              <a:rPr lang="en-US" dirty="0" smtClean="0"/>
              <a:t>Click icon to add picture</a:t>
            </a:r>
            <a:endParaRPr lang="en-US" dirty="0"/>
          </a:p>
        </p:txBody>
      </p:sp>
      <p:sp>
        <p:nvSpPr>
          <p:cNvPr id="7"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356652" y="1447802"/>
            <a:ext cx="4330148" cy="4419601"/>
          </a:xfrm>
        </p:spPr>
        <p:txBody>
          <a:bodyPr>
            <a:normAutofit/>
          </a:bodyPr>
          <a:lstStyle>
            <a:lvl1pPr>
              <a:defRPr sz="2800">
                <a:solidFill>
                  <a:schemeClr val="accent5"/>
                </a:solidFill>
              </a:defRPr>
            </a:lvl1pPr>
            <a:lvl2pPr>
              <a:defRPr sz="2400">
                <a:solidFill>
                  <a:schemeClr val="accent5"/>
                </a:solidFill>
              </a:defRPr>
            </a:lvl2pPr>
            <a:lvl3pPr>
              <a:defRPr sz="2000">
                <a:solidFill>
                  <a:schemeClr val="accent5"/>
                </a:solidFill>
              </a:defRPr>
            </a:lvl3pPr>
            <a:lvl4pPr>
              <a:defRPr sz="1800">
                <a:solidFill>
                  <a:schemeClr val="accent5"/>
                </a:solidFill>
              </a:defRPr>
            </a:lvl4pPr>
            <a:lvl5pPr>
              <a:defRPr sz="1800">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0098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smtClean="0">
                <a:solidFill>
                  <a:srgbClr val="CDD4D9"/>
                </a:solidFill>
              </a:rPr>
              <a:t>P</a:t>
            </a:r>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735080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185" y="152400"/>
            <a:ext cx="8897815" cy="792162"/>
          </a:xfrm>
          <a:prstGeom prst="rect">
            <a:avLst/>
          </a:prstGeom>
        </p:spPr>
        <p:txBody>
          <a:bodyPr vert="horz" lIns="91440" tIns="45720" rIns="91440" bIns="45720" rtlCol="0" anchor="ctr">
            <a:normAutofit/>
          </a:bodyPr>
          <a:lstStyle>
            <a:lvl1pPr>
              <a:defRPr lang="en-US" sz="3200" b="0">
                <a:solidFill>
                  <a:srgbClr val="009EC2"/>
                </a:solidFill>
                <a:latin typeface="Arial" pitchFamily="34" charset="0"/>
                <a:cs typeface="Arial" pitchFamily="34" charset="0"/>
              </a:defRPr>
            </a:lvl1pPr>
          </a:lstStyle>
          <a:p>
            <a:pPr lvl="0" algn="l"/>
            <a:r>
              <a:rPr lang="en-US" smtClean="0"/>
              <a:t>Click to edit Master title style</a:t>
            </a:r>
            <a:endParaRPr lang="en-US"/>
          </a:p>
        </p:txBody>
      </p:sp>
    </p:spTree>
    <p:extLst>
      <p:ext uri="{BB962C8B-B14F-4D97-AF65-F5344CB8AC3E}">
        <p14:creationId xmlns:p14="http://schemas.microsoft.com/office/powerpoint/2010/main" val="895656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65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762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14400"/>
            <a:ext cx="8229600" cy="5638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4"/>
          </p:nvPr>
        </p:nvSpPr>
        <p:spPr>
          <a:xfrm>
            <a:off x="8382000" y="152400"/>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r>
              <a:rPr lang="en-US" dirty="0" smtClean="0">
                <a:solidFill>
                  <a:srgbClr val="CDD4D9"/>
                </a:solidFill>
              </a:rPr>
              <a:t>P</a:t>
            </a:r>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404622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p:nvPicPr>
        <p:blipFill>
          <a:blip r:embed="rId3" cstate="print"/>
          <a:stretch>
            <a:fillRect/>
          </a:stretch>
        </p:blipFill>
        <p:spPr>
          <a:xfrm>
            <a:off x="533401" y="381002"/>
            <a:ext cx="2144835" cy="782139"/>
          </a:xfrm>
          <a:prstGeom prst="rect">
            <a:avLst/>
          </a:prstGeom>
        </p:spPr>
      </p:pic>
      <p:sp>
        <p:nvSpPr>
          <p:cNvPr id="2" name="Title 1"/>
          <p:cNvSpPr>
            <a:spLocks noGrp="1"/>
          </p:cNvSpPr>
          <p:nvPr>
            <p:ph type="ctrTitle"/>
          </p:nvPr>
        </p:nvSpPr>
        <p:spPr>
          <a:xfrm>
            <a:off x="2057400" y="1970926"/>
            <a:ext cx="4724400" cy="2086725"/>
          </a:xfrm>
          <a:noFill/>
          <a:ln>
            <a:noFill/>
          </a:ln>
        </p:spPr>
        <p:txBody>
          <a:bodyPr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4038600"/>
            <a:ext cx="47244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rgbClr val="9CD4E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467948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3572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4038600"/>
            <a:ext cx="60198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9" name="Content Placeholder 18"/>
          <p:cNvSpPr>
            <a:spLocks noGrp="1"/>
          </p:cNvSpPr>
          <p:nvPr>
            <p:ph sz="quarter" idx="12"/>
          </p:nvPr>
        </p:nvSpPr>
        <p:spPr>
          <a:xfrm>
            <a:off x="6515100" y="4895850"/>
            <a:ext cx="2133600" cy="457200"/>
          </a:xfrm>
        </p:spPr>
        <p:txBody>
          <a:bodyPr>
            <a:noAutofit/>
          </a:bodyPr>
          <a:lstStyle>
            <a:lvl1pPr marL="0" indent="0">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smtClean="0"/>
              <a:t>Click to edit Master text styles</a:t>
            </a:r>
          </a:p>
        </p:txBody>
      </p:sp>
      <p:pic>
        <p:nvPicPr>
          <p:cNvPr id="9" name="Picture 8" descr="IHI_Reverse_logo.png"/>
          <p:cNvPicPr>
            <a:picLocks noChangeAspect="1"/>
          </p:cNvPicPr>
          <p:nvPr/>
        </p:nvPicPr>
        <p:blipFill>
          <a:blip r:embed="rId3" cstate="print"/>
          <a:stretch>
            <a:fillRect/>
          </a:stretch>
        </p:blipFill>
        <p:spPr>
          <a:xfrm>
            <a:off x="533401" y="381002"/>
            <a:ext cx="2144835" cy="782139"/>
          </a:xfrm>
          <a:prstGeom prst="rect">
            <a:avLst/>
          </a:prstGeom>
        </p:spPr>
      </p:pic>
    </p:spTree>
    <p:extLst>
      <p:ext uri="{BB962C8B-B14F-4D97-AF65-F5344CB8AC3E}">
        <p14:creationId xmlns:p14="http://schemas.microsoft.com/office/powerpoint/2010/main" val="1902510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70926"/>
            <a:ext cx="4724400" cy="2086725"/>
          </a:xfrm>
          <a:noFill/>
        </p:spPr>
        <p:txBody>
          <a:bodyPr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4038600"/>
            <a:ext cx="4724400" cy="533400"/>
          </a:xfrm>
          <a:noFill/>
        </p:spPr>
        <p:txBody>
          <a:bodyPr>
            <a:normAutofit/>
          </a:bodyPr>
          <a:lstStyle>
            <a:lvl1pPr marL="0" indent="0" algn="l">
              <a:buNone/>
              <a:defRPr sz="1800" i="1">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6477000" y="409902"/>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6" name="Text Placeholder 14"/>
          <p:cNvSpPr>
            <a:spLocks noGrp="1"/>
          </p:cNvSpPr>
          <p:nvPr>
            <p:ph type="body" sz="quarter" idx="11"/>
          </p:nvPr>
        </p:nvSpPr>
        <p:spPr>
          <a:xfrm>
            <a:off x="64770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19" name="Content Placeholder 18"/>
          <p:cNvSpPr>
            <a:spLocks noGrp="1"/>
          </p:cNvSpPr>
          <p:nvPr>
            <p:ph sz="quarter" idx="12"/>
          </p:nvPr>
        </p:nvSpPr>
        <p:spPr>
          <a:xfrm>
            <a:off x="6477000" y="4953000"/>
            <a:ext cx="2133600" cy="457200"/>
          </a:xfrm>
        </p:spPr>
        <p:txBody>
          <a:bodyPr>
            <a:noAutofit/>
          </a:bodyPr>
          <a:lstStyle>
            <a:lvl1pPr marL="0" indent="0">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smtClean="0"/>
              <a:t>Click to edit Master text styles</a:t>
            </a:r>
          </a:p>
        </p:txBody>
      </p:sp>
      <p:pic>
        <p:nvPicPr>
          <p:cNvPr id="8" name="Picture 7" descr="IHI_Reverse_logo.png"/>
          <p:cNvPicPr>
            <a:picLocks noChangeAspect="1"/>
          </p:cNvPicPr>
          <p:nvPr/>
        </p:nvPicPr>
        <p:blipFill>
          <a:blip r:embed="rId3" cstate="print"/>
          <a:stretch>
            <a:fillRect/>
          </a:stretch>
        </p:blipFill>
        <p:spPr>
          <a:xfrm>
            <a:off x="533401" y="381002"/>
            <a:ext cx="2144835" cy="782139"/>
          </a:xfrm>
          <a:prstGeom prst="rect">
            <a:avLst/>
          </a:prstGeom>
        </p:spPr>
      </p:pic>
    </p:spTree>
    <p:extLst>
      <p:ext uri="{BB962C8B-B14F-4D97-AF65-F5344CB8AC3E}">
        <p14:creationId xmlns:p14="http://schemas.microsoft.com/office/powerpoint/2010/main" val="2160737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IHI_Symbol.png"/>
          <p:cNvPicPr>
            <a:picLocks noChangeAspect="1"/>
          </p:cNvPicPr>
          <p:nvPr/>
        </p:nvPicPr>
        <p:blipFill>
          <a:blip r:embed="rId2" cstate="print"/>
          <a:stretch>
            <a:fillRect/>
          </a:stretch>
        </p:blipFill>
        <p:spPr>
          <a:xfrm>
            <a:off x="8241224" y="6224157"/>
            <a:ext cx="438652" cy="432955"/>
          </a:xfrm>
          <a:prstGeom prst="rect">
            <a:avLst/>
          </a:prstGeom>
        </p:spPr>
      </p:pic>
    </p:spTree>
    <p:extLst>
      <p:ext uri="{BB962C8B-B14F-4D97-AF65-F5344CB8AC3E}">
        <p14:creationId xmlns:p14="http://schemas.microsoft.com/office/powerpoint/2010/main" val="1669546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ubtitl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IHI_Symbol.png"/>
          <p:cNvPicPr>
            <a:picLocks noChangeAspect="1"/>
          </p:cNvPicPr>
          <p:nvPr/>
        </p:nvPicPr>
        <p:blipFill>
          <a:blip r:embed="rId2" cstate="print"/>
          <a:stretch>
            <a:fillRect/>
          </a:stretch>
        </p:blipFill>
        <p:spPr>
          <a:xfrm>
            <a:off x="8241224" y="6224157"/>
            <a:ext cx="438652" cy="432955"/>
          </a:xfrm>
          <a:prstGeom prst="rect">
            <a:avLst/>
          </a:prstGeom>
        </p:spPr>
      </p:pic>
    </p:spTree>
    <p:extLst>
      <p:ext uri="{BB962C8B-B14F-4D97-AF65-F5344CB8AC3E}">
        <p14:creationId xmlns:p14="http://schemas.microsoft.com/office/powerpoint/2010/main" val="118514771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ubtitl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3836610"/>
            <a:ext cx="6019800" cy="369332"/>
          </a:xfrm>
          <a:noFill/>
          <a:ln>
            <a:noFill/>
          </a:ln>
        </p:spPr>
        <p:txBody>
          <a:bodyPr>
            <a:spAutoFit/>
          </a:bodyPr>
          <a:lstStyle>
            <a:lvl1pPr marL="0" indent="0" algn="l">
              <a:lnSpc>
                <a:spcPct val="100000"/>
              </a:lnSpc>
              <a:spcBef>
                <a:spcPts val="0"/>
              </a:spcBef>
              <a:buNone/>
              <a:defRPr sz="1800" i="1">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IHI_Symbol.png"/>
          <p:cNvPicPr>
            <a:picLocks noChangeAspect="1"/>
          </p:cNvPicPr>
          <p:nvPr/>
        </p:nvPicPr>
        <p:blipFill>
          <a:blip r:embed="rId2" cstate="print"/>
          <a:stretch>
            <a:fillRect/>
          </a:stretch>
        </p:blipFill>
        <p:spPr>
          <a:xfrm>
            <a:off x="8241224" y="6224157"/>
            <a:ext cx="438652" cy="432955"/>
          </a:xfrm>
          <a:prstGeom prst="rect">
            <a:avLst/>
          </a:prstGeom>
        </p:spPr>
      </p:pic>
    </p:spTree>
    <p:extLst>
      <p:ext uri="{BB962C8B-B14F-4D97-AF65-F5344CB8AC3E}">
        <p14:creationId xmlns:p14="http://schemas.microsoft.com/office/powerpoint/2010/main" val="216669854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Graphic - dark">
    <p:bg>
      <p:bgPr>
        <a:solidFill>
          <a:schemeClr val="tx1"/>
        </a:solidFill>
        <a:effectLst/>
      </p:bgPr>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8241224" y="6224157"/>
            <a:ext cx="438652" cy="432955"/>
          </a:xfrm>
          <a:prstGeom prst="rect">
            <a:avLst/>
          </a:prstGeom>
        </p:spPr>
      </p:pic>
    </p:spTree>
    <p:extLst>
      <p:ext uri="{BB962C8B-B14F-4D97-AF65-F5344CB8AC3E}">
        <p14:creationId xmlns:p14="http://schemas.microsoft.com/office/powerpoint/2010/main" val="3840034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Graphic - white">
    <p:bg>
      <p:bgRef idx="1001">
        <a:schemeClr val="bg1"/>
      </p:bgRef>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8241224" y="6224157"/>
            <a:ext cx="438652" cy="432955"/>
          </a:xfrm>
          <a:prstGeom prst="rect">
            <a:avLst/>
          </a:prstGeom>
        </p:spPr>
      </p:pic>
    </p:spTree>
    <p:extLst>
      <p:ext uri="{BB962C8B-B14F-4D97-AF65-F5344CB8AC3E}">
        <p14:creationId xmlns:p14="http://schemas.microsoft.com/office/powerpoint/2010/main" val="73834114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2"/>
            <a:ext cx="8229600" cy="4419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650745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5" name="Rectangle 4"/>
          <p:cNvSpPr/>
          <p:nvPr/>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457200" y="415635"/>
            <a:ext cx="8229600" cy="141316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057402"/>
            <a:ext cx="8229600" cy="3810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190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2"/>
            <a:ext cx="8229600" cy="4419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smtClean="0"/>
              <a:t>Click to edit Master text styles</a:t>
            </a:r>
          </a:p>
        </p:txBody>
      </p:sp>
      <p:sp>
        <p:nvSpPr>
          <p:cNvPr id="7"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2947896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r>
              <a:rPr lang="en-US" dirty="0" smtClean="0"/>
              <a:t>Click icon to add picture</a:t>
            </a:r>
            <a:endParaRPr lang="en-US" dirty="0"/>
          </a:p>
        </p:txBody>
      </p:sp>
      <p:sp>
        <p:nvSpPr>
          <p:cNvPr id="7"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356652" y="1447802"/>
            <a:ext cx="4330148" cy="4419601"/>
          </a:xfrm>
        </p:spPr>
        <p:txBody>
          <a:bodyPr>
            <a:normAutofit/>
          </a:bodyPr>
          <a:lstStyle>
            <a:lvl1pPr>
              <a:defRPr sz="2800">
                <a:solidFill>
                  <a:schemeClr val="accent5"/>
                </a:solidFill>
              </a:defRPr>
            </a:lvl1pPr>
            <a:lvl2pPr>
              <a:defRPr sz="2400">
                <a:solidFill>
                  <a:schemeClr val="accent5"/>
                </a:solidFill>
              </a:defRPr>
            </a:lvl2pPr>
            <a:lvl3pPr>
              <a:defRPr sz="2000">
                <a:solidFill>
                  <a:schemeClr val="accent5"/>
                </a:solidFill>
              </a:defRPr>
            </a:lvl3pPr>
            <a:lvl4pPr>
              <a:defRPr sz="1800">
                <a:solidFill>
                  <a:schemeClr val="accent5"/>
                </a:solidFill>
              </a:defRPr>
            </a:lvl4pPr>
            <a:lvl5pPr>
              <a:defRPr sz="1800">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07620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IHI_Symbol.png"/>
          <p:cNvPicPr>
            <a:picLocks noChangeAspect="1"/>
          </p:cNvPicPr>
          <p:nvPr/>
        </p:nvPicPr>
        <p:blipFill>
          <a:blip r:embed="rId3" cstate="print"/>
          <a:stretch>
            <a:fillRect/>
          </a:stretch>
        </p:blipFill>
        <p:spPr>
          <a:xfrm>
            <a:off x="8241224" y="6224157"/>
            <a:ext cx="438652" cy="432955"/>
          </a:xfrm>
          <a:prstGeom prst="rect">
            <a:avLst/>
          </a:prstGeom>
        </p:spPr>
      </p:pic>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8229600" cy="4419601"/>
          </a:xfrm>
        </p:spPr>
        <p:txBody>
          <a:bodyPr/>
          <a:lstStyle>
            <a:lvl1pPr>
              <a:buClr>
                <a:srgbClr val="9CD4E4"/>
              </a:buClr>
              <a:defRPr>
                <a:solidFill>
                  <a:schemeClr val="bg1"/>
                </a:solidFill>
              </a:defRPr>
            </a:lvl1pPr>
            <a:lvl2pPr>
              <a:buClr>
                <a:srgbClr val="9CD4E4"/>
              </a:buClr>
              <a:defRPr>
                <a:solidFill>
                  <a:srgbClr val="FFFFFF"/>
                </a:solidFill>
              </a:defRPr>
            </a:lvl2pPr>
            <a:lvl3pPr>
              <a:buClr>
                <a:srgbClr val="9CD4E4"/>
              </a:buClr>
              <a:defRPr>
                <a:solidFill>
                  <a:srgbClr val="FFFFFF"/>
                </a:solidFill>
              </a:defRPr>
            </a:lvl3pPr>
            <a:lvl4pPr>
              <a:buClr>
                <a:srgbClr val="9CD4E4"/>
              </a:buClr>
              <a:defRPr>
                <a:solidFill>
                  <a:srgbClr val="FFFFFF"/>
                </a:solidFill>
              </a:defRPr>
            </a:lvl4pPr>
            <a:lvl5pPr>
              <a:buClr>
                <a:srgbClr val="9CD4E4"/>
              </a:buCl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033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ark2 - 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IHI_Symbol.png"/>
          <p:cNvPicPr>
            <a:picLocks noChangeAspect="1"/>
          </p:cNvPicPr>
          <p:nvPr/>
        </p:nvPicPr>
        <p:blipFill>
          <a:blip r:embed="rId3" cstate="print"/>
          <a:stretch>
            <a:fillRect/>
          </a:stretch>
        </p:blipFill>
        <p:spPr>
          <a:xfrm>
            <a:off x="8241224" y="6224157"/>
            <a:ext cx="438652" cy="432955"/>
          </a:xfrm>
          <a:prstGeom prst="rect">
            <a:avLst/>
          </a:prstGeom>
        </p:spPr>
      </p:pic>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8" name="Content Placeholder 2"/>
          <p:cNvSpPr>
            <a:spLocks noGrp="1"/>
          </p:cNvSpPr>
          <p:nvPr>
            <p:ph idx="1"/>
          </p:nvPr>
        </p:nvSpPr>
        <p:spPr>
          <a:xfrm>
            <a:off x="4572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47244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63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dirty="0" smtClean="0"/>
              <a:t>Click icon to add picture</a:t>
            </a:r>
            <a:endParaRPr lang="en-US" dirty="0"/>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57200" y="1447802"/>
            <a:ext cx="434340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47567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ark Background - Bullete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5" name="Content Placeholder 2"/>
          <p:cNvSpPr>
            <a:spLocks noGrp="1"/>
          </p:cNvSpPr>
          <p:nvPr>
            <p:ph idx="1"/>
          </p:nvPr>
        </p:nvSpPr>
        <p:spPr>
          <a:xfrm>
            <a:off x="457200" y="1447802"/>
            <a:ext cx="822960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046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aphic - dark">
    <p:bg>
      <p:bgPr>
        <a:solidFill>
          <a:schemeClr val="tx1"/>
        </a:solidFill>
        <a:effectLst/>
      </p:bgPr>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8241224" y="6224157"/>
            <a:ext cx="438652" cy="432955"/>
          </a:xfrm>
          <a:prstGeom prst="rect">
            <a:avLst/>
          </a:prstGeom>
        </p:spPr>
      </p:pic>
    </p:spTree>
    <p:extLst>
      <p:ext uri="{BB962C8B-B14F-4D97-AF65-F5344CB8AC3E}">
        <p14:creationId xmlns:p14="http://schemas.microsoft.com/office/powerpoint/2010/main" val="5762742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ark - 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0"/>
          </p:nvPr>
        </p:nvSpPr>
        <p:spPr>
          <a:xfrm>
            <a:off x="47244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9472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7" name="Content Placeholder 8" descr="circle_diag.png"/>
          <p:cNvPicPr>
            <a:picLocks noChangeAspect="1"/>
          </p:cNvPicPr>
          <p:nvPr/>
        </p:nvPicPr>
        <p:blipFill>
          <a:blip r:embed="rId3" cstate="print"/>
          <a:stretch>
            <a:fillRect/>
          </a:stretch>
        </p:blipFill>
        <p:spPr>
          <a:xfrm>
            <a:off x="4724400" y="1600200"/>
            <a:ext cx="4267200" cy="3953636"/>
          </a:xfrm>
          <a:prstGeom prst="rect">
            <a:avLst/>
          </a:prstGeom>
          <a:ln>
            <a:noFill/>
          </a:ln>
        </p:spPr>
      </p:pic>
      <p:sp>
        <p:nvSpPr>
          <p:cNvPr id="6" name="Content Placeholder 2"/>
          <p:cNvSpPr>
            <a:spLocks noGrp="1"/>
          </p:cNvSpPr>
          <p:nvPr>
            <p:ph idx="1"/>
          </p:nvPr>
        </p:nvSpPr>
        <p:spPr>
          <a:xfrm>
            <a:off x="457200" y="1447802"/>
            <a:ext cx="4343400" cy="44196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89313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r>
              <a:rPr lang="en-US" dirty="0" smtClean="0"/>
              <a:t>Click icon to add picture</a:t>
            </a:r>
            <a:endParaRPr lang="en-US" dirty="0"/>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2275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igh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0"/>
          </p:nvPr>
        </p:nvSpPr>
        <p:spPr>
          <a:xfrm>
            <a:off x="4724400" y="1447802"/>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90838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and Circle Graphic">
    <p:spTree>
      <p:nvGrpSpPr>
        <p:cNvPr id="1" name=""/>
        <p:cNvGrpSpPr/>
        <p:nvPr/>
      </p:nvGrpSpPr>
      <p:grpSpPr>
        <a:xfrm>
          <a:off x="0" y="0"/>
          <a:ext cx="0" cy="0"/>
          <a:chOff x="0" y="0"/>
          <a:chExt cx="0" cy="0"/>
        </a:xfrm>
      </p:grpSpPr>
      <p:grpSp>
        <p:nvGrpSpPr>
          <p:cNvPr id="19" name="Group 18"/>
          <p:cNvGrpSpPr/>
          <p:nvPr/>
        </p:nvGrpSpPr>
        <p:grpSpPr>
          <a:xfrm>
            <a:off x="5173560" y="1807780"/>
            <a:ext cx="3389743" cy="3389743"/>
            <a:chOff x="5013278" y="1883978"/>
            <a:chExt cx="3389743" cy="3389743"/>
          </a:xfrm>
        </p:grpSpPr>
        <p:sp>
          <p:nvSpPr>
            <p:cNvPr id="6" name="Oval 5"/>
            <p:cNvSpPr/>
            <p:nvPr/>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Oval 6"/>
            <p:cNvSpPr/>
            <p:nvPr/>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Oval 9"/>
            <p:cNvSpPr/>
            <p:nvPr/>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Oval 14"/>
            <p:cNvSpPr/>
            <p:nvPr/>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18" name="Text Placeholder 12"/>
          <p:cNvSpPr>
            <a:spLocks noGrp="1"/>
          </p:cNvSpPr>
          <p:nvPr>
            <p:ph type="body" sz="quarter" idx="13"/>
          </p:nvPr>
        </p:nvSpPr>
        <p:spPr>
          <a:xfrm>
            <a:off x="5202617" y="1571298"/>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p:txBody>
      </p:sp>
      <p:sp>
        <p:nvSpPr>
          <p:cNvPr id="17" name="Text Placeholder 12"/>
          <p:cNvSpPr>
            <a:spLocks noGrp="1"/>
          </p:cNvSpPr>
          <p:nvPr>
            <p:ph type="body" sz="quarter" idx="12"/>
          </p:nvPr>
        </p:nvSpPr>
        <p:spPr>
          <a:xfrm>
            <a:off x="5697917" y="2149366"/>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p:txBody>
      </p:sp>
      <p:sp>
        <p:nvSpPr>
          <p:cNvPr id="16" name="Text Placeholder 12"/>
          <p:cNvSpPr>
            <a:spLocks noGrp="1"/>
          </p:cNvSpPr>
          <p:nvPr>
            <p:ph type="body" sz="quarter" idx="11"/>
          </p:nvPr>
        </p:nvSpPr>
        <p:spPr>
          <a:xfrm>
            <a:off x="6107016" y="2682766"/>
            <a:ext cx="1467802"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p:txBody>
      </p:sp>
      <p:sp>
        <p:nvSpPr>
          <p:cNvPr id="13" name="Text Placeholder 12"/>
          <p:cNvSpPr>
            <a:spLocks noGrp="1"/>
          </p:cNvSpPr>
          <p:nvPr>
            <p:ph type="body" sz="quarter" idx="10"/>
          </p:nvPr>
        </p:nvSpPr>
        <p:spPr>
          <a:xfrm>
            <a:off x="6307517" y="3374920"/>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20" name="Content Placeholder 2"/>
          <p:cNvSpPr>
            <a:spLocks noGrp="1"/>
          </p:cNvSpPr>
          <p:nvPr>
            <p:ph idx="1"/>
          </p:nvPr>
        </p:nvSpPr>
        <p:spPr>
          <a:xfrm>
            <a:off x="457200" y="1447802"/>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585201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p:nvPicPr>
        <p:blipFill>
          <a:blip r:embed="rId2" cstate="print"/>
          <a:stretch>
            <a:fillRect/>
          </a:stretch>
        </p:blipFill>
        <p:spPr>
          <a:xfrm>
            <a:off x="4724400" y="1600200"/>
            <a:ext cx="4267200" cy="3953636"/>
          </a:xfrm>
          <a:prstGeom prst="rect">
            <a:avLst/>
          </a:prstGeom>
          <a:ln>
            <a:noFill/>
          </a:ln>
        </p:spPr>
      </p:pic>
      <p:sp>
        <p:nvSpPr>
          <p:cNvPr id="7" name="Content Placeholder 2"/>
          <p:cNvSpPr>
            <a:spLocks noGrp="1"/>
          </p:cNvSpPr>
          <p:nvPr>
            <p:ph idx="1"/>
          </p:nvPr>
        </p:nvSpPr>
        <p:spPr>
          <a:xfrm>
            <a:off x="457200" y="1447802"/>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828861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7"/>
            <a:ext cx="438652" cy="432955"/>
          </a:xfrm>
          <a:prstGeom prst="rect">
            <a:avLst/>
          </a:prstGeom>
        </p:spPr>
      </p:pic>
      <p:sp>
        <p:nvSpPr>
          <p:cNvPr id="9" name="Picture Placeholder 8"/>
          <p:cNvSpPr>
            <a:spLocks noGrp="1"/>
          </p:cNvSpPr>
          <p:nvPr>
            <p:ph type="pic" sz="quarter" idx="10"/>
          </p:nvPr>
        </p:nvSpPr>
        <p:spPr>
          <a:xfrm>
            <a:off x="457200" y="1447800"/>
            <a:ext cx="8229600" cy="4648200"/>
          </a:xfrm>
        </p:spPr>
        <p:txBody>
          <a:bodyPr/>
          <a:lstStyle>
            <a:lvl1pPr marL="0" indent="0">
              <a:spcBef>
                <a:spcPts val="0"/>
              </a:spcBef>
              <a:buFont typeface="Arial" pitchFamily="34" charset="0"/>
              <a:buNone/>
              <a:defRPr>
                <a:solidFill>
                  <a:schemeClr val="tx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224284968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descr="IHI_Symbol.png"/>
          <p:cNvPicPr>
            <a:picLocks noChangeAspect="1"/>
          </p:cNvPicPr>
          <p:nvPr/>
        </p:nvPicPr>
        <p:blipFill>
          <a:blip r:embed="rId2" cstate="print"/>
          <a:stretch>
            <a:fillRect/>
          </a:stretch>
        </p:blipFill>
        <p:spPr>
          <a:xfrm>
            <a:off x="8241224" y="6224157"/>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238816463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r>
              <a:rPr lang="en-US" dirty="0" smtClean="0"/>
              <a:t>Click icon to add picture</a:t>
            </a:r>
            <a:endParaRPr lang="en-US" dirty="0"/>
          </a:p>
        </p:txBody>
      </p:sp>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3886200" y="1447802"/>
            <a:ext cx="4800600" cy="4419601"/>
          </a:xfrm>
        </p:spPr>
        <p:txBody>
          <a:bodyPr>
            <a:normAutofit/>
          </a:bodyPr>
          <a:lstStyle>
            <a:lvl1pPr>
              <a:defRPr sz="28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10192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White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4494" y="228602"/>
            <a:ext cx="328865" cy="432955"/>
          </a:xfrm>
          <a:prstGeom prst="rect">
            <a:avLst/>
          </a:prstGeom>
        </p:spPr>
      </p:pic>
      <p:sp>
        <p:nvSpPr>
          <p:cNvPr id="2" name="Rectangle 1"/>
          <p:cNvSpPr/>
          <p:nvPr userDrawn="1"/>
        </p:nvSpPr>
        <p:spPr>
          <a:xfrm>
            <a:off x="0" y="1066800"/>
            <a:ext cx="91440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Tree>
    <p:extLst>
      <p:ext uri="{BB962C8B-B14F-4D97-AF65-F5344CB8AC3E}">
        <p14:creationId xmlns:p14="http://schemas.microsoft.com/office/powerpoint/2010/main" val="387567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Graphic - white">
    <p:bg>
      <p:bgRef idx="1001">
        <a:schemeClr val="bg1"/>
      </p:bgRef>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8241224" y="6224157"/>
            <a:ext cx="438652" cy="432955"/>
          </a:xfrm>
          <a:prstGeom prst="rect">
            <a:avLst/>
          </a:prstGeom>
        </p:spPr>
      </p:pic>
    </p:spTree>
    <p:extLst>
      <p:ext uri="{BB962C8B-B14F-4D97-AF65-F5344CB8AC3E}">
        <p14:creationId xmlns:p14="http://schemas.microsoft.com/office/powerpoint/2010/main" val="375909264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r>
              <a:rPr lang="en-US" dirty="0" smtClean="0">
                <a:solidFill>
                  <a:srgbClr val="CDD4D9"/>
                </a:solidFill>
              </a:rPr>
              <a:t>P</a:t>
            </a:r>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5425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2"/>
            <a:ext cx="8229600" cy="4419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249547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5" name="Rectangle 4"/>
          <p:cNvSpPr/>
          <p:nvPr/>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457200" y="415635"/>
            <a:ext cx="8229600" cy="141316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057402"/>
            <a:ext cx="8229600" cy="3810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82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2.xml"/><Relationship Id="rId1" Type="http://schemas.openxmlformats.org/officeDocument/2006/relationships/slideLayout" Target="../slideLayouts/slideLayout26.xml"/><Relationship Id="rId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5.png"/><Relationship Id="rId5" Type="http://schemas.openxmlformats.org/officeDocument/2006/relationships/slideLayout" Target="../slideLayouts/slideLayout31.xml"/><Relationship Id="rId10" Type="http://schemas.openxmlformats.org/officeDocument/2006/relationships/image" Target="../media/image14.pn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png"/><Relationship Id="rId5" Type="http://schemas.openxmlformats.org/officeDocument/2006/relationships/slideLayout" Target="../slideLayouts/slideLayout39.xml"/><Relationship Id="rId10" Type="http://schemas.openxmlformats.org/officeDocument/2006/relationships/image" Target="../media/image20.png"/><Relationship Id="rId4" Type="http://schemas.openxmlformats.org/officeDocument/2006/relationships/slideLayout" Target="../slideLayouts/slideLayout38.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image" Target="../media/image2.jpe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5635"/>
            <a:ext cx="8229600" cy="76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HI_Symbol.png"/>
          <p:cNvPicPr>
            <a:picLocks noChangeAspect="1"/>
          </p:cNvPicPr>
          <p:nvPr/>
        </p:nvPicPr>
        <p:blipFill>
          <a:blip r:embed="rId28" cstate="print"/>
          <a:stretch>
            <a:fillRect/>
          </a:stretch>
        </p:blipFill>
        <p:spPr>
          <a:xfrm>
            <a:off x="8241224" y="6224157"/>
            <a:ext cx="438652" cy="432955"/>
          </a:xfrm>
          <a:prstGeom prst="rect">
            <a:avLst/>
          </a:prstGeom>
        </p:spPr>
      </p:pic>
      <p:cxnSp>
        <p:nvCxnSpPr>
          <p:cNvPr id="10" name="Straight Connector 9"/>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0771923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hdr="0" ftr="0" dt="0"/>
  <p:txStyles>
    <p:titleStyle>
      <a:lvl1pPr algn="l" defTabSz="914400" rtl="0" eaLnBrk="1" latinLnBrk="0" hangingPunct="1">
        <a:spcBef>
          <a:spcPct val="0"/>
        </a:spcBef>
        <a:buNone/>
        <a:defRPr sz="4000" b="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357E8D"/>
        </a:buClr>
        <a:buSzPct val="110000"/>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357E8D"/>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357E8D"/>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357E8D"/>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357E8D"/>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144588"/>
          </a:xfrm>
          <a:prstGeom prst="rect">
            <a:avLst/>
          </a:prstGeom>
          <a:solidFill>
            <a:srgbClr val="7A99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tangle 7"/>
          <p:cNvSpPr/>
          <p:nvPr userDrawn="1"/>
        </p:nvSpPr>
        <p:spPr>
          <a:xfrm>
            <a:off x="0" y="6657975"/>
            <a:ext cx="9144000" cy="200025"/>
          </a:xfrm>
          <a:prstGeom prst="rect">
            <a:avLst/>
          </a:prstGeom>
          <a:solidFill>
            <a:srgbClr val="D370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6148" name="Picture 9" descr="Harttford--16-Web.jpg"/>
          <p:cNvPicPr>
            <a:picLocks noChangeAspect="1"/>
          </p:cNvPicPr>
          <p:nvPr userDrawn="1"/>
        </p:nvPicPr>
        <p:blipFill>
          <a:blip r:embed="rId3">
            <a:extLst>
              <a:ext uri="{28A0092B-C50C-407E-A947-70E740481C1C}">
                <a14:useLocalDpi xmlns:a14="http://schemas.microsoft.com/office/drawing/2010/main" val="0"/>
              </a:ext>
            </a:extLst>
          </a:blip>
          <a:srcRect t="9511"/>
          <a:stretch>
            <a:fillRect/>
          </a:stretch>
        </p:blipFill>
        <p:spPr bwMode="auto">
          <a:xfrm>
            <a:off x="0" y="1144588"/>
            <a:ext cx="9144000"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JAHF_LOGO_Knockout.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45375" y="146050"/>
            <a:ext cx="12906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0"/>
          <p:cNvSpPr txBox="1">
            <a:spLocks noChangeArrowheads="1"/>
          </p:cNvSpPr>
          <p:nvPr userDrawn="1"/>
        </p:nvSpPr>
        <p:spPr bwMode="auto">
          <a:xfrm>
            <a:off x="139700" y="6308725"/>
            <a:ext cx="1736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n-US" altLang="en-US" sz="1000" smtClean="0">
                <a:solidFill>
                  <a:srgbClr val="FFFFFF"/>
                </a:solidFill>
                <a:latin typeface="Corbel" panose="020B0503020204020204" pitchFamily="34" charset="0"/>
                <a:ea typeface="Corbel" panose="020B0503020204020204" pitchFamily="34" charset="0"/>
                <a:cs typeface="Corbel" panose="020B0503020204020204" pitchFamily="34" charset="0"/>
              </a:rPr>
              <a:t>Photo by Julie Turkewitz</a:t>
            </a:r>
          </a:p>
        </p:txBody>
      </p:sp>
    </p:spTree>
    <p:extLst>
      <p:ext uri="{BB962C8B-B14F-4D97-AF65-F5344CB8AC3E}">
        <p14:creationId xmlns:p14="http://schemas.microsoft.com/office/powerpoint/2010/main" val="125560622"/>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59254"/>
            <a:ext cx="8229600" cy="664874"/>
          </a:xfrm>
          <a:prstGeom prst="rect">
            <a:avLst/>
          </a:prstGeom>
        </p:spPr>
        <p:txBody>
          <a:bodyPr vert="horz" lIns="0" tIns="0" rIns="91440" bIns="45720" rtlCol="0" anchor="ctr" anchorCtr="0">
            <a:noAutofit/>
          </a:bodyPr>
          <a:lstStyle/>
          <a:p>
            <a:r>
              <a:rPr lang="en-US" smtClean="0"/>
              <a:t>Click to edit Master title style</a:t>
            </a:r>
            <a:endParaRPr lang="en-US" dirty="0"/>
          </a:p>
        </p:txBody>
      </p:sp>
      <p:sp>
        <p:nvSpPr>
          <p:cNvPr id="8" name="Text Placeholder 7"/>
          <p:cNvSpPr>
            <a:spLocks noGrp="1"/>
          </p:cNvSpPr>
          <p:nvPr>
            <p:ph type="body" idx="1"/>
          </p:nvPr>
        </p:nvSpPr>
        <p:spPr>
          <a:xfrm>
            <a:off x="393408" y="1319373"/>
            <a:ext cx="8229600" cy="5038559"/>
          </a:xfrm>
          <a:prstGeom prst="rect">
            <a:avLst/>
          </a:prstGeom>
        </p:spPr>
        <p:txBody>
          <a:bodyPr vert="horz" lIns="0" tIns="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2"/>
          <p:cNvSpPr>
            <a:spLocks noGrp="1"/>
          </p:cNvSpPr>
          <p:nvPr>
            <p:ph type="ftr" sz="quarter" idx="3"/>
          </p:nvPr>
        </p:nvSpPr>
        <p:spPr>
          <a:xfrm>
            <a:off x="4874630" y="6540946"/>
            <a:ext cx="3835387" cy="249201"/>
          </a:xfrm>
          <a:prstGeom prst="rect">
            <a:avLst/>
          </a:prstGeom>
        </p:spPr>
        <p:txBody>
          <a:bodyPr/>
          <a:lstStyle>
            <a:lvl1pPr algn="r">
              <a:defRPr sz="600">
                <a:solidFill>
                  <a:schemeClr val="tx1">
                    <a:lumMod val="60000"/>
                    <a:lumOff val="40000"/>
                  </a:schemeClr>
                </a:solidFill>
              </a:defRPr>
            </a:lvl1pPr>
          </a:lstStyle>
          <a:p>
            <a:endParaRPr lang="en-US">
              <a:solidFill>
                <a:srgbClr val="000000">
                  <a:lumMod val="60000"/>
                  <a:lumOff val="40000"/>
                </a:srgbClr>
              </a:solidFill>
            </a:endParaRPr>
          </a:p>
        </p:txBody>
      </p:sp>
      <p:sp>
        <p:nvSpPr>
          <p:cNvPr id="9" name="Slide Number Placeholder 6"/>
          <p:cNvSpPr>
            <a:spLocks noGrp="1"/>
          </p:cNvSpPr>
          <p:nvPr>
            <p:ph type="sldNum" sz="quarter" idx="4"/>
          </p:nvPr>
        </p:nvSpPr>
        <p:spPr>
          <a:xfrm>
            <a:off x="8573392" y="6443103"/>
            <a:ext cx="406692" cy="365125"/>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E3D7CE0B-F0D9-46C3-BADA-D1E89709CD68}" type="slidenum">
              <a:rPr lang="en-US" smtClean="0">
                <a:solidFill>
                  <a:srgbClr val="000000">
                    <a:lumMod val="60000"/>
                    <a:lumOff val="40000"/>
                  </a:srgbClr>
                </a:solidFill>
              </a:rPr>
              <a:pPr/>
              <a:t>‹#›</a:t>
            </a:fld>
            <a:endParaRPr lang="en-US">
              <a:solidFill>
                <a:srgbClr val="000000">
                  <a:lumMod val="60000"/>
                  <a:lumOff val="40000"/>
                </a:srgbClr>
              </a:solidFill>
            </a:endParaRPr>
          </a:p>
        </p:txBody>
      </p:sp>
      <p:pic>
        <p:nvPicPr>
          <p:cNvPr id="3" name="Picture 2"/>
          <p:cNvPicPr>
            <a:picLocks/>
          </p:cNvPicPr>
          <p:nvPr/>
        </p:nvPicPr>
        <p:blipFill rotWithShape="1">
          <a:blip r:embed="rId10">
            <a:extLst>
              <a:ext uri="{28A0092B-C50C-407E-A947-70E740481C1C}">
                <a14:useLocalDpi xmlns:a14="http://schemas.microsoft.com/office/drawing/2010/main" val="0"/>
              </a:ext>
            </a:extLst>
          </a:blip>
          <a:srcRect t="2" b="-2"/>
          <a:stretch/>
        </p:blipFill>
        <p:spPr>
          <a:xfrm flipH="1" flipV="1">
            <a:off x="376" y="-1"/>
            <a:ext cx="9143245" cy="109728"/>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899" y="6355275"/>
            <a:ext cx="1196596" cy="368184"/>
          </a:xfrm>
          <a:prstGeom prst="rect">
            <a:avLst/>
          </a:prstGeom>
        </p:spPr>
      </p:pic>
    </p:spTree>
    <p:extLst>
      <p:ext uri="{BB962C8B-B14F-4D97-AF65-F5344CB8AC3E}">
        <p14:creationId xmlns:p14="http://schemas.microsoft.com/office/powerpoint/2010/main" val="219293173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Lst>
  <p:timing>
    <p:tnLst>
      <p:par>
        <p:cTn id="1" dur="indefinite" restart="never" nodeType="tmRoot"/>
      </p:par>
    </p:tnLst>
  </p:timing>
  <p:txStyles>
    <p:titleStyle>
      <a:lvl1pPr algn="l" defTabSz="457200" rtl="0" eaLnBrk="1" latinLnBrk="0" hangingPunct="1">
        <a:lnSpc>
          <a:spcPct val="90000"/>
        </a:lnSpc>
        <a:spcBef>
          <a:spcPct val="0"/>
        </a:spcBef>
        <a:buNone/>
        <a:defRPr sz="3200" b="0" i="0" kern="1200">
          <a:solidFill>
            <a:schemeClr val="tx2"/>
          </a:solidFill>
          <a:latin typeface="Arial" panose="020B0604020202020204" pitchFamily="34" charset="0"/>
          <a:ea typeface="+mj-ea"/>
          <a:cs typeface="Arial" panose="020B0604020202020204" pitchFamily="34" charset="0"/>
        </a:defRPr>
      </a:lvl1pPr>
    </p:titleStyle>
    <p:bodyStyle>
      <a:lvl1pPr marL="227013" indent="-227013" algn="l" defTabSz="457200" rtl="0" eaLnBrk="1" latinLnBrk="0" hangingPunct="1">
        <a:lnSpc>
          <a:spcPct val="100000"/>
        </a:lnSpc>
        <a:spcBef>
          <a:spcPts val="0"/>
        </a:spcBef>
        <a:spcAft>
          <a:spcPts val="800"/>
        </a:spcAft>
        <a:buClr>
          <a:srgbClr val="7030A0"/>
        </a:buClr>
        <a:buSzPct val="10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1175" indent="-225425" algn="l" defTabSz="457200" rtl="0" eaLnBrk="1" latinLnBrk="0" hangingPunct="1">
        <a:lnSpc>
          <a:spcPct val="100000"/>
        </a:lnSpc>
        <a:spcBef>
          <a:spcPts val="0"/>
        </a:spcBef>
        <a:spcAft>
          <a:spcPts val="800"/>
        </a:spcAft>
        <a:buClr>
          <a:schemeClr val="tx2"/>
        </a:buClr>
        <a:buSzPct val="100000"/>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746125" indent="-174625" algn="l" defTabSz="457200" rtl="0" eaLnBrk="1" latinLnBrk="0" hangingPunct="1">
        <a:lnSpc>
          <a:spcPct val="100000"/>
        </a:lnSpc>
        <a:spcBef>
          <a:spcPts val="0"/>
        </a:spcBef>
        <a:spcAft>
          <a:spcPts val="8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6868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8229600" cy="55262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IHI_Symbol.png"/>
          <p:cNvPicPr>
            <a:picLocks noChangeAspect="1"/>
          </p:cNvPicPr>
          <p:nvPr/>
        </p:nvPicPr>
        <p:blipFill>
          <a:blip r:embed="rId9" cstate="print"/>
          <a:stretch>
            <a:fillRect/>
          </a:stretch>
        </p:blipFill>
        <p:spPr>
          <a:xfrm>
            <a:off x="8241223" y="6224155"/>
            <a:ext cx="438652" cy="432955"/>
          </a:xfrm>
          <a:prstGeom prst="rect">
            <a:avLst/>
          </a:prstGeom>
        </p:spPr>
      </p:pic>
      <p:cxnSp>
        <p:nvCxnSpPr>
          <p:cNvPr id="10" name="Straight Connector 9"/>
          <p:cNvCxnSpPr/>
          <p:nvPr/>
        </p:nvCxnSpPr>
        <p:spPr>
          <a:xfrm>
            <a:off x="457200" y="7620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439150" y="152400"/>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r>
              <a:rPr lang="en-US" dirty="0" smtClean="0">
                <a:solidFill>
                  <a:srgbClr val="CDD4D9"/>
                </a:solidFill>
              </a:rPr>
              <a:t>P</a:t>
            </a:r>
            <a:fld id="{144970FF-6123-42CA-A003-B0DD987502E2}" type="slidenum">
              <a:rPr lang="en-US" smtClean="0">
                <a:solidFill>
                  <a:srgbClr val="8C9BA3"/>
                </a:solidFill>
              </a:rPr>
              <a:pPr/>
              <a:t>‹#›</a:t>
            </a:fld>
            <a:endParaRPr lang="en-US" dirty="0">
              <a:solidFill>
                <a:srgbClr val="8C9BA3"/>
              </a:solidFill>
            </a:endParaRPr>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8510" y="5971310"/>
            <a:ext cx="3325227" cy="685800"/>
          </a:xfrm>
          <a:prstGeom prst="rect">
            <a:avLst/>
          </a:prstGeom>
        </p:spPr>
      </p:pic>
    </p:spTree>
    <p:extLst>
      <p:ext uri="{BB962C8B-B14F-4D97-AF65-F5344CB8AC3E}">
        <p14:creationId xmlns:p14="http://schemas.microsoft.com/office/powerpoint/2010/main" val="1233001391"/>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Lst>
  <p:hf hdr="0" ftr="0" dt="0"/>
  <p:txStyles>
    <p:titleStyle>
      <a:lvl1pPr algn="l" defTabSz="914400" rtl="0" eaLnBrk="1" latinLnBrk="0" hangingPunct="1">
        <a:spcBef>
          <a:spcPct val="0"/>
        </a:spcBef>
        <a:buNone/>
        <a:defRPr sz="3200" b="0" kern="1200">
          <a:solidFill>
            <a:srgbClr val="009EC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CD4E4"/>
        </a:buClr>
        <a:buSzPct val="85000"/>
        <a:buFontTx/>
        <a:buBlip>
          <a:blip r:embed="rId11"/>
        </a:buBlip>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Tx/>
        <a:buBlip>
          <a:blip r:embed="rId11"/>
        </a:buBlip>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Tx/>
        <a:buBlip>
          <a:blip r:embed="rId11"/>
        </a:buBlip>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30254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2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5635"/>
            <a:ext cx="8229600" cy="76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HI_Symbol.png"/>
          <p:cNvPicPr>
            <a:picLocks noChangeAspect="1"/>
          </p:cNvPicPr>
          <p:nvPr/>
        </p:nvPicPr>
        <p:blipFill>
          <a:blip r:embed="rId29" cstate="print"/>
          <a:stretch>
            <a:fillRect/>
          </a:stretch>
        </p:blipFill>
        <p:spPr>
          <a:xfrm>
            <a:off x="8241224" y="6224157"/>
            <a:ext cx="438652" cy="432955"/>
          </a:xfrm>
          <a:prstGeom prst="rect">
            <a:avLst/>
          </a:prstGeom>
        </p:spPr>
      </p:pic>
      <p:cxnSp>
        <p:nvCxnSpPr>
          <p:cNvPr id="10" name="Straight Connector 9"/>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33120528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7" r:id="rId23"/>
    <p:sldLayoutId id="2147483938" r:id="rId24"/>
    <p:sldLayoutId id="2147483939" r:id="rId25"/>
    <p:sldLayoutId id="2147483940" r:id="rId26"/>
  </p:sldLayoutIdLst>
  <p:hf hdr="0" ftr="0" dt="0"/>
  <p:txStyles>
    <p:titleStyle>
      <a:lvl1pPr algn="l" defTabSz="914400" rtl="0" eaLnBrk="1" latinLnBrk="0" hangingPunct="1">
        <a:spcBef>
          <a:spcPct val="0"/>
        </a:spcBef>
        <a:buNone/>
        <a:defRPr sz="4000" b="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357E8D"/>
        </a:buClr>
        <a:buSzPct val="110000"/>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357E8D"/>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357E8D"/>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357E8D"/>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357E8D"/>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jpeg"/><Relationship Id="rId2" Type="http://schemas.openxmlformats.org/officeDocument/2006/relationships/notesSlide" Target="../notesSlides/notesSlide11.xml"/><Relationship Id="rId16" Type="http://schemas.openxmlformats.org/officeDocument/2006/relationships/image" Target="../media/image42.png"/><Relationship Id="rId1" Type="http://schemas.openxmlformats.org/officeDocument/2006/relationships/slideLayout" Target="../slideLayouts/slideLayout23.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1.jpeg"/><Relationship Id="rId9" Type="http://schemas.openxmlformats.org/officeDocument/2006/relationships/image" Target="../media/image35.png"/><Relationship Id="rId14" Type="http://schemas.openxmlformats.org/officeDocument/2006/relationships/image" Target="../media/image40.gif"/></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40.gif"/><Relationship Id="rId4" Type="http://schemas.openxmlformats.org/officeDocument/2006/relationships/image" Target="../media/image45.emf"/></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referencebasedliving.com/" TargetMode="External"/><Relationship Id="rId2" Type="http://schemas.openxmlformats.org/officeDocument/2006/relationships/hyperlink" Target="https://theconversationproject.org/"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5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mailto:kmitchell@ihi.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nnovations.ahrq.gov/profiles/system-integrated-program-coordinates-care-people-advanced-illness-leading-greater-use"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27.jpe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19200" y="2367518"/>
            <a:ext cx="6019800" cy="1572519"/>
          </a:xfrm>
        </p:spPr>
        <p:txBody>
          <a:bodyPr/>
          <a:lstStyle/>
          <a:p>
            <a:r>
              <a:rPr lang="en-US" sz="4000" dirty="0" smtClean="0"/>
              <a:t>It’s time for an Age-Friendly Health System</a:t>
            </a:r>
            <a:endParaRPr lang="en-US" sz="4000" dirty="0"/>
          </a:p>
        </p:txBody>
      </p:sp>
      <p:sp>
        <p:nvSpPr>
          <p:cNvPr id="8" name="Subtitle 7"/>
          <p:cNvSpPr>
            <a:spLocks noGrp="1"/>
          </p:cNvSpPr>
          <p:nvPr>
            <p:ph type="subTitle" idx="1"/>
          </p:nvPr>
        </p:nvSpPr>
        <p:spPr/>
        <p:txBody>
          <a:bodyPr>
            <a:normAutofit/>
          </a:bodyPr>
          <a:lstStyle/>
          <a:p>
            <a:r>
              <a:rPr lang="en-US" dirty="0" smtClean="0"/>
              <a:t>Terry Fulmer, PhD, RN, FAAN </a:t>
            </a:r>
          </a:p>
          <a:p>
            <a:endParaRPr lang="en-US" dirty="0" smtClean="0"/>
          </a:p>
        </p:txBody>
      </p:sp>
      <p:sp>
        <p:nvSpPr>
          <p:cNvPr id="2" name="Content Placeholder 1"/>
          <p:cNvSpPr>
            <a:spLocks noGrp="1"/>
          </p:cNvSpPr>
          <p:nvPr>
            <p:ph sz="quarter" idx="12"/>
          </p:nvPr>
        </p:nvSpPr>
        <p:spPr>
          <a:xfrm>
            <a:off x="6223551" y="4670563"/>
            <a:ext cx="2721666" cy="457200"/>
          </a:xfrm>
        </p:spPr>
        <p:txBody>
          <a:bodyPr/>
          <a:lstStyle/>
          <a:p>
            <a:r>
              <a:rPr lang="en-US" dirty="0" smtClean="0"/>
              <a:t>January 31, 2018</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38" y="1293813"/>
            <a:ext cx="91281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438" y="1577975"/>
            <a:ext cx="4319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475392399"/>
              </p:ext>
            </p:extLst>
          </p:nvPr>
        </p:nvGraphicFramePr>
        <p:xfrm>
          <a:off x="440373" y="4837806"/>
          <a:ext cx="3097530" cy="884263"/>
        </p:xfrm>
        <a:graphic>
          <a:graphicData uri="http://schemas.openxmlformats.org/drawingml/2006/table">
            <a:tbl>
              <a:tblPr firstRow="1" firstCol="1" bandRow="1"/>
              <a:tblGrid>
                <a:gridCol w="1003935"/>
                <a:gridCol w="2093595"/>
              </a:tblGrid>
              <a:tr h="884263">
                <a:tc>
                  <a:txBody>
                    <a:bodyPr/>
                    <a:lstStyle/>
                    <a:p>
                      <a:pPr marL="0" marR="0" algn="ctr">
                        <a:lnSpc>
                          <a:spcPct val="115000"/>
                        </a:lnSpc>
                        <a:spcBef>
                          <a:spcPts val="0"/>
                        </a:spcBef>
                        <a:spcAft>
                          <a:spcPts val="0"/>
                        </a:spcAft>
                      </a:pPr>
                      <a:endParaRPr lang="en-US" sz="1000" dirty="0">
                        <a:solidFill>
                          <a:srgbClr val="1C03D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C4BC96"/>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28575" cap="flat" cmpd="sng" algn="ctr">
                      <a:solidFill>
                        <a:srgbClr val="C4BC96"/>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144" y="4670563"/>
            <a:ext cx="2169994" cy="1008888"/>
          </a:xfrm>
          <a:prstGeom prst="rect">
            <a:avLst/>
          </a:prstGeom>
        </p:spPr>
      </p:pic>
    </p:spTree>
    <p:extLst>
      <p:ext uri="{BB962C8B-B14F-4D97-AF65-F5344CB8AC3E}">
        <p14:creationId xmlns:p14="http://schemas.microsoft.com/office/powerpoint/2010/main" val="1587616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dirty="0" smtClean="0"/>
              <a:t>July – August 2016</a:t>
            </a:r>
            <a:endParaRPr lang="en-US" dirty="0"/>
          </a:p>
        </p:txBody>
      </p:sp>
      <p:graphicFrame>
        <p:nvGraphicFramePr>
          <p:cNvPr id="6" name="Content Placeholder 5"/>
          <p:cNvGraphicFramePr>
            <a:graphicFrameLocks noGrp="1"/>
          </p:cNvGraphicFramePr>
          <p:nvPr>
            <p:ph idx="1"/>
            <p:extLst/>
          </p:nvPr>
        </p:nvGraphicFramePr>
        <p:xfrm>
          <a:off x="457200" y="14478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lstStyle/>
          <a:p>
            <a:endParaRPr lang="en-US" dirty="0"/>
          </a:p>
        </p:txBody>
      </p:sp>
      <p:sp>
        <p:nvSpPr>
          <p:cNvPr id="5" name="Slide Number Placeholder 4"/>
          <p:cNvSpPr>
            <a:spLocks noGrp="1"/>
          </p:cNvSpPr>
          <p:nvPr>
            <p:ph type="sldNum" sz="quarter" idx="4"/>
          </p:nvPr>
        </p:nvSpPr>
        <p:spPr/>
        <p:txBody>
          <a:bodyPr/>
          <a:lstStyle/>
          <a:p>
            <a:fld id="{144970FF-6123-42CA-A003-B0DD987502E2}" type="slidenum">
              <a:rPr lang="en-US" smtClean="0">
                <a:solidFill>
                  <a:srgbClr val="8C9BA3"/>
                </a:solidFill>
              </a:rPr>
              <a:pPr/>
              <a:t>10</a:t>
            </a:fld>
            <a:endParaRPr lang="en-US" dirty="0">
              <a:solidFill>
                <a:srgbClr val="8C9BA3"/>
              </a:solidFill>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781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Changes: The Four M’s</a:t>
            </a:r>
            <a:endParaRPr lang="en-US" sz="3200" dirty="0"/>
          </a:p>
        </p:txBody>
      </p:sp>
      <p:sp>
        <p:nvSpPr>
          <p:cNvPr id="4" name="Content Placeholder 3"/>
          <p:cNvSpPr>
            <a:spLocks noGrp="1"/>
          </p:cNvSpPr>
          <p:nvPr>
            <p:ph idx="1"/>
          </p:nvPr>
        </p:nvSpPr>
        <p:spPr/>
        <p:txBody>
          <a:bodyPr>
            <a:normAutofit fontScale="92500"/>
          </a:bodyPr>
          <a:lstStyle/>
          <a:p>
            <a:r>
              <a:rPr lang="en-US" b="1" dirty="0" smtClean="0"/>
              <a:t>What </a:t>
            </a:r>
            <a:r>
              <a:rPr lang="en-US" b="1" dirty="0" smtClean="0">
                <a:solidFill>
                  <a:srgbClr val="FF0000"/>
                </a:solidFill>
              </a:rPr>
              <a:t>M</a:t>
            </a:r>
            <a:r>
              <a:rPr lang="en-US" b="1" dirty="0" smtClean="0"/>
              <a:t>atters: </a:t>
            </a:r>
            <a:r>
              <a:rPr lang="en-US" dirty="0" smtClean="0"/>
              <a:t>Knowing and acting on each patient’s specific health goals and care preferences</a:t>
            </a:r>
          </a:p>
          <a:p>
            <a:r>
              <a:rPr lang="en-US" b="1" dirty="0" smtClean="0">
                <a:solidFill>
                  <a:srgbClr val="FF0000"/>
                </a:solidFill>
              </a:rPr>
              <a:t>M</a:t>
            </a:r>
            <a:r>
              <a:rPr lang="en-US" b="1" dirty="0" smtClean="0"/>
              <a:t>edication: </a:t>
            </a:r>
            <a:r>
              <a:rPr lang="en-US" dirty="0" smtClean="0"/>
              <a:t>Optimizing medication use to reduce harm and burden, focused on medications affecting mobility, mentation, and what matters</a:t>
            </a:r>
          </a:p>
          <a:p>
            <a:r>
              <a:rPr lang="en-US" b="1" dirty="0" smtClean="0">
                <a:solidFill>
                  <a:srgbClr val="FF0000"/>
                </a:solidFill>
              </a:rPr>
              <a:t>M</a:t>
            </a:r>
            <a:r>
              <a:rPr lang="en-US" b="1" dirty="0" smtClean="0"/>
              <a:t>entation: </a:t>
            </a:r>
            <a:r>
              <a:rPr lang="en-US" dirty="0" smtClean="0"/>
              <a:t>Identifying and managing depression, dementia and delirium across care settings</a:t>
            </a:r>
          </a:p>
          <a:p>
            <a:r>
              <a:rPr lang="en-US" b="1" dirty="0" smtClean="0">
                <a:solidFill>
                  <a:srgbClr val="FF0000"/>
                </a:solidFill>
              </a:rPr>
              <a:t>M</a:t>
            </a:r>
            <a:r>
              <a:rPr lang="en-US" b="1" dirty="0" smtClean="0"/>
              <a:t>obility:</a:t>
            </a:r>
            <a:r>
              <a:rPr lang="en-US" dirty="0" smtClean="0"/>
              <a:t> Maintaining mobility and function and preventing complications of immobility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612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What Matters:</a:t>
            </a:r>
          </a:p>
          <a:p>
            <a:pPr lvl="1"/>
            <a:r>
              <a:rPr lang="en-US" dirty="0" smtClean="0"/>
              <a:t>Asking what matters and developing an integrated systems to address it </a:t>
            </a:r>
            <a:r>
              <a:rPr lang="en-US" dirty="0" smtClean="0">
                <a:solidFill>
                  <a:srgbClr val="FF0000"/>
                </a:solidFill>
              </a:rPr>
              <a:t>lowers inpatient utilization (54% </a:t>
            </a:r>
            <a:r>
              <a:rPr lang="en-US" dirty="0" err="1" smtClean="0">
                <a:solidFill>
                  <a:srgbClr val="FF0000"/>
                </a:solidFill>
              </a:rPr>
              <a:t>dec</a:t>
            </a:r>
            <a:r>
              <a:rPr lang="en-US" dirty="0" smtClean="0">
                <a:solidFill>
                  <a:srgbClr val="FF0000"/>
                </a:solidFill>
              </a:rPr>
              <a:t>), ICU stays (80% </a:t>
            </a:r>
            <a:r>
              <a:rPr lang="en-US" dirty="0" err="1" smtClean="0">
                <a:solidFill>
                  <a:srgbClr val="FF0000"/>
                </a:solidFill>
              </a:rPr>
              <a:t>dec</a:t>
            </a:r>
            <a:r>
              <a:rPr lang="en-US" dirty="0" smtClean="0">
                <a:solidFill>
                  <a:srgbClr val="FF0000"/>
                </a:solidFill>
              </a:rPr>
              <a:t>), </a:t>
            </a:r>
            <a:r>
              <a:rPr lang="en-US" dirty="0" smtClean="0"/>
              <a:t>while increasing hospice use (47.2%) and </a:t>
            </a:r>
            <a:r>
              <a:rPr lang="en-US" dirty="0" err="1" smtClean="0"/>
              <a:t>pt</a:t>
            </a:r>
            <a:r>
              <a:rPr lang="en-US" dirty="0" smtClean="0"/>
              <a:t> satisfaction (AHRQ 2013)</a:t>
            </a:r>
          </a:p>
          <a:p>
            <a:r>
              <a:rPr lang="en-US" dirty="0" smtClean="0"/>
              <a:t>Medications:</a:t>
            </a:r>
          </a:p>
          <a:p>
            <a:pPr lvl="1"/>
            <a:r>
              <a:rPr lang="en-US" dirty="0" smtClean="0"/>
              <a:t>Older adults suffering an adverse drug event have higher rates of morbidity, hospital admission and costs (Field 2005)</a:t>
            </a:r>
          </a:p>
          <a:p>
            <a:pPr lvl="1"/>
            <a:r>
              <a:rPr lang="en-US" dirty="0" smtClean="0"/>
              <a:t>1500 hospitals in HEN 2.0 </a:t>
            </a:r>
            <a:r>
              <a:rPr lang="en-US" dirty="0" smtClean="0">
                <a:solidFill>
                  <a:srgbClr val="FF0000"/>
                </a:solidFill>
              </a:rPr>
              <a:t>reduced 15,611 adverse drug events </a:t>
            </a:r>
            <a:r>
              <a:rPr lang="en-US" dirty="0" smtClean="0"/>
              <a:t>saving $78m across 34 states (HRET 2017)</a:t>
            </a:r>
          </a:p>
          <a:p>
            <a:r>
              <a:rPr lang="en-US" dirty="0" smtClean="0"/>
              <a:t>Mentation: </a:t>
            </a:r>
          </a:p>
          <a:p>
            <a:pPr lvl="1"/>
            <a:r>
              <a:rPr lang="en-US" dirty="0" smtClean="0"/>
              <a:t>Depression in ambulatory care </a:t>
            </a:r>
            <a:r>
              <a:rPr lang="en-US" dirty="0" smtClean="0">
                <a:solidFill>
                  <a:srgbClr val="FF0000"/>
                </a:solidFill>
              </a:rPr>
              <a:t>doubles cost of care </a:t>
            </a:r>
            <a:r>
              <a:rPr lang="en-US" dirty="0" smtClean="0"/>
              <a:t>across the board (</a:t>
            </a:r>
            <a:r>
              <a:rPr lang="en-US" dirty="0" err="1" smtClean="0"/>
              <a:t>Unutzer</a:t>
            </a:r>
            <a:r>
              <a:rPr lang="en-US" dirty="0" smtClean="0"/>
              <a:t> 2009)</a:t>
            </a:r>
          </a:p>
          <a:p>
            <a:pPr lvl="1"/>
            <a:r>
              <a:rPr lang="en-US" dirty="0" smtClean="0">
                <a:solidFill>
                  <a:srgbClr val="FF0000"/>
                </a:solidFill>
              </a:rPr>
              <a:t>16:1 ROI on delirium detection and treatment programs </a:t>
            </a:r>
            <a:r>
              <a:rPr lang="en-US" dirty="0" smtClean="0"/>
              <a:t>(Rubin 2013)</a:t>
            </a:r>
          </a:p>
          <a:p>
            <a:r>
              <a:rPr lang="en-US" dirty="0" smtClean="0"/>
              <a:t>Mobility: </a:t>
            </a:r>
          </a:p>
          <a:p>
            <a:pPr lvl="1"/>
            <a:r>
              <a:rPr lang="en-US" dirty="0" smtClean="0"/>
              <a:t>Older adults who sustain a </a:t>
            </a:r>
            <a:r>
              <a:rPr lang="en-US" dirty="0"/>
              <a:t>serious fall-related injury required an additional $13,316 in hospital operating cost and had an increased LOS of 6.3 days compared to </a:t>
            </a:r>
            <a:r>
              <a:rPr lang="en-US" dirty="0" smtClean="0"/>
              <a:t>controls (Wong 2011)</a:t>
            </a:r>
          </a:p>
          <a:p>
            <a:pPr lvl="1"/>
            <a:r>
              <a:rPr lang="en-US" dirty="0" smtClean="0">
                <a:solidFill>
                  <a:srgbClr val="FF0000"/>
                </a:solidFill>
              </a:rPr>
              <a:t>30+% reduction in direct</a:t>
            </a:r>
            <a:r>
              <a:rPr lang="en-US" dirty="0">
                <a:solidFill>
                  <a:srgbClr val="FF0000"/>
                </a:solidFill>
              </a:rPr>
              <a:t>, indirect, and total hospital </a:t>
            </a:r>
            <a:r>
              <a:rPr lang="en-US" dirty="0" smtClean="0">
                <a:solidFill>
                  <a:srgbClr val="FF0000"/>
                </a:solidFill>
              </a:rPr>
              <a:t>costs </a:t>
            </a:r>
            <a:r>
              <a:rPr lang="en-US" dirty="0" smtClean="0"/>
              <a:t>among patients who receive care to improve mobility (Klein 2015)</a:t>
            </a:r>
          </a:p>
        </p:txBody>
      </p:sp>
      <p:sp>
        <p:nvSpPr>
          <p:cNvPr id="4" name="Text Placeholder 3"/>
          <p:cNvSpPr>
            <a:spLocks noGrp="1"/>
          </p:cNvSpPr>
          <p:nvPr>
            <p:ph type="body" sz="quarter" idx="10"/>
          </p:nvPr>
        </p:nvSpPr>
        <p:spPr>
          <a:xfrm>
            <a:off x="885825" y="6137570"/>
            <a:ext cx="7620000" cy="609600"/>
          </a:xfrm>
        </p:spPr>
        <p:txBody>
          <a:bodyPr/>
          <a:lstStyle/>
          <a:p>
            <a:r>
              <a:rPr lang="en-US" sz="1600" dirty="0" smtClean="0"/>
              <a:t>References at end of slides</a:t>
            </a:r>
            <a:endParaRPr lang="en-US" sz="1600" dirty="0"/>
          </a:p>
        </p:txBody>
      </p:sp>
      <p:sp>
        <p:nvSpPr>
          <p:cNvPr id="5" name="Slide Number Placeholder 4"/>
          <p:cNvSpPr>
            <a:spLocks noGrp="1"/>
          </p:cNvSpPr>
          <p:nvPr>
            <p:ph type="sldNum" sz="quarter" idx="4"/>
          </p:nvPr>
        </p:nvSpPr>
        <p:spPr/>
        <p:txBody>
          <a:bodyPr/>
          <a:lstStyle/>
          <a:p>
            <a:fld id="{144970FF-6123-42CA-A003-B0DD987502E2}" type="slidenum">
              <a:rPr lang="en-US" smtClean="0">
                <a:solidFill>
                  <a:srgbClr val="8C9BA3"/>
                </a:solidFill>
              </a:rPr>
              <a:pPr/>
              <a:t>12</a:t>
            </a:fld>
            <a:endParaRPr lang="en-US" dirty="0">
              <a:solidFill>
                <a:srgbClr val="8C9BA3"/>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122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4Ms, high level interventions and implementation actions</a:t>
            </a:r>
            <a:endParaRPr lang="en-US" sz="2800" dirty="0"/>
          </a:p>
        </p:txBody>
      </p:sp>
      <p:sp>
        <p:nvSpPr>
          <p:cNvPr id="4" name="Slide Number Placeholder 3"/>
          <p:cNvSpPr>
            <a:spLocks noGrp="1"/>
          </p:cNvSpPr>
          <p:nvPr>
            <p:ph type="sldNum" sz="quarter" idx="4"/>
          </p:nvPr>
        </p:nvSpPr>
        <p:spPr/>
        <p:txBody>
          <a:bodyPr/>
          <a:lstStyle/>
          <a:p>
            <a:fld id="{144970FF-6123-42CA-A003-B0DD987502E2}" type="slidenum">
              <a:rPr lang="en-US" smtClean="0"/>
              <a:pPr/>
              <a:t>13</a:t>
            </a:fld>
            <a:endParaRPr lang="en-US" dirty="0"/>
          </a:p>
        </p:txBody>
      </p:sp>
      <p:graphicFrame>
        <p:nvGraphicFramePr>
          <p:cNvPr id="3" name="Table 2"/>
          <p:cNvGraphicFramePr>
            <a:graphicFrameLocks noGrp="1"/>
          </p:cNvGraphicFramePr>
          <p:nvPr>
            <p:extLst/>
          </p:nvPr>
        </p:nvGraphicFramePr>
        <p:xfrm>
          <a:off x="252361" y="1538108"/>
          <a:ext cx="8344886" cy="4617088"/>
        </p:xfrm>
        <a:graphic>
          <a:graphicData uri="http://schemas.openxmlformats.org/drawingml/2006/table">
            <a:tbl>
              <a:tblPr firstRow="1" firstCol="1" bandRow="1">
                <a:tableStyleId>{5C22544A-7EE6-4342-B048-85BDC9FD1C3A}</a:tableStyleId>
              </a:tblPr>
              <a:tblGrid>
                <a:gridCol w="765734"/>
                <a:gridCol w="284537"/>
                <a:gridCol w="3985805"/>
                <a:gridCol w="3308810"/>
              </a:tblGrid>
              <a:tr h="405765">
                <a:tc>
                  <a:txBody>
                    <a:bodyPr/>
                    <a:lstStyle/>
                    <a:p>
                      <a:endParaRPr lang="en-US" sz="1800" dirty="0">
                        <a:effectLst/>
                        <a:latin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800" dirty="0">
                          <a:effectLst/>
                        </a:rPr>
                        <a:t>High-level Interventions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smtClean="0">
                          <a:effectLst/>
                        </a:rPr>
                        <a:t>Implementation Actions</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3569">
                <a:tc rowSpan="2">
                  <a:txBody>
                    <a:bodyPr/>
                    <a:lstStyle/>
                    <a:p>
                      <a:pPr marL="0" marR="0" algn="ctr">
                        <a:lnSpc>
                          <a:spcPct val="107000"/>
                        </a:lnSpc>
                        <a:spcBef>
                          <a:spcPts val="0"/>
                        </a:spcBef>
                        <a:spcAft>
                          <a:spcPts val="0"/>
                        </a:spcAft>
                      </a:pPr>
                      <a:r>
                        <a:rPr lang="en-US" sz="1000" dirty="0">
                          <a:effectLst/>
                        </a:rPr>
                        <a:t>What Matters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mn-lt"/>
                          <a:ea typeface="+mn-ea"/>
                          <a:cs typeface="+mn-cs"/>
                        </a:rPr>
                        <a:t>Know what </a:t>
                      </a:r>
                      <a:r>
                        <a:rPr lang="en-US" sz="1400" kern="1200" dirty="0" smtClean="0">
                          <a:solidFill>
                            <a:schemeClr val="dk1"/>
                          </a:solidFill>
                          <a:effectLst/>
                          <a:latin typeface="+mn-lt"/>
                          <a:ea typeface="+mn-ea"/>
                          <a:cs typeface="+mn-cs"/>
                        </a:rPr>
                        <a:t>matters: health outcome goals and care preferences for current and future care, including end of life</a:t>
                      </a:r>
                      <a:endParaRPr lang="en-US" sz="1400" kern="1200" dirty="0">
                        <a:solidFill>
                          <a:schemeClr val="dk1"/>
                        </a:solidFill>
                        <a:effectLst/>
                        <a:latin typeface="+mn-lt"/>
                        <a:ea typeface="+mn-ea"/>
                        <a:cs typeface="+mn-cs"/>
                      </a:endParaRPr>
                    </a:p>
                  </a:txBody>
                  <a:tcPr marL="68580" marR="68580" marT="0" marB="0" anchor="ctr"/>
                </a:tc>
                <a:tc rowSpan="9">
                  <a:txBody>
                    <a:bodyPr/>
                    <a:lstStyle/>
                    <a:p>
                      <a:pPr marL="0" marR="0" algn="ctr" defTabSz="914400" rtl="0" eaLnBrk="1" latinLnBrk="0" hangingPunct="1">
                        <a:lnSpc>
                          <a:spcPct val="107000"/>
                        </a:lnSpc>
                        <a:spcBef>
                          <a:spcPts val="0"/>
                        </a:spcBef>
                        <a:spcAft>
                          <a:spcPts val="0"/>
                        </a:spcAft>
                      </a:pPr>
                      <a:r>
                        <a:rPr lang="en-US" sz="1800" kern="1200" dirty="0" smtClean="0">
                          <a:solidFill>
                            <a:schemeClr val="dk1"/>
                          </a:solidFill>
                          <a:effectLst/>
                          <a:latin typeface="+mn-lt"/>
                          <a:ea typeface="+mn-ea"/>
                          <a:cs typeface="+mn-cs"/>
                        </a:rPr>
                        <a:t>Developed </a:t>
                      </a:r>
                      <a:r>
                        <a:rPr lang="en-US" sz="1800" kern="1200" baseline="0" dirty="0" smtClean="0">
                          <a:solidFill>
                            <a:schemeClr val="dk1"/>
                          </a:solidFill>
                          <a:effectLst/>
                          <a:latin typeface="+mn-lt"/>
                          <a:ea typeface="+mn-ea"/>
                          <a:cs typeface="+mn-cs"/>
                        </a:rPr>
                        <a:t>with the health systems teams. </a:t>
                      </a:r>
                    </a:p>
                    <a:p>
                      <a:pPr marL="0" marR="0" algn="ctr" defTabSz="914400" rtl="0" eaLnBrk="1" latinLnBrk="0" hangingPunct="1">
                        <a:lnSpc>
                          <a:spcPct val="107000"/>
                        </a:lnSpc>
                        <a:spcBef>
                          <a:spcPts val="0"/>
                        </a:spcBef>
                        <a:spcAft>
                          <a:spcPts val="0"/>
                        </a:spcAft>
                      </a:pPr>
                      <a:endParaRPr lang="en-US" sz="1800" kern="1200" baseline="0" dirty="0" smtClean="0">
                        <a:solidFill>
                          <a:schemeClr val="dk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en-US" sz="1800" kern="1200" baseline="0" dirty="0" smtClean="0">
                          <a:solidFill>
                            <a:schemeClr val="dk1"/>
                          </a:solidFill>
                          <a:effectLst/>
                          <a:latin typeface="+mn-lt"/>
                          <a:ea typeface="+mn-ea"/>
                          <a:cs typeface="+mn-cs"/>
                        </a:rPr>
                        <a:t>Teams can select from our ideas or identify their own ideas for reliable implementation.  </a:t>
                      </a:r>
                    </a:p>
                    <a:p>
                      <a:pPr marL="0" marR="0" algn="ctr" defTabSz="914400" rtl="0" eaLnBrk="1" latinLnBrk="0" hangingPunct="1">
                        <a:lnSpc>
                          <a:spcPct val="107000"/>
                        </a:lnSpc>
                        <a:spcBef>
                          <a:spcPts val="0"/>
                        </a:spcBef>
                        <a:spcAft>
                          <a:spcPts val="0"/>
                        </a:spcAft>
                      </a:pPr>
                      <a:endParaRPr lang="en-US" sz="1800" kern="1200" baseline="0" dirty="0" smtClean="0">
                        <a:solidFill>
                          <a:schemeClr val="dk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en-US" sz="1800" kern="1200" baseline="0" dirty="0" smtClean="0">
                          <a:solidFill>
                            <a:schemeClr val="dk1"/>
                          </a:solidFill>
                          <a:effectLst/>
                          <a:latin typeface="+mn-lt"/>
                          <a:ea typeface="+mn-ea"/>
                          <a:cs typeface="+mn-cs"/>
                        </a:rPr>
                        <a:t>We will learn from one another and share generously.  </a:t>
                      </a:r>
                    </a:p>
                  </a:txBody>
                  <a:tcPr marL="68580" marR="68580" marT="0" marB="0" anchor="ctr"/>
                </a:tc>
              </a:tr>
              <a:tr h="414462">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mn-lt"/>
                          <a:ea typeface="+mn-ea"/>
                          <a:cs typeface="+mn-cs"/>
                        </a:rPr>
                        <a:t>Act on what matters </a:t>
                      </a:r>
                      <a:r>
                        <a:rPr lang="en-US" sz="1400" kern="1200" dirty="0" smtClean="0">
                          <a:solidFill>
                            <a:schemeClr val="dk1"/>
                          </a:solidFill>
                          <a:effectLst/>
                          <a:latin typeface="+mn-lt"/>
                          <a:ea typeface="+mn-ea"/>
                          <a:cs typeface="+mn-cs"/>
                        </a:rPr>
                        <a:t>for current and future care, including end of life</a:t>
                      </a:r>
                      <a:endParaRPr lang="en-US" sz="1400" kern="1200" dirty="0">
                        <a:solidFill>
                          <a:schemeClr val="dk1"/>
                        </a:solidFill>
                        <a:effectLst/>
                        <a:latin typeface="+mn-lt"/>
                        <a:ea typeface="+mn-ea"/>
                        <a:cs typeface="+mn-cs"/>
                      </a:endParaRPr>
                    </a:p>
                  </a:txBody>
                  <a:tcPr marL="68580" marR="68580" marT="0" marB="0" anchor="ctr"/>
                </a:tc>
                <a:tc vMerge="1">
                  <a:txBody>
                    <a:bodyPr/>
                    <a:lstStyle/>
                    <a:p>
                      <a:pPr marL="0" marR="0" algn="l" defTabSz="914400" rtl="0" eaLnBrk="1" latinLnBrk="0" hangingPunct="1">
                        <a:lnSpc>
                          <a:spcPct val="107000"/>
                        </a:lnSpc>
                        <a:spcBef>
                          <a:spcPts val="0"/>
                        </a:spcBef>
                        <a:spcAft>
                          <a:spcPts val="0"/>
                        </a:spcAft>
                      </a:pPr>
                      <a:endParaRPr lang="en-US" sz="1050" kern="1200" dirty="0">
                        <a:solidFill>
                          <a:schemeClr val="dk1"/>
                        </a:solidFill>
                        <a:effectLst/>
                        <a:latin typeface="+mn-lt"/>
                        <a:ea typeface="+mn-ea"/>
                        <a:cs typeface="+mn-cs"/>
                      </a:endParaRPr>
                    </a:p>
                  </a:txBody>
                  <a:tcPr marL="68580" marR="68580" marT="0" marB="0" anchor="ctr"/>
                </a:tc>
              </a:tr>
              <a:tr h="393569">
                <a:tc rowSpan="2">
                  <a:txBody>
                    <a:bodyPr/>
                    <a:lstStyle/>
                    <a:p>
                      <a:pPr marL="0" marR="0" algn="ctr">
                        <a:lnSpc>
                          <a:spcPct val="107000"/>
                        </a:lnSpc>
                        <a:spcBef>
                          <a:spcPts val="0"/>
                        </a:spcBef>
                        <a:spcAft>
                          <a:spcPts val="0"/>
                        </a:spcAft>
                      </a:pPr>
                      <a:r>
                        <a:rPr lang="en-US" sz="1000" dirty="0">
                          <a:effectLst/>
                        </a:rPr>
                        <a:t>Mobility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mn-lt"/>
                          <a:ea typeface="+mn-ea"/>
                          <a:cs typeface="+mn-cs"/>
                        </a:rPr>
                        <a:t>Implement an individualized mobility plan</a:t>
                      </a:r>
                    </a:p>
                  </a:txBody>
                  <a:tcPr marL="68580" marR="68580" marT="0" marB="0" anchor="ctr"/>
                </a:tc>
                <a:tc vMerge="1">
                  <a:txBody>
                    <a:bodyPr/>
                    <a:lstStyle/>
                    <a:p>
                      <a:pPr marL="0" marR="0" algn="l" defTabSz="914400" rtl="0" eaLnBrk="1" latinLnBrk="0" hangingPunct="1">
                        <a:lnSpc>
                          <a:spcPct val="107000"/>
                        </a:lnSpc>
                        <a:spcBef>
                          <a:spcPts val="0"/>
                        </a:spcBef>
                        <a:spcAft>
                          <a:spcPts val="0"/>
                        </a:spcAft>
                      </a:pPr>
                      <a:endParaRPr lang="en-US" sz="1050" kern="1200" dirty="0">
                        <a:solidFill>
                          <a:schemeClr val="dk1"/>
                        </a:solidFill>
                        <a:effectLst/>
                        <a:latin typeface="+mn-lt"/>
                        <a:ea typeface="+mn-ea"/>
                        <a:cs typeface="+mn-cs"/>
                      </a:endParaRPr>
                    </a:p>
                  </a:txBody>
                  <a:tcPr marL="68580" marR="68580" marT="0" marB="0" anchor="ctr"/>
                </a:tc>
              </a:tr>
              <a:tr h="393569">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mn-lt"/>
                          <a:ea typeface="+mn-ea"/>
                          <a:cs typeface="+mn-cs"/>
                        </a:rPr>
                        <a:t>Create an environment that enables mobility</a:t>
                      </a:r>
                    </a:p>
                  </a:txBody>
                  <a:tcPr marL="68580" marR="68580" marT="0" marB="0" anchor="ctr"/>
                </a:tc>
                <a:tc vMerge="1">
                  <a:txBody>
                    <a:bodyPr/>
                    <a:lstStyle/>
                    <a:p>
                      <a:pPr marL="0" marR="0" algn="l" defTabSz="914400" rtl="0" eaLnBrk="1" latinLnBrk="0" hangingPunct="1">
                        <a:lnSpc>
                          <a:spcPct val="107000"/>
                        </a:lnSpc>
                        <a:spcBef>
                          <a:spcPts val="0"/>
                        </a:spcBef>
                        <a:spcAft>
                          <a:spcPts val="0"/>
                        </a:spcAft>
                      </a:pPr>
                      <a:endParaRPr lang="en-US" sz="1050" kern="1200" dirty="0">
                        <a:solidFill>
                          <a:schemeClr val="dk1"/>
                        </a:solidFill>
                        <a:effectLst/>
                        <a:latin typeface="+mn-lt"/>
                        <a:ea typeface="+mn-ea"/>
                        <a:cs typeface="+mn-cs"/>
                      </a:endParaRPr>
                    </a:p>
                  </a:txBody>
                  <a:tcPr marL="68580" marR="68580" marT="0" marB="0" anchor="ctr"/>
                </a:tc>
              </a:tr>
              <a:tr h="519508">
                <a:tc rowSpan="2">
                  <a:txBody>
                    <a:bodyPr/>
                    <a:lstStyle/>
                    <a:p>
                      <a:pPr marL="0" marR="0" algn="ctr">
                        <a:lnSpc>
                          <a:spcPct val="107000"/>
                        </a:lnSpc>
                        <a:spcBef>
                          <a:spcPts val="0"/>
                        </a:spcBef>
                        <a:spcAft>
                          <a:spcPts val="0"/>
                        </a:spcAft>
                      </a:pPr>
                      <a:r>
                        <a:rPr lang="en-US" sz="1000" dirty="0">
                          <a:effectLst/>
                        </a:rPr>
                        <a:t>Medications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mn-lt"/>
                          <a:ea typeface="+mn-ea"/>
                          <a:cs typeface="+mn-cs"/>
                        </a:rPr>
                        <a:t>Implement standard process for age-friendly medication reconciliation</a:t>
                      </a:r>
                    </a:p>
                  </a:txBody>
                  <a:tcPr marL="68580" marR="68580" marT="0" marB="0" anchor="ctr"/>
                </a:tc>
                <a:tc vMerge="1">
                  <a:txBody>
                    <a:bodyPr/>
                    <a:lstStyle/>
                    <a:p>
                      <a:pPr marL="0" marR="0" algn="l" defTabSz="914400" rtl="0" eaLnBrk="1" latinLnBrk="0" hangingPunct="1">
                        <a:lnSpc>
                          <a:spcPct val="107000"/>
                        </a:lnSpc>
                        <a:spcBef>
                          <a:spcPts val="0"/>
                        </a:spcBef>
                        <a:spcAft>
                          <a:spcPts val="0"/>
                        </a:spcAft>
                      </a:pPr>
                      <a:endParaRPr lang="en-US" sz="1050" kern="1200" dirty="0">
                        <a:solidFill>
                          <a:schemeClr val="dk1"/>
                        </a:solidFill>
                        <a:effectLst/>
                        <a:latin typeface="+mn-lt"/>
                        <a:ea typeface="+mn-ea"/>
                        <a:cs typeface="+mn-cs"/>
                      </a:endParaRPr>
                    </a:p>
                  </a:txBody>
                  <a:tcPr marL="68580" marR="68580" marT="0" marB="0" anchor="ctr"/>
                </a:tc>
              </a:tr>
              <a:tr h="393569">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mn-lt"/>
                          <a:ea typeface="+mn-ea"/>
                          <a:cs typeface="+mn-cs"/>
                        </a:rPr>
                        <a:t>De-prescribe and adjust doses to be age-friendly</a:t>
                      </a:r>
                    </a:p>
                  </a:txBody>
                  <a:tcPr marL="68580" marR="68580" marT="0" marB="0" anchor="ctr"/>
                </a:tc>
                <a:tc vMerge="1">
                  <a:txBody>
                    <a:bodyPr/>
                    <a:lstStyle/>
                    <a:p>
                      <a:pPr marL="0" marR="0" algn="l" defTabSz="914400" rtl="0" eaLnBrk="1" latinLnBrk="0" hangingPunct="1">
                        <a:lnSpc>
                          <a:spcPct val="107000"/>
                        </a:lnSpc>
                        <a:spcBef>
                          <a:spcPts val="0"/>
                        </a:spcBef>
                        <a:spcAft>
                          <a:spcPts val="0"/>
                        </a:spcAft>
                      </a:pPr>
                      <a:endParaRPr lang="en-US" sz="1050" kern="1200" dirty="0">
                        <a:solidFill>
                          <a:schemeClr val="dk1"/>
                        </a:solidFill>
                        <a:effectLst/>
                        <a:latin typeface="+mn-lt"/>
                        <a:ea typeface="+mn-ea"/>
                        <a:cs typeface="+mn-cs"/>
                      </a:endParaRPr>
                    </a:p>
                  </a:txBody>
                  <a:tcPr marL="68580" marR="68580" marT="0" marB="0" anchor="ctr"/>
                </a:tc>
              </a:tr>
              <a:tr h="393569">
                <a:tc rowSpan="3">
                  <a:txBody>
                    <a:bodyPr/>
                    <a:lstStyle/>
                    <a:p>
                      <a:pPr marL="0" marR="0" algn="ctr">
                        <a:lnSpc>
                          <a:spcPct val="107000"/>
                        </a:lnSpc>
                        <a:spcBef>
                          <a:spcPts val="0"/>
                        </a:spcBef>
                        <a:spcAft>
                          <a:spcPts val="0"/>
                        </a:spcAft>
                      </a:pPr>
                      <a:r>
                        <a:rPr lang="en-US" sz="1000" dirty="0">
                          <a:effectLst/>
                        </a:rPr>
                        <a:t>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mn-lt"/>
                          <a:ea typeface="+mn-ea"/>
                          <a:cs typeface="+mn-cs"/>
                        </a:rPr>
                        <a:t>Ensure adequate nutrition &amp; hydration, sleep and comfort</a:t>
                      </a:r>
                    </a:p>
                  </a:txBody>
                  <a:tcPr marL="68580" marR="68580" marT="0" marB="0" anchor="ctr"/>
                </a:tc>
                <a:tc vMerge="1">
                  <a:txBody>
                    <a:bodyPr/>
                    <a:lstStyle/>
                    <a:p>
                      <a:pPr marL="0" marR="0" algn="l" defTabSz="914400" rtl="0" eaLnBrk="1" latinLnBrk="0" hangingPunct="1">
                        <a:lnSpc>
                          <a:spcPct val="107000"/>
                        </a:lnSpc>
                        <a:spcBef>
                          <a:spcPts val="0"/>
                        </a:spcBef>
                        <a:spcAft>
                          <a:spcPts val="0"/>
                        </a:spcAft>
                      </a:pPr>
                      <a:endParaRPr lang="en-US" sz="1050" kern="1200" dirty="0">
                        <a:solidFill>
                          <a:schemeClr val="dk1"/>
                        </a:solidFill>
                        <a:effectLst/>
                        <a:latin typeface="+mn-lt"/>
                        <a:ea typeface="+mn-ea"/>
                        <a:cs typeface="+mn-cs"/>
                      </a:endParaRPr>
                    </a:p>
                  </a:txBody>
                  <a:tcPr marL="68580" marR="68580" marT="0" marB="0" anchor="ctr"/>
                </a:tc>
              </a:tr>
              <a:tr h="393569">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mn-lt"/>
                          <a:ea typeface="+mn-ea"/>
                          <a:cs typeface="+mn-cs"/>
                        </a:rPr>
                        <a:t>Engage and orient to maximize independence and dignity</a:t>
                      </a:r>
                    </a:p>
                  </a:txBody>
                  <a:tcPr marL="68580" marR="68580" marT="0" marB="0" anchor="ctr"/>
                </a:tc>
                <a:tc vMerge="1">
                  <a:txBody>
                    <a:bodyPr/>
                    <a:lstStyle/>
                    <a:p>
                      <a:pPr marL="0" marR="0" algn="l" defTabSz="914400" rtl="0" eaLnBrk="1" latinLnBrk="0" hangingPunct="1">
                        <a:lnSpc>
                          <a:spcPct val="107000"/>
                        </a:lnSpc>
                        <a:spcBef>
                          <a:spcPts val="0"/>
                        </a:spcBef>
                        <a:spcAft>
                          <a:spcPts val="0"/>
                        </a:spcAft>
                      </a:pPr>
                      <a:endParaRPr lang="en-US" sz="1050" kern="1200" dirty="0">
                        <a:solidFill>
                          <a:schemeClr val="dk1"/>
                        </a:solidFill>
                        <a:effectLst/>
                        <a:latin typeface="+mn-lt"/>
                        <a:ea typeface="+mn-ea"/>
                        <a:cs typeface="+mn-cs"/>
                      </a:endParaRPr>
                    </a:p>
                  </a:txBody>
                  <a:tcPr marL="68580" marR="68580" marT="0" marB="0" anchor="ctr"/>
                </a:tc>
              </a:tr>
              <a:tr h="393569">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mn-lt"/>
                          <a:ea typeface="+mn-ea"/>
                          <a:cs typeface="+mn-cs"/>
                        </a:rPr>
                        <a:t>Identify, treat, and </a:t>
                      </a:r>
                      <a:r>
                        <a:rPr lang="en-US" sz="1400" kern="1200" dirty="0" smtClean="0">
                          <a:solidFill>
                            <a:schemeClr val="dk1"/>
                          </a:solidFill>
                          <a:effectLst/>
                          <a:latin typeface="+mn-lt"/>
                          <a:ea typeface="+mn-ea"/>
                          <a:cs typeface="+mn-cs"/>
                        </a:rPr>
                        <a:t>manage dementia,</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delirium</a:t>
                      </a:r>
                      <a:r>
                        <a:rPr lang="en-US" sz="1400" kern="1200" dirty="0">
                          <a:solidFill>
                            <a:schemeClr val="dk1"/>
                          </a:solidFill>
                          <a:effectLst/>
                          <a:latin typeface="+mn-lt"/>
                          <a:ea typeface="+mn-ea"/>
                          <a:cs typeface="+mn-cs"/>
                        </a:rPr>
                        <a:t>, and depression</a:t>
                      </a:r>
                    </a:p>
                  </a:txBody>
                  <a:tcPr marL="68580" marR="68580" marT="0" marB="0" anchor="ctr"/>
                </a:tc>
                <a:tc vMerge="1">
                  <a:txBody>
                    <a:bodyPr/>
                    <a:lstStyle/>
                    <a:p>
                      <a:pPr marL="0" marR="0" algn="l" defTabSz="914400" rtl="0" eaLnBrk="1" latinLnBrk="0" hangingPunct="1">
                        <a:lnSpc>
                          <a:spcPct val="107000"/>
                        </a:lnSpc>
                        <a:spcBef>
                          <a:spcPts val="0"/>
                        </a:spcBef>
                        <a:spcAft>
                          <a:spcPts val="0"/>
                        </a:spcAft>
                      </a:pPr>
                      <a:endParaRPr lang="en-US" sz="1050" kern="1200" dirty="0">
                        <a:solidFill>
                          <a:schemeClr val="dk1"/>
                        </a:solidFill>
                        <a:effectLst/>
                        <a:latin typeface="+mn-lt"/>
                        <a:ea typeface="+mn-ea"/>
                        <a:cs typeface="+mn-cs"/>
                      </a:endParaRPr>
                    </a:p>
                  </a:txBody>
                  <a:tcPr marL="68580" marR="68580" marT="0" marB="0" anchor="ct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879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www.johnahartford.org/images/made/images/uploads/main/Dude_264_252_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055" y="2110267"/>
            <a:ext cx="1398642" cy="13350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ocus Area: Person- and Family-Centered C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580" y="4922972"/>
            <a:ext cx="387096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The John A. Hartford Found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101" y="173144"/>
            <a:ext cx="5007293" cy="7967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HI_Reverse_logo.png"/>
          <p:cNvPicPr>
            <a:picLocks noChangeAspect="1"/>
          </p:cNvPicPr>
          <p:nvPr/>
        </p:nvPicPr>
        <p:blipFill>
          <a:blip r:embed="rId6" cstate="print"/>
          <a:stretch>
            <a:fillRect/>
          </a:stretch>
        </p:blipFill>
        <p:spPr>
          <a:xfrm>
            <a:off x="6089220" y="92550"/>
            <a:ext cx="2144835" cy="782139"/>
          </a:xfrm>
          <a:prstGeom prst="rect">
            <a:avLst/>
          </a:prstGeom>
        </p:spPr>
      </p:pic>
      <p:pic>
        <p:nvPicPr>
          <p:cNvPr id="8" name="Picture 14" descr="Kaiser Permanen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747" y="1638601"/>
            <a:ext cx="3400000" cy="3885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Trinity Health - Livonia, Michigan (MI) Hospital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6451" y="857462"/>
            <a:ext cx="2560000" cy="8076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scension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081" y="2261241"/>
            <a:ext cx="2057400" cy="5143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vidence St. Joseph Health Syste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27" y="2916988"/>
            <a:ext cx="2667000" cy="6756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1"/>
          <a:srcRect l="66089"/>
          <a:stretch/>
        </p:blipFill>
        <p:spPr>
          <a:xfrm>
            <a:off x="4879085" y="5852736"/>
            <a:ext cx="3100437" cy="990476"/>
          </a:xfrm>
          <a:prstGeom prst="rect">
            <a:avLst/>
          </a:prstGeom>
        </p:spPr>
      </p:pic>
      <p:pic>
        <p:nvPicPr>
          <p:cNvPr id="11" name="Picture 10"/>
          <p:cNvPicPr>
            <a:picLocks noChangeAspect="1"/>
          </p:cNvPicPr>
          <p:nvPr/>
        </p:nvPicPr>
        <p:blipFill>
          <a:blip r:embed="rId12"/>
          <a:stretch>
            <a:fillRect/>
          </a:stretch>
        </p:blipFill>
        <p:spPr>
          <a:xfrm>
            <a:off x="5687299" y="5324285"/>
            <a:ext cx="3062746" cy="528451"/>
          </a:xfrm>
          <a:prstGeom prst="rect">
            <a:avLst/>
          </a:prstGeom>
        </p:spPr>
      </p:pic>
      <p:pic>
        <p:nvPicPr>
          <p:cNvPr id="15" name="Picture 2" descr="https://www.chausa.org/images/default-source/layout-images/cha-logoaf946ff4dff26ff58685ff02005b1bf3.png?sfvrs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1020" y="4425694"/>
            <a:ext cx="1675254" cy="74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Anne Arundel Medical Cen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3156" y="3645491"/>
            <a:ext cx="2095500" cy="7019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108695" y="1184117"/>
            <a:ext cx="3700992" cy="278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p:cNvPicPr>
          <p:nvPr/>
        </p:nvPicPr>
        <p:blipFill rotWithShape="1">
          <a:blip r:embed="rId16">
            <a:extLst>
              <a:ext uri="{28A0092B-C50C-407E-A947-70E740481C1C}">
                <a14:useLocalDpi xmlns:a14="http://schemas.microsoft.com/office/drawing/2010/main" val="0"/>
              </a:ext>
            </a:extLst>
          </a:blip>
          <a:srcRect l="12804" r="19454"/>
          <a:stretch/>
        </p:blipFill>
        <p:spPr bwMode="auto">
          <a:xfrm>
            <a:off x="68331" y="4637467"/>
            <a:ext cx="18002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Users\mocciam\Desktop\StMaryMercyLivonia_Senior_ER.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a:xfrm>
            <a:off x="2557919" y="3273795"/>
            <a:ext cx="3752913" cy="1729225"/>
          </a:xfrm>
          <a:prstGeom prst="rect">
            <a:avLst/>
          </a:prstGeom>
          <a:noFill/>
        </p:spPr>
      </p:pic>
    </p:spTree>
    <p:extLst>
      <p:ext uri="{BB962C8B-B14F-4D97-AF65-F5344CB8AC3E}">
        <p14:creationId xmlns:p14="http://schemas.microsoft.com/office/powerpoint/2010/main" val="679072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to Scale-Up</a:t>
            </a:r>
            <a:endParaRPr lang="en-US" dirty="0"/>
          </a:p>
        </p:txBody>
      </p:sp>
      <p:sp>
        <p:nvSpPr>
          <p:cNvPr id="3" name="Slide Number Placeholder 2"/>
          <p:cNvSpPr>
            <a:spLocks noGrp="1"/>
          </p:cNvSpPr>
          <p:nvPr>
            <p:ph type="sldNum" sz="quarter" idx="4"/>
          </p:nvPr>
        </p:nvSpPr>
        <p:spPr>
          <a:xfrm>
            <a:off x="8050401" y="-275452"/>
            <a:ext cx="552450" cy="365125"/>
          </a:xfrm>
        </p:spPr>
        <p:txBody>
          <a:bodyPr/>
          <a:lstStyle/>
          <a:p>
            <a:fld id="{144970FF-6123-42CA-A003-B0DD987502E2}" type="slidenum">
              <a:rPr lang="en-US" smtClean="0">
                <a:solidFill>
                  <a:srgbClr val="8C9BA3"/>
                </a:solidFill>
              </a:rPr>
              <a:pPr/>
              <a:t>15</a:t>
            </a:fld>
            <a:endParaRPr lang="en-US" dirty="0">
              <a:solidFill>
                <a:srgbClr val="8C9BA3"/>
              </a:solidFill>
            </a:endParaRPr>
          </a:p>
        </p:txBody>
      </p:sp>
      <p:sp>
        <p:nvSpPr>
          <p:cNvPr id="5" name="Right Arrow 4"/>
          <p:cNvSpPr/>
          <p:nvPr/>
        </p:nvSpPr>
        <p:spPr>
          <a:xfrm>
            <a:off x="614285" y="2981002"/>
            <a:ext cx="2514206" cy="3672642"/>
          </a:xfrm>
          <a:prstGeom prst="rightArrow">
            <a:avLst>
              <a:gd name="adj1" fmla="val 62785"/>
              <a:gd name="adj2" fmla="val 50000"/>
            </a:avLst>
          </a:prstGeom>
          <a:solidFill>
            <a:srgbClr val="D5D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Oval 5"/>
          <p:cNvSpPr/>
          <p:nvPr/>
        </p:nvSpPr>
        <p:spPr>
          <a:xfrm>
            <a:off x="70977" y="4149394"/>
            <a:ext cx="1042026" cy="10348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ight Arrow 6"/>
          <p:cNvSpPr/>
          <p:nvPr/>
        </p:nvSpPr>
        <p:spPr>
          <a:xfrm>
            <a:off x="3396979" y="2179538"/>
            <a:ext cx="2559860" cy="3672642"/>
          </a:xfrm>
          <a:prstGeom prst="rightArrow">
            <a:avLst>
              <a:gd name="adj1" fmla="val 62785"/>
              <a:gd name="adj2" fmla="val 50000"/>
            </a:avLst>
          </a:prstGeom>
          <a:solidFill>
            <a:srgbClr val="D5DDE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Oval 7"/>
          <p:cNvSpPr/>
          <p:nvPr/>
        </p:nvSpPr>
        <p:spPr>
          <a:xfrm>
            <a:off x="2764549" y="3330696"/>
            <a:ext cx="1042026" cy="103485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ight Arrow 8"/>
          <p:cNvSpPr/>
          <p:nvPr/>
        </p:nvSpPr>
        <p:spPr>
          <a:xfrm>
            <a:off x="6225327" y="1177635"/>
            <a:ext cx="2980316" cy="3672642"/>
          </a:xfrm>
          <a:prstGeom prst="rightArrow">
            <a:avLst>
              <a:gd name="adj1" fmla="val 62785"/>
              <a:gd name="adj2" fmla="val 50000"/>
            </a:avLst>
          </a:prstGeom>
          <a:solidFill>
            <a:srgbClr val="D5D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Oval 9"/>
          <p:cNvSpPr/>
          <p:nvPr/>
        </p:nvSpPr>
        <p:spPr>
          <a:xfrm>
            <a:off x="5565757" y="2384874"/>
            <a:ext cx="1042026" cy="10348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147605" y="4236205"/>
            <a:ext cx="844006" cy="769441"/>
          </a:xfrm>
          <a:prstGeom prst="rect">
            <a:avLst/>
          </a:prstGeom>
          <a:noFill/>
        </p:spPr>
        <p:txBody>
          <a:bodyPr wrap="square" rtlCol="0">
            <a:spAutoFit/>
          </a:bodyPr>
          <a:lstStyle/>
          <a:p>
            <a:pPr algn="ctr">
              <a:spcBef>
                <a:spcPts val="576"/>
              </a:spcBef>
            </a:pPr>
            <a:r>
              <a:rPr lang="en-US" sz="1100" b="1" dirty="0" smtClean="0">
                <a:solidFill>
                  <a:srgbClr val="FFFFFF"/>
                </a:solidFill>
              </a:rPr>
              <a:t>Stage 0: Develop the Prototype</a:t>
            </a:r>
          </a:p>
        </p:txBody>
      </p:sp>
      <p:sp>
        <p:nvSpPr>
          <p:cNvPr id="12" name="TextBox 11"/>
          <p:cNvSpPr txBox="1"/>
          <p:nvPr/>
        </p:nvSpPr>
        <p:spPr>
          <a:xfrm>
            <a:off x="1133128" y="3783762"/>
            <a:ext cx="1283515" cy="1892826"/>
          </a:xfrm>
          <a:prstGeom prst="rect">
            <a:avLst/>
          </a:prstGeom>
          <a:noFill/>
        </p:spPr>
        <p:txBody>
          <a:bodyPr wrap="square" rtlCol="0">
            <a:spAutoFit/>
          </a:bodyPr>
          <a:lstStyle/>
          <a:p>
            <a:pPr>
              <a:spcBef>
                <a:spcPts val="576"/>
              </a:spcBef>
            </a:pPr>
            <a:r>
              <a:rPr lang="en-US" sz="1400" dirty="0" smtClean="0">
                <a:solidFill>
                  <a:srgbClr val="455660"/>
                </a:solidFill>
              </a:rPr>
              <a:t>Activity: Literature review &amp; Expert meeting</a:t>
            </a:r>
          </a:p>
          <a:p>
            <a:pPr>
              <a:spcBef>
                <a:spcPts val="576"/>
              </a:spcBef>
            </a:pPr>
            <a:r>
              <a:rPr lang="en-US" sz="1400" dirty="0" smtClean="0">
                <a:solidFill>
                  <a:srgbClr val="455660"/>
                </a:solidFill>
              </a:rPr>
              <a:t>Output:  Age Friendly Prototype</a:t>
            </a:r>
          </a:p>
        </p:txBody>
      </p:sp>
      <p:sp>
        <p:nvSpPr>
          <p:cNvPr id="13" name="TextBox 12"/>
          <p:cNvSpPr txBox="1"/>
          <p:nvPr/>
        </p:nvSpPr>
        <p:spPr>
          <a:xfrm>
            <a:off x="2844572" y="3430760"/>
            <a:ext cx="844006" cy="769441"/>
          </a:xfrm>
          <a:prstGeom prst="rect">
            <a:avLst/>
          </a:prstGeom>
          <a:noFill/>
        </p:spPr>
        <p:txBody>
          <a:bodyPr wrap="square" rtlCol="0">
            <a:spAutoFit/>
          </a:bodyPr>
          <a:lstStyle/>
          <a:p>
            <a:pPr algn="ctr">
              <a:spcBef>
                <a:spcPts val="576"/>
              </a:spcBef>
            </a:pPr>
            <a:r>
              <a:rPr lang="en-US" sz="1100" b="1" dirty="0" smtClean="0">
                <a:solidFill>
                  <a:srgbClr val="FFFFFF"/>
                </a:solidFill>
              </a:rPr>
              <a:t>Stage 1: Testing the Prototype</a:t>
            </a:r>
          </a:p>
        </p:txBody>
      </p:sp>
      <p:sp>
        <p:nvSpPr>
          <p:cNvPr id="14" name="TextBox 13"/>
          <p:cNvSpPr txBox="1"/>
          <p:nvPr/>
        </p:nvSpPr>
        <p:spPr>
          <a:xfrm>
            <a:off x="3841571" y="2910561"/>
            <a:ext cx="1655882" cy="2185214"/>
          </a:xfrm>
          <a:prstGeom prst="rect">
            <a:avLst/>
          </a:prstGeom>
          <a:noFill/>
        </p:spPr>
        <p:txBody>
          <a:bodyPr wrap="square" rtlCol="0">
            <a:spAutoFit/>
          </a:bodyPr>
          <a:lstStyle/>
          <a:p>
            <a:pPr>
              <a:spcBef>
                <a:spcPts val="576"/>
              </a:spcBef>
            </a:pPr>
            <a:r>
              <a:rPr lang="en-US" sz="1400" dirty="0" smtClean="0">
                <a:solidFill>
                  <a:srgbClr val="455660"/>
                </a:solidFill>
              </a:rPr>
              <a:t>2017 - 2018</a:t>
            </a:r>
          </a:p>
          <a:p>
            <a:pPr>
              <a:spcBef>
                <a:spcPts val="576"/>
              </a:spcBef>
            </a:pPr>
            <a:r>
              <a:rPr lang="en-US" sz="1400" dirty="0" smtClean="0">
                <a:solidFill>
                  <a:srgbClr val="455660"/>
                </a:solidFill>
              </a:rPr>
              <a:t>Activity: Testing AFHS with 5 systems &amp; scaling within those 5</a:t>
            </a:r>
          </a:p>
          <a:p>
            <a:pPr>
              <a:spcBef>
                <a:spcPts val="576"/>
              </a:spcBef>
            </a:pPr>
            <a:r>
              <a:rPr lang="en-US" sz="1400" dirty="0" smtClean="0">
                <a:solidFill>
                  <a:srgbClr val="455660"/>
                </a:solidFill>
              </a:rPr>
              <a:t>Output:  Age Friendly Model &amp; Scale-up Guidance</a:t>
            </a:r>
          </a:p>
        </p:txBody>
      </p:sp>
      <p:sp>
        <p:nvSpPr>
          <p:cNvPr id="15" name="TextBox 14"/>
          <p:cNvSpPr txBox="1"/>
          <p:nvPr/>
        </p:nvSpPr>
        <p:spPr>
          <a:xfrm>
            <a:off x="5660383" y="2583069"/>
            <a:ext cx="844006" cy="430887"/>
          </a:xfrm>
          <a:prstGeom prst="rect">
            <a:avLst/>
          </a:prstGeom>
          <a:noFill/>
        </p:spPr>
        <p:txBody>
          <a:bodyPr wrap="square" rtlCol="0">
            <a:spAutoFit/>
          </a:bodyPr>
          <a:lstStyle/>
          <a:p>
            <a:pPr algn="ctr">
              <a:spcBef>
                <a:spcPts val="576"/>
              </a:spcBef>
            </a:pPr>
            <a:r>
              <a:rPr lang="en-US" sz="1100" b="1" dirty="0" smtClean="0">
                <a:solidFill>
                  <a:srgbClr val="FFFFFF"/>
                </a:solidFill>
              </a:rPr>
              <a:t>Stage 2 Scale-Up</a:t>
            </a:r>
          </a:p>
        </p:txBody>
      </p:sp>
      <p:sp>
        <p:nvSpPr>
          <p:cNvPr id="16" name="TextBox 15"/>
          <p:cNvSpPr txBox="1"/>
          <p:nvPr/>
        </p:nvSpPr>
        <p:spPr>
          <a:xfrm>
            <a:off x="6644967" y="1980395"/>
            <a:ext cx="2131594" cy="2185214"/>
          </a:xfrm>
          <a:prstGeom prst="rect">
            <a:avLst/>
          </a:prstGeom>
          <a:noFill/>
        </p:spPr>
        <p:txBody>
          <a:bodyPr wrap="square" rtlCol="0">
            <a:spAutoFit/>
          </a:bodyPr>
          <a:lstStyle/>
          <a:p>
            <a:pPr>
              <a:spcBef>
                <a:spcPts val="576"/>
              </a:spcBef>
            </a:pPr>
            <a:r>
              <a:rPr lang="en-US" sz="1400" dirty="0" smtClean="0">
                <a:solidFill>
                  <a:srgbClr val="455660"/>
                </a:solidFill>
              </a:rPr>
              <a:t>2019</a:t>
            </a:r>
          </a:p>
          <a:p>
            <a:pPr>
              <a:spcBef>
                <a:spcPts val="576"/>
              </a:spcBef>
            </a:pPr>
            <a:r>
              <a:rPr lang="en-US" sz="1400" dirty="0" smtClean="0">
                <a:solidFill>
                  <a:srgbClr val="455660"/>
                </a:solidFill>
              </a:rPr>
              <a:t>Activity: Campaign spreads to 1000+ care sites</a:t>
            </a:r>
          </a:p>
          <a:p>
            <a:pPr>
              <a:spcBef>
                <a:spcPts val="576"/>
              </a:spcBef>
            </a:pPr>
            <a:r>
              <a:rPr lang="en-US" sz="1400" dirty="0" smtClean="0">
                <a:solidFill>
                  <a:srgbClr val="455660"/>
                </a:solidFill>
              </a:rPr>
              <a:t>Output: 1000+ Age Friendly Health Systems with evidence of improved outcomes for older adults</a:t>
            </a:r>
          </a:p>
        </p:txBody>
      </p:sp>
      <p:pic>
        <p:nvPicPr>
          <p:cNvPr id="18" name="Picture 17" descr="https://www.nyu.edu/about/news-publications/news/2016/02/02/nyus-niche-program-is-awarded-15m-grant-from-the-john-a-hartford-foundation-for-its-long-term-care-program/jcr:content/image.img.jpg/145441569639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238" y="6113318"/>
            <a:ext cx="635924" cy="635924"/>
          </a:xfrm>
          <a:prstGeom prst="rect">
            <a:avLst/>
          </a:prstGeom>
          <a:noFill/>
          <a:ln>
            <a:noFill/>
          </a:ln>
        </p:spPr>
      </p:pic>
    </p:spTree>
    <p:extLst>
      <p:ext uri="{BB962C8B-B14F-4D97-AF65-F5344CB8AC3E}">
        <p14:creationId xmlns:p14="http://schemas.microsoft.com/office/powerpoint/2010/main" val="1907530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2549679"/>
            <a:ext cx="6019800" cy="1421928"/>
          </a:xfrm>
        </p:spPr>
        <p:txBody>
          <a:bodyPr/>
          <a:lstStyle/>
          <a:p>
            <a:r>
              <a:rPr lang="en-US" dirty="0" smtClean="0"/>
              <a:t>Where are we now?</a:t>
            </a:r>
            <a:endParaRPr lang="en-US" dirty="0"/>
          </a:p>
        </p:txBody>
      </p:sp>
      <p:sp>
        <p:nvSpPr>
          <p:cNvPr id="3" name="Slide Number Placeholder 2"/>
          <p:cNvSpPr>
            <a:spLocks noGrp="1"/>
          </p:cNvSpPr>
          <p:nvPr>
            <p:ph type="sldNum" sz="quarter" idx="4294967295"/>
          </p:nvPr>
        </p:nvSpPr>
        <p:spPr>
          <a:xfrm>
            <a:off x="8591550" y="320675"/>
            <a:ext cx="552450" cy="365125"/>
          </a:xfrm>
        </p:spPr>
        <p:txBody>
          <a:bodyPr/>
          <a:lstStyle/>
          <a:p>
            <a:fld id="{144970FF-6123-42CA-A003-B0DD987502E2}" type="slidenum">
              <a:rPr lang="en-US" smtClean="0">
                <a:solidFill>
                  <a:srgbClr val="8C9BA3"/>
                </a:solidFill>
              </a:rPr>
              <a:pPr/>
              <a:t>16</a:t>
            </a:fld>
            <a:endParaRPr lang="en-US" dirty="0">
              <a:solidFill>
                <a:srgbClr val="8C9BA3"/>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69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By the numbers…</a:t>
            </a:r>
            <a:endParaRPr lang="en-US" dirty="0"/>
          </a:p>
        </p:txBody>
      </p:sp>
      <p:sp>
        <p:nvSpPr>
          <p:cNvPr id="5" name="Content Placeholder 4"/>
          <p:cNvSpPr>
            <a:spLocks noGrp="1"/>
          </p:cNvSpPr>
          <p:nvPr>
            <p:ph idx="1"/>
          </p:nvPr>
        </p:nvSpPr>
        <p:spPr>
          <a:noFill/>
        </p:spPr>
        <p:txBody>
          <a:bodyPr>
            <a:normAutofit fontScale="92500" lnSpcReduction="10000"/>
          </a:bodyPr>
          <a:lstStyle/>
          <a:p>
            <a:r>
              <a:rPr lang="en-US" dirty="0" smtClean="0"/>
              <a:t>5 systems actively testing across 26 sites (primary care, PACE, </a:t>
            </a:r>
            <a:r>
              <a:rPr lang="en-US" dirty="0" err="1" smtClean="0"/>
              <a:t>outpt</a:t>
            </a:r>
            <a:r>
              <a:rPr lang="en-US" dirty="0" smtClean="0"/>
              <a:t> hospice, SNF, inpatient acute, rehab, CCRC, senior ED) in 8 states</a:t>
            </a:r>
          </a:p>
          <a:p>
            <a:r>
              <a:rPr lang="en-US" dirty="0"/>
              <a:t>17 Advisory Group members (chaired by Mary </a:t>
            </a:r>
            <a:r>
              <a:rPr lang="en-US" dirty="0" smtClean="0"/>
              <a:t>Tinetti </a:t>
            </a:r>
            <a:r>
              <a:rPr lang="en-US" dirty="0"/>
              <a:t>&amp; Ann Hendrich) </a:t>
            </a:r>
          </a:p>
          <a:p>
            <a:r>
              <a:rPr lang="en-US" dirty="0"/>
              <a:t>9</a:t>
            </a:r>
            <a:r>
              <a:rPr lang="en-US" dirty="0" smtClean="0"/>
              <a:t> </a:t>
            </a:r>
            <a:r>
              <a:rPr lang="en-US" dirty="0"/>
              <a:t>expert geriatric </a:t>
            </a:r>
            <a:r>
              <a:rPr lang="en-US" dirty="0" smtClean="0"/>
              <a:t>faculty – the leaders of the field</a:t>
            </a:r>
          </a:p>
          <a:p>
            <a:r>
              <a:rPr lang="en-US" dirty="0"/>
              <a:t>6</a:t>
            </a:r>
            <a:r>
              <a:rPr lang="en-US" dirty="0" smtClean="0"/>
              <a:t>0+ active tests executing now of age-friendly </a:t>
            </a:r>
          </a:p>
          <a:p>
            <a:r>
              <a:rPr lang="en-US" dirty="0" smtClean="0"/>
              <a:t>214 members of AFHS list-</a:t>
            </a:r>
            <a:r>
              <a:rPr lang="en-US" dirty="0" err="1" smtClean="0"/>
              <a:t>servs</a:t>
            </a:r>
            <a:r>
              <a:rPr lang="en-US" dirty="0" smtClean="0"/>
              <a:t> (US and abroad)</a:t>
            </a:r>
            <a:endParaRPr lang="en-US" dirty="0"/>
          </a:p>
          <a:p>
            <a:r>
              <a:rPr lang="en-US" dirty="0" smtClean="0"/>
              <a:t>“Thousands” of lives improved…our most recent estimate was over 3500 in early testing</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868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www.nyu.edu/about/news-publications/news/2016/02/02/nyus-niche-program-is-awarded-15m-grant-from-the-john-a-hartford-foundation-for-its-long-term-care-program/jcr:content/image.img.jpg/145441569639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238" y="6113318"/>
            <a:ext cx="635924" cy="635924"/>
          </a:xfrm>
          <a:prstGeom prst="rect">
            <a:avLst/>
          </a:prstGeom>
          <a:noFill/>
          <a:ln>
            <a:noFill/>
          </a:ln>
        </p:spPr>
      </p:pic>
      <p:sp>
        <p:nvSpPr>
          <p:cNvPr id="4" name="Title 3"/>
          <p:cNvSpPr>
            <a:spLocks noGrp="1"/>
          </p:cNvSpPr>
          <p:nvPr>
            <p:ph type="title"/>
          </p:nvPr>
        </p:nvSpPr>
        <p:spPr>
          <a:xfrm>
            <a:off x="457200" y="319383"/>
            <a:ext cx="8229600" cy="762000"/>
          </a:xfrm>
        </p:spPr>
        <p:txBody>
          <a:bodyPr>
            <a:noAutofit/>
          </a:bodyPr>
          <a:lstStyle/>
          <a:p>
            <a:r>
              <a:rPr lang="en-US" sz="3600" dirty="0" smtClean="0"/>
              <a:t>A sample of tests being run by our health system teams</a:t>
            </a:r>
            <a:endParaRPr lang="en-US" sz="3600" i="1" dirty="0"/>
          </a:p>
        </p:txBody>
      </p:sp>
      <p:sp>
        <p:nvSpPr>
          <p:cNvPr id="2" name="TextBox 1"/>
          <p:cNvSpPr txBox="1"/>
          <p:nvPr/>
        </p:nvSpPr>
        <p:spPr>
          <a:xfrm>
            <a:off x="457199" y="1271095"/>
            <a:ext cx="4259179" cy="5786199"/>
          </a:xfrm>
          <a:prstGeom prst="rect">
            <a:avLst/>
          </a:prstGeom>
          <a:noFill/>
        </p:spPr>
        <p:txBody>
          <a:bodyPr wrap="square" rtlCol="0">
            <a:spAutoFit/>
          </a:bodyPr>
          <a:lstStyle/>
          <a:p>
            <a:pPr marL="342900" indent="-342900">
              <a:buFont typeface="+mj-lt"/>
              <a:buAutoNum type="arabicPeriod"/>
            </a:pPr>
            <a:r>
              <a:rPr lang="en-US" sz="1000" dirty="0" smtClean="0">
                <a:solidFill>
                  <a:schemeClr val="accent6">
                    <a:lumMod val="10000"/>
                  </a:schemeClr>
                </a:solidFill>
              </a:rPr>
              <a:t>Glacier Hills: Moving to single document, work flow, documentation of What Matters conversation</a:t>
            </a:r>
          </a:p>
          <a:p>
            <a:pPr marL="342900" indent="-342900">
              <a:buFont typeface="+mj-lt"/>
              <a:buAutoNum type="arabicPeriod"/>
            </a:pPr>
            <a:r>
              <a:rPr lang="en-US" sz="1000" dirty="0" smtClean="0">
                <a:solidFill>
                  <a:schemeClr val="accent6">
                    <a:lumMod val="10000"/>
                  </a:schemeClr>
                </a:solidFill>
              </a:rPr>
              <a:t>Glacier Hills: Education of providers about asking What Matters questions using Being Mortal film</a:t>
            </a:r>
          </a:p>
          <a:p>
            <a:pPr marL="342900" indent="-342900">
              <a:buFont typeface="+mj-lt"/>
              <a:buAutoNum type="arabicPeriod"/>
            </a:pPr>
            <a:r>
              <a:rPr lang="en-US" sz="1000" dirty="0" smtClean="0">
                <a:solidFill>
                  <a:schemeClr val="accent6">
                    <a:lumMod val="10000"/>
                  </a:schemeClr>
                </a:solidFill>
              </a:rPr>
              <a:t>St. Alphonsus: What Matters Most to You flyer</a:t>
            </a:r>
          </a:p>
          <a:p>
            <a:pPr marL="342900" indent="-342900">
              <a:buFont typeface="+mj-lt"/>
              <a:buAutoNum type="arabicPeriod"/>
            </a:pPr>
            <a:r>
              <a:rPr lang="en-US" sz="1000" dirty="0" smtClean="0">
                <a:solidFill>
                  <a:schemeClr val="accent6">
                    <a:lumMod val="10000"/>
                  </a:schemeClr>
                </a:solidFill>
              </a:rPr>
              <a:t>St. Alphonsus: Testing Serious Illness Conversation Guide questions</a:t>
            </a:r>
          </a:p>
          <a:p>
            <a:pPr marL="342900" indent="-342900">
              <a:buFont typeface="+mj-lt"/>
              <a:buAutoNum type="arabicPeriod"/>
            </a:pPr>
            <a:r>
              <a:rPr lang="en-US" sz="1000" dirty="0" smtClean="0">
                <a:solidFill>
                  <a:schemeClr val="accent6">
                    <a:lumMod val="10000"/>
                  </a:schemeClr>
                </a:solidFill>
              </a:rPr>
              <a:t>St. Alphonsus: </a:t>
            </a:r>
            <a:r>
              <a:rPr lang="en-US" sz="1000" dirty="0">
                <a:solidFill>
                  <a:schemeClr val="accent6">
                    <a:lumMod val="10000"/>
                  </a:schemeClr>
                </a:solidFill>
              </a:rPr>
              <a:t>Asking What Matters </a:t>
            </a:r>
            <a:r>
              <a:rPr lang="en-US" sz="1000" dirty="0" smtClean="0">
                <a:solidFill>
                  <a:schemeClr val="accent6">
                    <a:lumMod val="10000"/>
                  </a:schemeClr>
                </a:solidFill>
              </a:rPr>
              <a:t>questions in Assessment Bundle</a:t>
            </a:r>
          </a:p>
          <a:p>
            <a:pPr marL="342900" indent="-342900">
              <a:buFont typeface="+mj-lt"/>
              <a:buAutoNum type="arabicPeriod"/>
            </a:pPr>
            <a:r>
              <a:rPr lang="en-US" sz="1000" dirty="0" smtClean="0">
                <a:solidFill>
                  <a:schemeClr val="accent6">
                    <a:lumMod val="10000"/>
                  </a:schemeClr>
                </a:solidFill>
              </a:rPr>
              <a:t>St. Alphonsus: Moving </a:t>
            </a:r>
            <a:r>
              <a:rPr lang="en-US" sz="1000" dirty="0">
                <a:solidFill>
                  <a:schemeClr val="accent6">
                    <a:lumMod val="10000"/>
                  </a:schemeClr>
                </a:solidFill>
              </a:rPr>
              <a:t>advance care planning documents/ advanced directives to the next level/site of care or provider at discharge </a:t>
            </a:r>
            <a:endParaRPr lang="en-US" sz="1000" dirty="0" smtClean="0">
              <a:solidFill>
                <a:schemeClr val="accent6">
                  <a:lumMod val="10000"/>
                </a:schemeClr>
              </a:solidFill>
            </a:endParaRPr>
          </a:p>
          <a:p>
            <a:pPr marL="342900" indent="-342900">
              <a:buFont typeface="+mj-lt"/>
              <a:buAutoNum type="arabicPeriod"/>
            </a:pPr>
            <a:r>
              <a:rPr lang="en-US" sz="1000" dirty="0" smtClean="0">
                <a:solidFill>
                  <a:schemeClr val="accent6">
                    <a:lumMod val="10000"/>
                  </a:schemeClr>
                </a:solidFill>
              </a:rPr>
              <a:t>St. Mary Mercy:  Integrate What Matters questions into geriatrics assessment</a:t>
            </a:r>
          </a:p>
          <a:p>
            <a:pPr marL="342900" indent="-342900">
              <a:buFont typeface="+mj-lt"/>
              <a:buAutoNum type="arabicPeriod"/>
            </a:pPr>
            <a:r>
              <a:rPr lang="en-US" sz="1000" dirty="0" smtClean="0">
                <a:solidFill>
                  <a:schemeClr val="accent6">
                    <a:lumMod val="10000"/>
                  </a:schemeClr>
                </a:solidFill>
              </a:rPr>
              <a:t>Providence: Testing Scotland What Matters questions</a:t>
            </a:r>
          </a:p>
          <a:p>
            <a:pPr marL="342900" indent="-342900">
              <a:buFont typeface="+mj-lt"/>
              <a:buAutoNum type="arabicPeriod"/>
            </a:pPr>
            <a:r>
              <a:rPr lang="en-US" sz="1000" dirty="0" smtClean="0">
                <a:solidFill>
                  <a:schemeClr val="accent6">
                    <a:lumMod val="10000"/>
                  </a:schemeClr>
                </a:solidFill>
              </a:rPr>
              <a:t>KP: Knowing older adults through “My Care My Life” binder</a:t>
            </a:r>
          </a:p>
          <a:p>
            <a:pPr marL="342900" indent="-342900">
              <a:buFont typeface="+mj-lt"/>
              <a:buAutoNum type="arabicPeriod"/>
            </a:pPr>
            <a:r>
              <a:rPr lang="en-US" sz="1000" dirty="0" smtClean="0">
                <a:solidFill>
                  <a:schemeClr val="accent6">
                    <a:lumMod val="10000"/>
                  </a:schemeClr>
                </a:solidFill>
              </a:rPr>
              <a:t>Ascension: Assessing caregiver burden with caregivers and patients</a:t>
            </a:r>
          </a:p>
          <a:p>
            <a:pPr marL="342900" indent="-342900">
              <a:buFont typeface="+mj-lt"/>
              <a:buAutoNum type="arabicPeriod"/>
            </a:pPr>
            <a:r>
              <a:rPr lang="en-US" sz="1000" dirty="0" smtClean="0">
                <a:solidFill>
                  <a:schemeClr val="accent6">
                    <a:lumMod val="10000"/>
                  </a:schemeClr>
                </a:solidFill>
              </a:rPr>
              <a:t>Ascension: Information on website about services and to enable self-referral</a:t>
            </a:r>
          </a:p>
          <a:p>
            <a:pPr marL="342900" indent="-342900">
              <a:buFont typeface="+mj-lt"/>
              <a:buAutoNum type="arabicPeriod"/>
            </a:pPr>
            <a:r>
              <a:rPr lang="en-US" sz="1000" dirty="0" smtClean="0">
                <a:solidFill>
                  <a:schemeClr val="accent6">
                    <a:lumMod val="10000"/>
                  </a:schemeClr>
                </a:solidFill>
              </a:rPr>
              <a:t>Ascension: Streamlined patient access Referral and intact process</a:t>
            </a:r>
          </a:p>
          <a:p>
            <a:pPr marL="342900" indent="-342900">
              <a:buFont typeface="+mj-lt"/>
              <a:buAutoNum type="arabicPeriod"/>
            </a:pPr>
            <a:r>
              <a:rPr lang="en-US" sz="1000" dirty="0">
                <a:solidFill>
                  <a:schemeClr val="accent6">
                    <a:lumMod val="10000"/>
                  </a:schemeClr>
                </a:solidFill>
              </a:rPr>
              <a:t>St. </a:t>
            </a:r>
            <a:r>
              <a:rPr lang="en-US" sz="1000" dirty="0" err="1">
                <a:solidFill>
                  <a:schemeClr val="accent6">
                    <a:lumMod val="10000"/>
                  </a:schemeClr>
                </a:solidFill>
              </a:rPr>
              <a:t>Alphonsus</a:t>
            </a:r>
            <a:r>
              <a:rPr lang="en-US" sz="1000" dirty="0">
                <a:solidFill>
                  <a:schemeClr val="accent6">
                    <a:lumMod val="10000"/>
                  </a:schemeClr>
                </a:solidFill>
              </a:rPr>
              <a:t>: Bring home med containers to AWV for better med rec</a:t>
            </a:r>
          </a:p>
          <a:p>
            <a:pPr marL="342900" indent="-342900">
              <a:buFont typeface="+mj-lt"/>
              <a:buAutoNum type="arabicPeriod"/>
            </a:pPr>
            <a:r>
              <a:rPr lang="en-US" sz="1000" dirty="0">
                <a:solidFill>
                  <a:schemeClr val="accent6">
                    <a:lumMod val="10000"/>
                  </a:schemeClr>
                </a:solidFill>
              </a:rPr>
              <a:t>St. </a:t>
            </a:r>
            <a:r>
              <a:rPr lang="en-US" sz="1000" dirty="0" err="1">
                <a:solidFill>
                  <a:schemeClr val="accent6">
                    <a:lumMod val="10000"/>
                  </a:schemeClr>
                </a:solidFill>
              </a:rPr>
              <a:t>Alphonsus</a:t>
            </a:r>
            <a:r>
              <a:rPr lang="en-US" sz="1000" dirty="0">
                <a:solidFill>
                  <a:schemeClr val="accent6">
                    <a:lumMod val="10000"/>
                  </a:schemeClr>
                </a:solidFill>
              </a:rPr>
              <a:t>: Checking home meds with provider profile in EMR with every admit</a:t>
            </a:r>
          </a:p>
          <a:p>
            <a:pPr marL="342900" indent="-342900">
              <a:buFont typeface="+mj-lt"/>
              <a:buAutoNum type="arabicPeriod"/>
            </a:pPr>
            <a:r>
              <a:rPr lang="en-US" sz="1000" dirty="0">
                <a:solidFill>
                  <a:schemeClr val="accent6">
                    <a:lumMod val="10000"/>
                  </a:schemeClr>
                </a:solidFill>
              </a:rPr>
              <a:t>St. </a:t>
            </a:r>
            <a:r>
              <a:rPr lang="en-US" sz="1000" dirty="0" err="1">
                <a:solidFill>
                  <a:schemeClr val="accent6">
                    <a:lumMod val="10000"/>
                  </a:schemeClr>
                </a:solidFill>
              </a:rPr>
              <a:t>Alphonsus</a:t>
            </a:r>
            <a:r>
              <a:rPr lang="en-US" sz="1000" dirty="0">
                <a:solidFill>
                  <a:schemeClr val="accent6">
                    <a:lumMod val="10000"/>
                  </a:schemeClr>
                </a:solidFill>
              </a:rPr>
              <a:t>: Obtaining med list from pharmacy to review for </a:t>
            </a:r>
            <a:r>
              <a:rPr lang="en-US" sz="1000" dirty="0" err="1">
                <a:solidFill>
                  <a:schemeClr val="accent6">
                    <a:lumMod val="10000"/>
                  </a:schemeClr>
                </a:solidFill>
              </a:rPr>
              <a:t>deprescribing</a:t>
            </a:r>
            <a:endParaRPr lang="en-US" sz="1000" dirty="0">
              <a:solidFill>
                <a:schemeClr val="accent6">
                  <a:lumMod val="10000"/>
                </a:schemeClr>
              </a:solidFill>
            </a:endParaRPr>
          </a:p>
          <a:p>
            <a:pPr marL="342900" indent="-342900">
              <a:buFont typeface="+mj-lt"/>
              <a:buAutoNum type="arabicPeriod"/>
            </a:pPr>
            <a:r>
              <a:rPr lang="en-US" sz="1000" dirty="0">
                <a:solidFill>
                  <a:schemeClr val="accent6">
                    <a:lumMod val="10000"/>
                  </a:schemeClr>
                </a:solidFill>
              </a:rPr>
              <a:t>St. </a:t>
            </a:r>
            <a:r>
              <a:rPr lang="en-US" sz="1000" dirty="0" err="1">
                <a:solidFill>
                  <a:schemeClr val="accent6">
                    <a:lumMod val="10000"/>
                  </a:schemeClr>
                </a:solidFill>
              </a:rPr>
              <a:t>Alphonsus</a:t>
            </a:r>
            <a:r>
              <a:rPr lang="en-US" sz="1000" dirty="0">
                <a:solidFill>
                  <a:schemeClr val="accent6">
                    <a:lumMod val="10000"/>
                  </a:schemeClr>
                </a:solidFill>
              </a:rPr>
              <a:t>: Education guide based on Med Rec Guide</a:t>
            </a:r>
          </a:p>
          <a:p>
            <a:pPr marL="342900" indent="-342900">
              <a:buFont typeface="+mj-lt"/>
              <a:buAutoNum type="arabicPeriod"/>
            </a:pPr>
            <a:r>
              <a:rPr lang="en-US" sz="1000" dirty="0">
                <a:solidFill>
                  <a:schemeClr val="accent6">
                    <a:lumMod val="10000"/>
                  </a:schemeClr>
                </a:solidFill>
              </a:rPr>
              <a:t>St. Mary Mercy: Medication review for pill burden and sending </a:t>
            </a:r>
            <a:r>
              <a:rPr lang="en-US" sz="1000" dirty="0" err="1">
                <a:solidFill>
                  <a:schemeClr val="accent6">
                    <a:lumMod val="10000"/>
                  </a:schemeClr>
                </a:solidFill>
              </a:rPr>
              <a:t>deprescribing</a:t>
            </a:r>
            <a:r>
              <a:rPr lang="en-US" sz="1000" dirty="0">
                <a:solidFill>
                  <a:schemeClr val="accent6">
                    <a:lumMod val="10000"/>
                  </a:schemeClr>
                </a:solidFill>
              </a:rPr>
              <a:t> recommendations to pharmacy</a:t>
            </a:r>
          </a:p>
          <a:p>
            <a:pPr marL="342900" indent="-342900">
              <a:buFont typeface="+mj-lt"/>
              <a:buAutoNum type="arabicPeriod"/>
            </a:pPr>
            <a:r>
              <a:rPr lang="en-US" sz="1000" dirty="0">
                <a:solidFill>
                  <a:schemeClr val="accent6">
                    <a:lumMod val="10000"/>
                  </a:schemeClr>
                </a:solidFill>
              </a:rPr>
              <a:t>Providence: </a:t>
            </a:r>
            <a:r>
              <a:rPr lang="en-US" sz="1000" dirty="0" err="1">
                <a:solidFill>
                  <a:schemeClr val="accent6">
                    <a:lumMod val="10000"/>
                  </a:schemeClr>
                </a:solidFill>
              </a:rPr>
              <a:t>PharmD</a:t>
            </a:r>
            <a:r>
              <a:rPr lang="en-US" sz="1000" dirty="0">
                <a:solidFill>
                  <a:schemeClr val="accent6">
                    <a:lumMod val="10000"/>
                  </a:schemeClr>
                </a:solidFill>
              </a:rPr>
              <a:t> reviews med list for high risk meds and recommends de-prescribing to PCP</a:t>
            </a:r>
          </a:p>
          <a:p>
            <a:pPr marL="342900" indent="-342900">
              <a:buFont typeface="+mj-lt"/>
              <a:buAutoNum type="arabicPeriod"/>
            </a:pPr>
            <a:r>
              <a:rPr lang="en-US" sz="1000" dirty="0">
                <a:solidFill>
                  <a:schemeClr val="accent6">
                    <a:lumMod val="10000"/>
                  </a:schemeClr>
                </a:solidFill>
              </a:rPr>
              <a:t>PACE: Pharmacovigilance review with ER/hospital utilization review</a:t>
            </a:r>
          </a:p>
          <a:p>
            <a:pPr marL="342900" indent="-342900">
              <a:buFont typeface="+mj-lt"/>
              <a:buAutoNum type="arabicPeriod"/>
            </a:pPr>
            <a:r>
              <a:rPr lang="en-US" sz="1000" dirty="0">
                <a:solidFill>
                  <a:schemeClr val="accent6">
                    <a:lumMod val="10000"/>
                  </a:schemeClr>
                </a:solidFill>
              </a:rPr>
              <a:t>Anne Arundel: Established an Age-Friendly prescribing “culture”;  Looking for opportunities to scale-up to other </a:t>
            </a:r>
            <a:r>
              <a:rPr lang="en-US" sz="1000" dirty="0" smtClean="0">
                <a:solidFill>
                  <a:schemeClr val="accent6">
                    <a:lumMod val="10000"/>
                  </a:schemeClr>
                </a:solidFill>
              </a:rPr>
              <a:t>units</a:t>
            </a:r>
            <a:endParaRPr lang="en-US" sz="1000" dirty="0">
              <a:solidFill>
                <a:schemeClr val="accent6">
                  <a:lumMod val="10000"/>
                </a:schemeClr>
              </a:solidFill>
            </a:endParaRPr>
          </a:p>
        </p:txBody>
      </p:sp>
      <p:sp>
        <p:nvSpPr>
          <p:cNvPr id="12" name="TextBox 11"/>
          <p:cNvSpPr txBox="1"/>
          <p:nvPr/>
        </p:nvSpPr>
        <p:spPr>
          <a:xfrm>
            <a:off x="4716379" y="1271095"/>
            <a:ext cx="4203032" cy="5709255"/>
          </a:xfrm>
          <a:prstGeom prst="rect">
            <a:avLst/>
          </a:prstGeom>
          <a:noFill/>
        </p:spPr>
        <p:txBody>
          <a:bodyPr wrap="square" rtlCol="0">
            <a:spAutoFit/>
          </a:bodyPr>
          <a:lstStyle/>
          <a:p>
            <a:pPr marL="342900" indent="-342900">
              <a:buFont typeface="+mj-lt"/>
              <a:buAutoNum type="arabicPeriod" startAt="21"/>
            </a:pPr>
            <a:r>
              <a:rPr lang="en-US" sz="1000" dirty="0">
                <a:solidFill>
                  <a:schemeClr val="accent6">
                    <a:lumMod val="10000"/>
                  </a:schemeClr>
                </a:solidFill>
              </a:rPr>
              <a:t>KP: Patients encouraged to bring personal items to hospital to create a “Just like home” environment</a:t>
            </a:r>
          </a:p>
          <a:p>
            <a:pPr marL="342900" indent="-342900">
              <a:buFont typeface="+mj-lt"/>
              <a:buAutoNum type="arabicPeriod" startAt="21"/>
            </a:pPr>
            <a:r>
              <a:rPr lang="en-US" sz="1000" dirty="0">
                <a:solidFill>
                  <a:schemeClr val="accent6">
                    <a:lumMod val="10000"/>
                  </a:schemeClr>
                </a:solidFill>
              </a:rPr>
              <a:t>KP: Coaching for staff to develop personal relationship with pts</a:t>
            </a:r>
          </a:p>
          <a:p>
            <a:pPr marL="342900" indent="-342900">
              <a:buFont typeface="+mj-lt"/>
              <a:buAutoNum type="arabicPeriod" startAt="21"/>
            </a:pPr>
            <a:r>
              <a:rPr lang="en-US" sz="1000" dirty="0">
                <a:solidFill>
                  <a:schemeClr val="accent6">
                    <a:lumMod val="10000"/>
                  </a:schemeClr>
                </a:solidFill>
              </a:rPr>
              <a:t>KP: Educate providers re medication issues for </a:t>
            </a:r>
            <a:r>
              <a:rPr lang="en-US" sz="1000" dirty="0" err="1">
                <a:solidFill>
                  <a:schemeClr val="accent6">
                    <a:lumMod val="10000"/>
                  </a:schemeClr>
                </a:solidFill>
              </a:rPr>
              <a:t>deprescribing</a:t>
            </a:r>
            <a:r>
              <a:rPr lang="en-US" sz="1000" dirty="0">
                <a:solidFill>
                  <a:schemeClr val="accent6">
                    <a:lumMod val="10000"/>
                  </a:schemeClr>
                </a:solidFill>
              </a:rPr>
              <a:t> and treatment of delirium</a:t>
            </a:r>
          </a:p>
          <a:p>
            <a:pPr marL="342900" indent="-342900">
              <a:buFont typeface="+mj-lt"/>
              <a:buAutoNum type="arabicPeriod" startAt="21"/>
            </a:pPr>
            <a:r>
              <a:rPr lang="en-US" sz="1000" dirty="0">
                <a:solidFill>
                  <a:schemeClr val="accent6">
                    <a:lumMod val="10000"/>
                  </a:schemeClr>
                </a:solidFill>
              </a:rPr>
              <a:t>KP: Self-care plan for high-risk patients, case manager creates plan to include hydration and nutrition</a:t>
            </a:r>
          </a:p>
          <a:p>
            <a:pPr marL="342900" indent="-342900">
              <a:buFont typeface="+mj-lt"/>
              <a:buAutoNum type="arabicPeriod" startAt="21"/>
            </a:pPr>
            <a:r>
              <a:rPr lang="en-US" sz="1000" dirty="0">
                <a:solidFill>
                  <a:schemeClr val="accent6">
                    <a:lumMod val="10000"/>
                  </a:schemeClr>
                </a:solidFill>
              </a:rPr>
              <a:t>Glacier Hills: Screening (</a:t>
            </a:r>
            <a:r>
              <a:rPr lang="en-US" sz="1000" dirty="0" err="1">
                <a:solidFill>
                  <a:schemeClr val="accent6">
                    <a:lumMod val="10000"/>
                  </a:schemeClr>
                </a:solidFill>
              </a:rPr>
              <a:t>bCAM</a:t>
            </a:r>
            <a:r>
              <a:rPr lang="en-US" sz="1000" dirty="0">
                <a:solidFill>
                  <a:schemeClr val="accent6">
                    <a:lumMod val="10000"/>
                  </a:schemeClr>
                </a:solidFill>
              </a:rPr>
              <a:t>), standard intervention for delirium </a:t>
            </a:r>
          </a:p>
          <a:p>
            <a:pPr marL="342900" indent="-342900">
              <a:buFont typeface="+mj-lt"/>
              <a:buAutoNum type="arabicPeriod" startAt="21"/>
            </a:pPr>
            <a:r>
              <a:rPr lang="en-US" sz="1000" dirty="0">
                <a:solidFill>
                  <a:schemeClr val="accent6">
                    <a:lumMod val="10000"/>
                  </a:schemeClr>
                </a:solidFill>
              </a:rPr>
              <a:t>St. </a:t>
            </a:r>
            <a:r>
              <a:rPr lang="en-US" sz="1000" dirty="0" err="1">
                <a:solidFill>
                  <a:schemeClr val="accent6">
                    <a:lumMod val="10000"/>
                  </a:schemeClr>
                </a:solidFill>
              </a:rPr>
              <a:t>Alphonsus</a:t>
            </a:r>
            <a:r>
              <a:rPr lang="en-US" sz="1000" dirty="0">
                <a:solidFill>
                  <a:schemeClr val="accent6">
                    <a:lumMod val="10000"/>
                  </a:schemeClr>
                </a:solidFill>
              </a:rPr>
              <a:t>: Assessment with mini-cog and PHQ2</a:t>
            </a:r>
          </a:p>
          <a:p>
            <a:pPr marL="342900" indent="-342900">
              <a:buFont typeface="+mj-lt"/>
              <a:buAutoNum type="arabicPeriod" startAt="21"/>
            </a:pPr>
            <a:r>
              <a:rPr lang="en-US" sz="1000" dirty="0">
                <a:solidFill>
                  <a:schemeClr val="accent6">
                    <a:lumMod val="10000"/>
                  </a:schemeClr>
                </a:solidFill>
              </a:rPr>
              <a:t>St. Mary Mercy: Communication re 3D delirium assessment</a:t>
            </a:r>
          </a:p>
          <a:p>
            <a:pPr marL="342900" indent="-342900">
              <a:buFont typeface="+mj-lt"/>
              <a:buAutoNum type="arabicPeriod" startAt="21"/>
            </a:pPr>
            <a:r>
              <a:rPr lang="en-US" sz="1000" dirty="0">
                <a:solidFill>
                  <a:schemeClr val="accent6">
                    <a:lumMod val="10000"/>
                  </a:schemeClr>
                </a:solidFill>
              </a:rPr>
              <a:t>St. Mary Mercy: Assessment with family member involvement</a:t>
            </a:r>
          </a:p>
          <a:p>
            <a:pPr marL="342900" indent="-342900">
              <a:buFont typeface="+mj-lt"/>
              <a:buAutoNum type="arabicPeriod" startAt="21"/>
            </a:pPr>
            <a:r>
              <a:rPr lang="en-US" sz="1000" dirty="0">
                <a:solidFill>
                  <a:schemeClr val="accent6">
                    <a:lumMod val="10000"/>
                  </a:schemeClr>
                </a:solidFill>
              </a:rPr>
              <a:t>Anne Arundel: Hydration- geriatric </a:t>
            </a:r>
            <a:r>
              <a:rPr lang="en-US" sz="1000" dirty="0" smtClean="0">
                <a:solidFill>
                  <a:schemeClr val="accent6">
                    <a:lumMod val="10000"/>
                  </a:schemeClr>
                </a:solidFill>
              </a:rPr>
              <a:t>cups</a:t>
            </a:r>
            <a:endParaRPr lang="en-US" sz="1000" dirty="0">
              <a:solidFill>
                <a:schemeClr val="accent6">
                  <a:lumMod val="10000"/>
                </a:schemeClr>
              </a:solidFill>
            </a:endParaRPr>
          </a:p>
          <a:p>
            <a:pPr marL="342900" indent="-342900">
              <a:buFont typeface="+mj-lt"/>
              <a:buAutoNum type="arabicPeriod" startAt="21"/>
            </a:pPr>
            <a:r>
              <a:rPr lang="en-US" sz="1000" dirty="0">
                <a:solidFill>
                  <a:schemeClr val="accent6">
                    <a:lumMod val="10000"/>
                  </a:schemeClr>
                </a:solidFill>
              </a:rPr>
              <a:t>Glacier Hills: Assessment tool with what matters most about mobility</a:t>
            </a:r>
          </a:p>
          <a:p>
            <a:pPr marL="342900" indent="-342900">
              <a:buFont typeface="+mj-lt"/>
              <a:buAutoNum type="arabicPeriod" startAt="21"/>
            </a:pPr>
            <a:r>
              <a:rPr lang="en-US" sz="1000" dirty="0">
                <a:solidFill>
                  <a:schemeClr val="accent6">
                    <a:lumMod val="10000"/>
                  </a:schemeClr>
                </a:solidFill>
              </a:rPr>
              <a:t>Glacier Hills: Workflow, PT referral to wellness center, education</a:t>
            </a:r>
          </a:p>
          <a:p>
            <a:pPr marL="342900" indent="-342900">
              <a:buFont typeface="+mj-lt"/>
              <a:buAutoNum type="arabicPeriod" startAt="21"/>
            </a:pPr>
            <a:r>
              <a:rPr lang="en-US" sz="1000" dirty="0">
                <a:solidFill>
                  <a:schemeClr val="accent6">
                    <a:lumMod val="10000"/>
                  </a:schemeClr>
                </a:solidFill>
              </a:rPr>
              <a:t>St. </a:t>
            </a:r>
            <a:r>
              <a:rPr lang="en-US" sz="1000" dirty="0" err="1">
                <a:solidFill>
                  <a:schemeClr val="accent6">
                    <a:lumMod val="10000"/>
                  </a:schemeClr>
                </a:solidFill>
              </a:rPr>
              <a:t>Alphonsus</a:t>
            </a:r>
            <a:r>
              <a:rPr lang="en-US" sz="1000" dirty="0">
                <a:solidFill>
                  <a:schemeClr val="accent6">
                    <a:lumMod val="10000"/>
                  </a:schemeClr>
                </a:solidFill>
              </a:rPr>
              <a:t>: Timed Get Up and Go assessment</a:t>
            </a:r>
            <a:endParaRPr lang="en-US" sz="1000" strike="sngStrike" dirty="0">
              <a:solidFill>
                <a:schemeClr val="accent6">
                  <a:lumMod val="10000"/>
                </a:schemeClr>
              </a:solidFill>
            </a:endParaRPr>
          </a:p>
          <a:p>
            <a:pPr marL="342900" indent="-342900">
              <a:buFont typeface="+mj-lt"/>
              <a:buAutoNum type="arabicPeriod" startAt="21"/>
            </a:pPr>
            <a:r>
              <a:rPr lang="en-US" sz="1000" dirty="0">
                <a:solidFill>
                  <a:schemeClr val="accent6">
                    <a:lumMod val="10000"/>
                  </a:schemeClr>
                </a:solidFill>
              </a:rPr>
              <a:t>St. Mary Mercy: Matter of balance, check your risk for falling (CDC) plus meds</a:t>
            </a:r>
          </a:p>
          <a:p>
            <a:pPr marL="342900" indent="-342900">
              <a:buFont typeface="+mj-lt"/>
              <a:buAutoNum type="arabicPeriod" startAt="21"/>
            </a:pPr>
            <a:r>
              <a:rPr lang="en-US" sz="1000" dirty="0">
                <a:solidFill>
                  <a:schemeClr val="accent6">
                    <a:lumMod val="10000"/>
                  </a:schemeClr>
                </a:solidFill>
              </a:rPr>
              <a:t>St. Mary Mercy: Story book, shorts, What Matters document, thank you letters, MOVE (mobility optimizes virtually everything)</a:t>
            </a:r>
          </a:p>
          <a:p>
            <a:pPr marL="342900" indent="-342900">
              <a:buFont typeface="+mj-lt"/>
              <a:buAutoNum type="arabicPeriod" startAt="21"/>
            </a:pPr>
            <a:r>
              <a:rPr lang="en-US" sz="1000" dirty="0">
                <a:solidFill>
                  <a:schemeClr val="accent6">
                    <a:lumMod val="10000"/>
                  </a:schemeClr>
                </a:solidFill>
              </a:rPr>
              <a:t>Providence: STEADI results at annual wellness visit, patient who has fallen or with specific STEADI score has follow up visit with RN to address risk factors</a:t>
            </a:r>
          </a:p>
          <a:p>
            <a:pPr marL="342900" indent="-342900">
              <a:buFont typeface="+mj-lt"/>
              <a:buAutoNum type="arabicPeriod" startAt="21"/>
            </a:pPr>
            <a:r>
              <a:rPr lang="en-US" sz="1000" dirty="0">
                <a:solidFill>
                  <a:schemeClr val="accent6">
                    <a:lumMod val="10000"/>
                  </a:schemeClr>
                </a:solidFill>
              </a:rPr>
              <a:t>Providence:  Measure mobility with STEADI scores at AWV year-over-year </a:t>
            </a:r>
          </a:p>
          <a:p>
            <a:pPr marL="342900" indent="-342900">
              <a:buFont typeface="+mj-lt"/>
              <a:buAutoNum type="arabicPeriod" startAt="21"/>
            </a:pPr>
            <a:r>
              <a:rPr lang="en-US" sz="1000" dirty="0">
                <a:solidFill>
                  <a:schemeClr val="accent6">
                    <a:lumMod val="10000"/>
                  </a:schemeClr>
                </a:solidFill>
              </a:rPr>
              <a:t>Providence: Patient who has fallen or with specific STEADI score participate in a shared medical appointment; </a:t>
            </a:r>
            <a:r>
              <a:rPr lang="en-US" sz="1000" dirty="0" err="1">
                <a:solidFill>
                  <a:schemeClr val="accent6">
                    <a:lumMod val="10000"/>
                  </a:schemeClr>
                </a:solidFill>
              </a:rPr>
              <a:t>PharmD</a:t>
            </a:r>
            <a:r>
              <a:rPr lang="en-US" sz="1000" dirty="0">
                <a:solidFill>
                  <a:schemeClr val="accent6">
                    <a:lumMod val="10000"/>
                  </a:schemeClr>
                </a:solidFill>
              </a:rPr>
              <a:t> reviews med list for high risk meds and recommends </a:t>
            </a:r>
            <a:r>
              <a:rPr lang="en-US" sz="1000" dirty="0" err="1">
                <a:solidFill>
                  <a:schemeClr val="accent6">
                    <a:lumMod val="10000"/>
                  </a:schemeClr>
                </a:solidFill>
              </a:rPr>
              <a:t>deprescribing</a:t>
            </a:r>
            <a:r>
              <a:rPr lang="en-US" sz="1000" dirty="0">
                <a:solidFill>
                  <a:schemeClr val="accent6">
                    <a:lumMod val="10000"/>
                  </a:schemeClr>
                </a:solidFill>
              </a:rPr>
              <a:t> to PCP </a:t>
            </a:r>
          </a:p>
          <a:p>
            <a:pPr marL="342900" indent="-342900">
              <a:buFont typeface="+mj-lt"/>
              <a:buAutoNum type="arabicPeriod" startAt="21"/>
            </a:pPr>
            <a:r>
              <a:rPr lang="en-US" sz="1000" dirty="0">
                <a:solidFill>
                  <a:schemeClr val="accent6">
                    <a:lumMod val="10000"/>
                  </a:schemeClr>
                </a:solidFill>
              </a:rPr>
              <a:t>KP: Patient-initiated patient mobilization, MD's provide 1-page prompt with exercises (includes exercises for patients in bed and wheelchair)</a:t>
            </a:r>
          </a:p>
          <a:p>
            <a:pPr marL="342900" indent="-342900">
              <a:buFont typeface="+mj-lt"/>
              <a:buAutoNum type="arabicPeriod" startAt="21"/>
            </a:pPr>
            <a:r>
              <a:rPr lang="en-US" sz="1000" dirty="0">
                <a:solidFill>
                  <a:schemeClr val="accent6">
                    <a:lumMod val="10000"/>
                  </a:schemeClr>
                </a:solidFill>
              </a:rPr>
              <a:t>Anne Arundel: Mobility/quality tech</a:t>
            </a:r>
          </a:p>
          <a:p>
            <a:pPr marL="342900" indent="-342900">
              <a:buFont typeface="+mj-lt"/>
              <a:buAutoNum type="arabicPeriod" startAt="21"/>
            </a:pPr>
            <a:r>
              <a:rPr lang="en-US" sz="1000" dirty="0">
                <a:solidFill>
                  <a:schemeClr val="accent6">
                    <a:lumMod val="10000"/>
                  </a:schemeClr>
                </a:solidFill>
              </a:rPr>
              <a:t>Anne Arundel: 6-clicks, refer to PT</a:t>
            </a:r>
          </a:p>
          <a:p>
            <a:pPr marL="347472" indent="-347472">
              <a:spcBef>
                <a:spcPts val="576"/>
              </a:spcBef>
              <a:buBlip>
                <a:blip r:embed="rId4"/>
              </a:buBlip>
            </a:pPr>
            <a:endParaRPr lang="en-US" sz="1000" dirty="0" err="1" smtClean="0"/>
          </a:p>
        </p:txBody>
      </p:sp>
    </p:spTree>
    <p:extLst>
      <p:ext uri="{BB962C8B-B14F-4D97-AF65-F5344CB8AC3E}">
        <p14:creationId xmlns:p14="http://schemas.microsoft.com/office/powerpoint/2010/main" val="163794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5635"/>
            <a:ext cx="8558463" cy="762000"/>
          </a:xfrm>
        </p:spPr>
        <p:txBody>
          <a:bodyPr>
            <a:noAutofit/>
          </a:bodyPr>
          <a:lstStyle/>
          <a:p>
            <a:r>
              <a:rPr lang="en-US" sz="3200" dirty="0" smtClean="0"/>
              <a:t>Knowing &amp; Acting on What Matters</a:t>
            </a:r>
            <a:endParaRPr lang="en-US" sz="3200" dirty="0"/>
          </a:p>
        </p:txBody>
      </p:sp>
      <p:sp>
        <p:nvSpPr>
          <p:cNvPr id="4" name="Slide Number Placeholder 3"/>
          <p:cNvSpPr>
            <a:spLocks noGrp="1"/>
          </p:cNvSpPr>
          <p:nvPr>
            <p:ph type="sldNum" sz="quarter" idx="4"/>
          </p:nvPr>
        </p:nvSpPr>
        <p:spPr/>
        <p:txBody>
          <a:bodyPr/>
          <a:lstStyle/>
          <a:p>
            <a:fld id="{144970FF-6123-42CA-A003-B0DD987502E2}" type="slidenum">
              <a:rPr lang="en-US" smtClean="0">
                <a:solidFill>
                  <a:srgbClr val="8C9BA3"/>
                </a:solidFill>
              </a:rPr>
              <a:pPr/>
              <a:t>19</a:t>
            </a:fld>
            <a:endParaRPr lang="en-US" dirty="0">
              <a:solidFill>
                <a:srgbClr val="8C9BA3"/>
              </a:solidFill>
            </a:endParaRPr>
          </a:p>
        </p:txBody>
      </p:sp>
      <p:sp>
        <p:nvSpPr>
          <p:cNvPr id="8" name="TextBox 7"/>
          <p:cNvSpPr txBox="1"/>
          <p:nvPr/>
        </p:nvSpPr>
        <p:spPr>
          <a:xfrm>
            <a:off x="5724814" y="1976393"/>
            <a:ext cx="2211568" cy="954107"/>
          </a:xfrm>
          <a:prstGeom prst="rect">
            <a:avLst/>
          </a:prstGeom>
          <a:solidFill>
            <a:schemeClr val="bg1"/>
          </a:solidFill>
        </p:spPr>
        <p:txBody>
          <a:bodyPr wrap="square" rtlCol="0">
            <a:spAutoFit/>
          </a:bodyPr>
          <a:lstStyle/>
          <a:p>
            <a:pPr>
              <a:spcBef>
                <a:spcPts val="576"/>
              </a:spcBef>
            </a:pPr>
            <a:r>
              <a:rPr lang="en-US" sz="2800" dirty="0" smtClean="0">
                <a:solidFill>
                  <a:srgbClr val="FF0000"/>
                </a:solidFill>
              </a:rPr>
              <a:t>Reduced falls by 18%</a:t>
            </a:r>
          </a:p>
        </p:txBody>
      </p:sp>
      <p:pic>
        <p:nvPicPr>
          <p:cNvPr id="3" name="Picture 2"/>
          <p:cNvPicPr>
            <a:picLocks noChangeAspect="1"/>
          </p:cNvPicPr>
          <p:nvPr/>
        </p:nvPicPr>
        <p:blipFill>
          <a:blip r:embed="rId3"/>
          <a:stretch>
            <a:fillRect/>
          </a:stretch>
        </p:blipFill>
        <p:spPr>
          <a:xfrm>
            <a:off x="4059996" y="2930500"/>
            <a:ext cx="5084004" cy="3927499"/>
          </a:xfrm>
          <a:prstGeom prst="rect">
            <a:avLst/>
          </a:prstGeom>
        </p:spPr>
      </p:pic>
      <p:pic>
        <p:nvPicPr>
          <p:cNvPr id="5" name="Picture 4"/>
          <p:cNvPicPr>
            <a:picLocks noChangeAspect="1"/>
          </p:cNvPicPr>
          <p:nvPr/>
        </p:nvPicPr>
        <p:blipFill>
          <a:blip r:embed="rId4"/>
          <a:stretch>
            <a:fillRect/>
          </a:stretch>
        </p:blipFill>
        <p:spPr>
          <a:xfrm>
            <a:off x="457198" y="1545506"/>
            <a:ext cx="4847703" cy="3744951"/>
          </a:xfrm>
          <a:prstGeom prst="rect">
            <a:avLst/>
          </a:prstGeom>
        </p:spPr>
      </p:pic>
      <p:pic>
        <p:nvPicPr>
          <p:cNvPr id="7" name="Picture 16" descr="Anne Arundel Medical Ce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814" y="1266537"/>
            <a:ext cx="2095500" cy="7019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30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simplified: the triple threat</a:t>
            </a:r>
            <a:endParaRPr lang="en-US" dirty="0"/>
          </a:p>
        </p:txBody>
      </p:sp>
      <p:sp>
        <p:nvSpPr>
          <p:cNvPr id="3" name="Content Placeholder 2"/>
          <p:cNvSpPr>
            <a:spLocks noGrp="1"/>
          </p:cNvSpPr>
          <p:nvPr>
            <p:ph idx="1"/>
          </p:nvPr>
        </p:nvSpPr>
        <p:spPr/>
        <p:txBody>
          <a:bodyPr/>
          <a:lstStyle/>
          <a:p>
            <a:r>
              <a:rPr lang="en-US" dirty="0" smtClean="0"/>
              <a:t>Demography – more older adults</a:t>
            </a:r>
          </a:p>
          <a:p>
            <a:r>
              <a:rPr lang="en-US" dirty="0" smtClean="0"/>
              <a:t>Utilization – more care</a:t>
            </a:r>
          </a:p>
          <a:p>
            <a:r>
              <a:rPr lang="en-US" dirty="0" smtClean="0"/>
              <a:t>Disutility of care – more harm, defect, injury</a:t>
            </a:r>
          </a:p>
          <a:p>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144970FF-6123-42CA-A003-B0DD987502E2}" type="slidenum">
              <a:rPr lang="en-US" smtClean="0">
                <a:solidFill>
                  <a:srgbClr val="8C9BA3"/>
                </a:solidFill>
              </a:rPr>
              <a:pPr/>
              <a:t>2</a:t>
            </a:fld>
            <a:endParaRPr lang="en-US" dirty="0">
              <a:solidFill>
                <a:srgbClr val="8C9BA3"/>
              </a:solidFill>
            </a:endParaRPr>
          </a:p>
        </p:txBody>
      </p:sp>
      <p:pic>
        <p:nvPicPr>
          <p:cNvPr id="7" name="Picture 6"/>
          <p:cNvPicPr>
            <a:picLocks noChangeAspect="1"/>
          </p:cNvPicPr>
          <p:nvPr/>
        </p:nvPicPr>
        <p:blipFill>
          <a:blip r:embed="rId2"/>
          <a:stretch>
            <a:fillRect/>
          </a:stretch>
        </p:blipFill>
        <p:spPr>
          <a:xfrm>
            <a:off x="120103" y="3174413"/>
            <a:ext cx="3155035" cy="2415991"/>
          </a:xfrm>
          <a:prstGeom prst="rect">
            <a:avLst/>
          </a:prstGeom>
        </p:spPr>
      </p:pic>
      <p:sp>
        <p:nvSpPr>
          <p:cNvPr id="8" name="TextBox 7"/>
          <p:cNvSpPr txBox="1"/>
          <p:nvPr/>
        </p:nvSpPr>
        <p:spPr>
          <a:xfrm>
            <a:off x="585725" y="5590404"/>
            <a:ext cx="2430024" cy="276999"/>
          </a:xfrm>
          <a:prstGeom prst="rect">
            <a:avLst/>
          </a:prstGeom>
          <a:noFill/>
        </p:spPr>
        <p:txBody>
          <a:bodyPr wrap="none" rtlCol="0">
            <a:spAutoFit/>
          </a:bodyPr>
          <a:lstStyle/>
          <a:p>
            <a:pPr>
              <a:spcBef>
                <a:spcPts val="576"/>
              </a:spcBef>
            </a:pPr>
            <a:r>
              <a:rPr lang="en-US" sz="1200" dirty="0" smtClean="0"/>
              <a:t>From: Trinity Health SE Michigan</a:t>
            </a:r>
          </a:p>
        </p:txBody>
      </p:sp>
      <p:pic>
        <p:nvPicPr>
          <p:cNvPr id="9" name="Picture 2" descr="https://media.licdn.com/media/AAEAAQAAAAAAAAMHAAAAJDE5NTFmZDVlLWUyYjItNGE3Yy1iZDk0LTc0ZTdhNDQ4ZTYzZ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138" y="3412359"/>
            <a:ext cx="5671051" cy="19400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28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Mobility: Empowering older adults </a:t>
            </a:r>
            <a:endParaRPr lang="en-US" sz="3200" dirty="0"/>
          </a:p>
        </p:txBody>
      </p:sp>
      <p:sp>
        <p:nvSpPr>
          <p:cNvPr id="4" name="Slide Number Placeholder 3"/>
          <p:cNvSpPr>
            <a:spLocks noGrp="1"/>
          </p:cNvSpPr>
          <p:nvPr>
            <p:ph type="sldNum" sz="quarter" idx="4"/>
          </p:nvPr>
        </p:nvSpPr>
        <p:spPr/>
        <p:txBody>
          <a:bodyPr/>
          <a:lstStyle/>
          <a:p>
            <a:fld id="{144970FF-6123-42CA-A003-B0DD987502E2}" type="slidenum">
              <a:rPr lang="en-US" smtClean="0">
                <a:solidFill>
                  <a:srgbClr val="8C9BA3"/>
                </a:solidFill>
              </a:rPr>
              <a:pPr/>
              <a:t>20</a:t>
            </a:fld>
            <a:endParaRPr lang="en-US" dirty="0">
              <a:solidFill>
                <a:srgbClr val="8C9BA3"/>
              </a:solidFill>
            </a:endParaRPr>
          </a:p>
        </p:txBody>
      </p:sp>
      <p:sp>
        <p:nvSpPr>
          <p:cNvPr id="8" name="Picture Placeholder 7"/>
          <p:cNvSpPr>
            <a:spLocks noGrp="1"/>
          </p:cNvSpPr>
          <p:nvPr>
            <p:ph type="pic" sz="quarter" idx="10"/>
          </p:nvPr>
        </p:nvSpPr>
        <p:spPr/>
      </p:sp>
      <p:pic>
        <p:nvPicPr>
          <p:cNvPr id="6" name="Picture 5"/>
          <p:cNvPicPr>
            <a:picLocks noChangeAspect="1"/>
          </p:cNvPicPr>
          <p:nvPr/>
        </p:nvPicPr>
        <p:blipFill>
          <a:blip r:embed="rId3"/>
          <a:stretch>
            <a:fillRect/>
          </a:stretch>
        </p:blipFill>
        <p:spPr>
          <a:xfrm>
            <a:off x="548941" y="1262803"/>
            <a:ext cx="7956884" cy="5318266"/>
          </a:xfrm>
          <a:prstGeom prst="rect">
            <a:avLst/>
          </a:prstGeom>
        </p:spPr>
      </p:pic>
      <p:pic>
        <p:nvPicPr>
          <p:cNvPr id="7" name="Picture 14" descr="Kaiser Perman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302" y="1295700"/>
            <a:ext cx="3400000" cy="38857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773530" y="2831073"/>
            <a:ext cx="1957137" cy="1090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11642" y="3810000"/>
            <a:ext cx="1957137" cy="1090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68779" y="1788490"/>
            <a:ext cx="3637046" cy="1654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Reduce Length of Stay; </a:t>
            </a:r>
          </a:p>
          <a:p>
            <a:pPr algn="ctr"/>
            <a:r>
              <a:rPr lang="en-US" sz="2800" dirty="0" smtClean="0">
                <a:solidFill>
                  <a:srgbClr val="FF0000"/>
                </a:solidFill>
              </a:rPr>
              <a:t>Go home not rehab</a:t>
            </a:r>
            <a:endParaRPr lang="en-US" sz="1600" dirty="0">
              <a:solidFill>
                <a:srgbClr val="FF0000"/>
              </a:solidFill>
            </a:endParaRPr>
          </a:p>
        </p:txBody>
      </p:sp>
    </p:spTree>
    <p:extLst>
      <p:ext uri="{BB962C8B-B14F-4D97-AF65-F5344CB8AC3E}">
        <p14:creationId xmlns:p14="http://schemas.microsoft.com/office/powerpoint/2010/main" val="397846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4203168">
            <a:off x="2521403" y="1505026"/>
            <a:ext cx="4297680" cy="4297680"/>
          </a:xfrm>
          <a:prstGeom prst="rect">
            <a:avLst/>
          </a:prstGeom>
          <a:noFill/>
        </p:spPr>
        <p:txBody>
          <a:bodyPr wrap="square" rtlCol="0">
            <a:prstTxWarp prst="textCircle">
              <a:avLst>
                <a:gd name="adj" fmla="val 92221"/>
              </a:avLst>
            </a:prstTxWarp>
            <a:spAutoFit/>
          </a:bodyPr>
          <a:lstStyle/>
          <a:p>
            <a:r>
              <a:rPr lang="en-US" sz="2800" dirty="0" smtClean="0"/>
              <a:t>What Matters		 Medication		        Mentation		     Mobility</a:t>
            </a:r>
            <a:endParaRPr lang="en-US" sz="2800" dirty="0"/>
          </a:p>
        </p:txBody>
      </p:sp>
      <p:sp>
        <p:nvSpPr>
          <p:cNvPr id="2" name="Title 1"/>
          <p:cNvSpPr>
            <a:spLocks noGrp="1"/>
          </p:cNvSpPr>
          <p:nvPr>
            <p:ph type="title"/>
          </p:nvPr>
        </p:nvSpPr>
        <p:spPr/>
        <p:txBody>
          <a:bodyPr>
            <a:noAutofit/>
          </a:bodyPr>
          <a:lstStyle/>
          <a:p>
            <a:r>
              <a:rPr lang="en-US" sz="2800" dirty="0" smtClean="0"/>
              <a:t>Developing the Age-Friendly Change Package</a:t>
            </a:r>
            <a:endParaRPr lang="en-US" sz="2800" dirty="0"/>
          </a:p>
        </p:txBody>
      </p:sp>
      <p:sp>
        <p:nvSpPr>
          <p:cNvPr id="3" name="Slide Number Placeholder 2"/>
          <p:cNvSpPr>
            <a:spLocks noGrp="1"/>
          </p:cNvSpPr>
          <p:nvPr>
            <p:ph type="sldNum" sz="quarter" idx="10"/>
          </p:nvPr>
        </p:nvSpPr>
        <p:spPr/>
        <p:txBody>
          <a:bodyPr/>
          <a:lstStyle/>
          <a:p>
            <a:r>
              <a:rPr lang="en-US" dirty="0" smtClean="0">
                <a:solidFill>
                  <a:srgbClr val="CDD4D9"/>
                </a:solidFill>
              </a:rPr>
              <a:t>P</a:t>
            </a:r>
            <a:fld id="{144970FF-6123-42CA-A003-B0DD987502E2}" type="slidenum">
              <a:rPr lang="en-US" smtClean="0">
                <a:solidFill>
                  <a:srgbClr val="8C9BA3"/>
                </a:solidFill>
              </a:rPr>
              <a:pPr/>
              <a:t>21</a:t>
            </a:fld>
            <a:endParaRPr lang="en-US" dirty="0">
              <a:solidFill>
                <a:srgbClr val="8C9BA3"/>
              </a:solidFill>
            </a:endParaRPr>
          </a:p>
        </p:txBody>
      </p:sp>
      <p:graphicFrame>
        <p:nvGraphicFramePr>
          <p:cNvPr id="4" name="Diagram 3"/>
          <p:cNvGraphicFramePr/>
          <p:nvPr>
            <p:extLst/>
          </p:nvPr>
        </p:nvGraphicFramePr>
        <p:xfrm>
          <a:off x="1613647" y="16300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3919" y="2772614"/>
            <a:ext cx="855455" cy="1703782"/>
          </a:xfrm>
          <a:prstGeom prst="rect">
            <a:avLst/>
          </a:prstGeom>
        </p:spPr>
      </p:pic>
    </p:spTree>
    <p:extLst>
      <p:ext uri="{BB962C8B-B14F-4D97-AF65-F5344CB8AC3E}">
        <p14:creationId xmlns:p14="http://schemas.microsoft.com/office/powerpoint/2010/main" val="2414062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93"/>
            <a:ext cx="8686800" cy="762000"/>
          </a:xfrm>
        </p:spPr>
        <p:txBody>
          <a:bodyPr/>
          <a:lstStyle/>
          <a:p>
            <a:r>
              <a:rPr lang="en-US" dirty="0" smtClean="0"/>
              <a:t>Example: Community-based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6909228"/>
              </p:ext>
            </p:extLst>
          </p:nvPr>
        </p:nvGraphicFramePr>
        <p:xfrm>
          <a:off x="211327" y="492387"/>
          <a:ext cx="8843059" cy="6267373"/>
        </p:xfrm>
        <a:graphic>
          <a:graphicData uri="http://schemas.openxmlformats.org/drawingml/2006/table">
            <a:tbl>
              <a:tblPr firstRow="1" bandRow="1">
                <a:tableStyleId>{5C22544A-7EE6-4342-B048-85BDC9FD1C3A}</a:tableStyleId>
              </a:tblPr>
              <a:tblGrid>
                <a:gridCol w="960701"/>
                <a:gridCol w="1849078"/>
                <a:gridCol w="6033280"/>
              </a:tblGrid>
              <a:tr h="906107">
                <a:tc gridSpan="3">
                  <a:txBody>
                    <a:bodyPr/>
                    <a:lstStyle/>
                    <a:p>
                      <a:r>
                        <a:rPr lang="en-US" sz="1600" b="1" dirty="0" smtClean="0"/>
                        <a:t>Activate older adults, their families, and care givers to keep themselves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dirty="0" smtClean="0"/>
                    </a:p>
                    <a:p>
                      <a:r>
                        <a:rPr lang="en-US" sz="1600" dirty="0" smtClean="0"/>
                        <a:t>In order</a:t>
                      </a:r>
                      <a:r>
                        <a:rPr lang="en-US" sz="1600" baseline="0" dirty="0" smtClean="0"/>
                        <a:t> for community-based care settings to be age-friendly, we must a</a:t>
                      </a:r>
                      <a:r>
                        <a:rPr lang="en-US" sz="1600" dirty="0" smtClean="0"/>
                        <a:t>ctivate older adults, their families, and care givers to keep themselves well.</a:t>
                      </a:r>
                    </a:p>
                  </a:txBody>
                  <a:tcPr/>
                </a:tc>
                <a:tc hMerge="1">
                  <a:txBody>
                    <a:bodyPr/>
                    <a:lstStyle/>
                    <a:p>
                      <a:endParaRPr lang="en-US" dirty="0"/>
                    </a:p>
                  </a:txBody>
                  <a:tcPr/>
                </a:tc>
                <a:tc hMerge="1">
                  <a:txBody>
                    <a:bodyPr/>
                    <a:lstStyle/>
                    <a:p>
                      <a:endParaRPr lang="en-US"/>
                    </a:p>
                  </a:txBody>
                  <a:tcPr/>
                </a:tc>
              </a:tr>
              <a:tr h="263786">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Change</a:t>
                      </a:r>
                      <a:r>
                        <a:rPr lang="en-US" sz="1200" b="1" baseline="0" dirty="0" smtClean="0"/>
                        <a:t> ideas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chemeClr val="tx1"/>
                          </a:solidFill>
                        </a:rPr>
                        <a:t>Activating older adults, their families, and care givers around all of theses components is key to prevention and staying well.</a:t>
                      </a:r>
                    </a:p>
                  </a:txBody>
                  <a:tcPr/>
                </a:tc>
                <a:tc>
                  <a:txBody>
                    <a:bodyPr/>
                    <a:lstStyle/>
                    <a:p>
                      <a:pPr marL="0" indent="0">
                        <a:buFont typeface="Arial" panose="020B0604020202020204" pitchFamily="34" charset="0"/>
                        <a:buNone/>
                      </a:pPr>
                      <a:r>
                        <a:rPr lang="en-US" sz="1100" b="1" i="1" dirty="0" smtClean="0"/>
                        <a:t>Change idea</a:t>
                      </a:r>
                      <a:endParaRPr lang="en-US" sz="1100" b="1" i="1" dirty="0"/>
                    </a:p>
                  </a:txBody>
                  <a:tcPr/>
                </a:tc>
                <a:tc>
                  <a:txBody>
                    <a:bodyPr/>
                    <a:lstStyle/>
                    <a:p>
                      <a:pPr marL="0" indent="0">
                        <a:buFont typeface="Arial" panose="020B0604020202020204" pitchFamily="34" charset="0"/>
                        <a:buNone/>
                      </a:pPr>
                      <a:r>
                        <a:rPr lang="en-US" sz="1100" b="1" i="1" dirty="0" smtClean="0"/>
                        <a:t>Example of how a health system can put this </a:t>
                      </a:r>
                      <a:r>
                        <a:rPr lang="en-US" sz="1100" b="1" i="1" baseline="0" dirty="0" smtClean="0"/>
                        <a:t>into action</a:t>
                      </a:r>
                      <a:endParaRPr lang="en-US" sz="1100" b="1" i="1" dirty="0"/>
                    </a:p>
                  </a:txBody>
                  <a:tcPr/>
                </a:tc>
              </a:tr>
              <a:tr h="5791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dirty="0" smtClean="0">
                          <a:solidFill>
                            <a:schemeClr val="tx1"/>
                          </a:solidFill>
                        </a:rPr>
                        <a:t>a) Reflect on and know What Matters</a:t>
                      </a:r>
                    </a:p>
                  </a:txBody>
                  <a:tcPr/>
                </a:tc>
                <a:tc>
                  <a:txBody>
                    <a:bodyPr/>
                    <a:lstStyle/>
                    <a:p>
                      <a:pPr marL="173038" indent="-173038">
                        <a:buFont typeface="Arial" panose="020B0604020202020204" pitchFamily="34" charset="0"/>
                        <a:buChar char="•"/>
                      </a:pPr>
                      <a:r>
                        <a:rPr lang="en-US" sz="1100" i="1" dirty="0" smtClean="0"/>
                        <a:t>Provide older adults with questions that help them to identify what brings</a:t>
                      </a:r>
                      <a:r>
                        <a:rPr lang="en-US" sz="1100" i="1" baseline="0" dirty="0" smtClean="0"/>
                        <a:t> them joy in their life, what their health concerns are, and their end of life wishes</a:t>
                      </a:r>
                    </a:p>
                    <a:p>
                      <a:pPr marL="173038" indent="-173038">
                        <a:buFont typeface="Arial" panose="020B0604020202020204" pitchFamily="34" charset="0"/>
                        <a:buChar char="•"/>
                      </a:pPr>
                      <a:r>
                        <a:rPr lang="en-US" sz="1100" i="1" baseline="0" dirty="0" smtClean="0"/>
                        <a:t>Create a patient portal where patients can share What Matters information with providers</a:t>
                      </a:r>
                      <a:endParaRPr lang="en-US" sz="1100" i="1" dirty="0"/>
                    </a:p>
                  </a:txBody>
                  <a:tcPr/>
                </a:tc>
              </a:tr>
              <a:tr h="446068">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dirty="0" smtClean="0">
                          <a:solidFill>
                            <a:schemeClr val="tx1"/>
                          </a:solidFill>
                        </a:rPr>
                        <a:t>b)</a:t>
                      </a:r>
                      <a:r>
                        <a:rPr lang="en-US" sz="1100" i="1" baseline="0" dirty="0" smtClean="0">
                          <a:solidFill>
                            <a:schemeClr val="tx1"/>
                          </a:solidFill>
                        </a:rPr>
                        <a:t> </a:t>
                      </a:r>
                      <a:r>
                        <a:rPr lang="en-US" sz="1100" i="1" dirty="0" smtClean="0">
                          <a:solidFill>
                            <a:schemeClr val="tx1"/>
                          </a:solidFill>
                        </a:rPr>
                        <a:t>Identify a</a:t>
                      </a:r>
                      <a:r>
                        <a:rPr lang="en-US" sz="1100" i="1" baseline="0" dirty="0" smtClean="0">
                          <a:solidFill>
                            <a:schemeClr val="tx1"/>
                          </a:solidFill>
                        </a:rPr>
                        <a:t> care giver and a </a:t>
                      </a:r>
                      <a:r>
                        <a:rPr lang="en-US" sz="1100" i="1" dirty="0" smtClean="0">
                          <a:solidFill>
                            <a:schemeClr val="tx1"/>
                          </a:solidFill>
                        </a:rPr>
                        <a:t>health care agent</a:t>
                      </a:r>
                    </a:p>
                  </a:txBody>
                  <a:tcPr/>
                </a:tc>
                <a:tc>
                  <a:txBody>
                    <a:bodyPr/>
                    <a:lstStyle/>
                    <a:p>
                      <a:pPr marL="173038" indent="-173038">
                        <a:buFont typeface="Arial" panose="020B0604020202020204" pitchFamily="34" charset="0"/>
                        <a:buChar char="•"/>
                      </a:pPr>
                      <a:r>
                        <a:rPr lang="en-US" sz="1100" i="1" dirty="0" smtClean="0"/>
                        <a:t>Send state-specific health care</a:t>
                      </a:r>
                      <a:r>
                        <a:rPr lang="en-US" sz="1100" i="1" baseline="0" dirty="0" smtClean="0"/>
                        <a:t> agent materials to patients after their annual wellness visit</a:t>
                      </a:r>
                    </a:p>
                    <a:p>
                      <a:pPr marL="173038" indent="-173038">
                        <a:buFont typeface="Arial" panose="020B0604020202020204" pitchFamily="34" charset="0"/>
                        <a:buChar char="•"/>
                      </a:pPr>
                      <a:r>
                        <a:rPr lang="en-US" sz="1100" i="1" baseline="0" dirty="0" smtClean="0"/>
                        <a:t>Create access to state-specific health care agent materials on health system website</a:t>
                      </a:r>
                    </a:p>
                  </a:txBody>
                  <a:tcPr/>
                </a:tc>
              </a:tr>
              <a:tr h="41656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i="1" dirty="0" smtClean="0">
                          <a:solidFill>
                            <a:schemeClr val="tx1"/>
                          </a:solidFill>
                        </a:rPr>
                        <a:t>c)  Have an accurate list</a:t>
                      </a:r>
                      <a:r>
                        <a:rPr lang="en-US" sz="1100" i="1" baseline="0" dirty="0" smtClean="0">
                          <a:solidFill>
                            <a:schemeClr val="tx1"/>
                          </a:solidFill>
                        </a:rPr>
                        <a:t> of medications and doses</a:t>
                      </a:r>
                    </a:p>
                  </a:txBody>
                  <a:tcPr/>
                </a:tc>
                <a:tc>
                  <a:txBody>
                    <a:bodyPr/>
                    <a:lstStyle/>
                    <a:p>
                      <a:pPr marL="173038" indent="-173038">
                        <a:buFont typeface="Arial" panose="020B0604020202020204" pitchFamily="34" charset="0"/>
                        <a:buChar char="•"/>
                      </a:pPr>
                      <a:r>
                        <a:rPr lang="en-US" sz="1100" i="1" baseline="0" dirty="0" smtClean="0"/>
                        <a:t>Include medication list printout as part of standard check-out steps</a:t>
                      </a:r>
                    </a:p>
                    <a:p>
                      <a:pPr marL="173038" indent="-173038">
                        <a:buFont typeface="Arial" panose="020B0604020202020204" pitchFamily="34" charset="0"/>
                        <a:buChar char="•"/>
                      </a:pPr>
                      <a:r>
                        <a:rPr lang="en-US" sz="1100" i="1" baseline="0" dirty="0" smtClean="0"/>
                        <a:t>Set up access to medication list on the patient portal</a:t>
                      </a:r>
                    </a:p>
                  </a:txBody>
                  <a:tcPr/>
                </a:tc>
              </a:tr>
              <a:tr h="9938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0" baseline="0" dirty="0" smtClean="0">
                        <a:solidFill>
                          <a:schemeClr val="tx1"/>
                        </a:solidFill>
                      </a:endParaRPr>
                    </a:p>
                  </a:txBody>
                  <a:tcPr/>
                </a:tc>
                <a:tc>
                  <a:txBody>
                    <a:bodyPr/>
                    <a:lstStyle/>
                    <a:p>
                      <a:pPr marL="0" indent="0" fontAlgn="b">
                        <a:spcBef>
                          <a:spcPts val="0"/>
                        </a:spcBef>
                        <a:buClrTx/>
                        <a:buSzTx/>
                        <a:buFont typeface="+mj-lt"/>
                        <a:buNone/>
                        <a:defRPr/>
                      </a:pPr>
                      <a:r>
                        <a:rPr lang="en-US" sz="1100" i="1" dirty="0" smtClean="0">
                          <a:solidFill>
                            <a:schemeClr val="tx1"/>
                          </a:solidFill>
                        </a:rPr>
                        <a:t>d) Know and talk with their physicians about high-risk medications</a:t>
                      </a:r>
                    </a:p>
                  </a:txBody>
                  <a:tcPr/>
                </a:tc>
                <a:tc>
                  <a:txBody>
                    <a:bodyPr/>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baseline="0" dirty="0" smtClean="0">
                          <a:solidFill>
                            <a:schemeClr val="dk1"/>
                          </a:solidFill>
                          <a:latin typeface="+mn-lt"/>
                          <a:ea typeface="+mn-ea"/>
                          <a:cs typeface="+mn-cs"/>
                        </a:rPr>
                        <a:t>Schedule medication review appointments with pharmacist or provider other than physician</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baseline="0" dirty="0" smtClean="0">
                          <a:solidFill>
                            <a:schemeClr val="dk1"/>
                          </a:solidFill>
                          <a:latin typeface="+mn-lt"/>
                          <a:ea typeface="+mn-ea"/>
                          <a:cs typeface="+mn-cs"/>
                        </a:rPr>
                        <a:t>Offer an age-friendly medication educational session in collaboration with a community-based organization</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baseline="0" dirty="0" smtClean="0">
                          <a:solidFill>
                            <a:schemeClr val="dk1"/>
                          </a:solidFill>
                          <a:latin typeface="+mn-lt"/>
                          <a:ea typeface="+mn-ea"/>
                          <a:cs typeface="+mn-cs"/>
                        </a:rPr>
                        <a:t>Share high-risk medication pamphlets with patients – the risk, alternatives, and how to talk with they doctor</a:t>
                      </a:r>
                    </a:p>
                  </a:txBody>
                  <a:tcPr/>
                </a:tc>
              </a:tr>
              <a:tr h="5150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0" baseline="0" dirty="0" smtClean="0">
                        <a:solidFill>
                          <a:schemeClr val="tx1"/>
                        </a:solidFill>
                      </a:endParaRPr>
                    </a:p>
                  </a:txBody>
                  <a:tcPr/>
                </a:tc>
                <a:tc>
                  <a:txBody>
                    <a:bodyPr/>
                    <a:lstStyle/>
                    <a:p>
                      <a:pPr marL="0" indent="0" fontAlgn="b">
                        <a:spcBef>
                          <a:spcPts val="0"/>
                        </a:spcBef>
                        <a:buClrTx/>
                        <a:buSzTx/>
                        <a:buFont typeface="+mj-lt"/>
                        <a:buNone/>
                        <a:defRPr/>
                      </a:pPr>
                      <a:r>
                        <a:rPr lang="en-US" sz="1100" i="1" dirty="0" smtClean="0">
                          <a:solidFill>
                            <a:schemeClr val="tx1"/>
                          </a:solidFill>
                        </a:rPr>
                        <a:t>e)</a:t>
                      </a:r>
                      <a:r>
                        <a:rPr lang="en-US" sz="1100" i="1" baseline="0" dirty="0" smtClean="0">
                          <a:solidFill>
                            <a:schemeClr val="tx1"/>
                          </a:solidFill>
                        </a:rPr>
                        <a:t> </a:t>
                      </a:r>
                      <a:r>
                        <a:rPr lang="en-US" sz="1100" i="1" dirty="0" smtClean="0">
                          <a:solidFill>
                            <a:schemeClr val="tx1"/>
                          </a:solidFill>
                        </a:rPr>
                        <a:t>Ensure sufficient hydration and sleep </a:t>
                      </a:r>
                    </a:p>
                  </a:txBody>
                  <a:tcPr/>
                </a:tc>
                <a:tc>
                  <a:txBody>
                    <a:bodyPr/>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baseline="0" dirty="0" smtClean="0">
                          <a:solidFill>
                            <a:schemeClr val="dk1"/>
                          </a:solidFill>
                          <a:latin typeface="+mn-lt"/>
                          <a:ea typeface="+mn-ea"/>
                          <a:cs typeface="+mn-cs"/>
                        </a:rPr>
                        <a:t>Hand out water bottles with age-friendly reminders of how much to drink each day</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baseline="0" dirty="0" smtClean="0">
                          <a:solidFill>
                            <a:schemeClr val="dk1"/>
                          </a:solidFill>
                          <a:latin typeface="+mn-lt"/>
                          <a:ea typeface="+mn-ea"/>
                          <a:cs typeface="+mn-cs"/>
                        </a:rPr>
                        <a:t>Share nonpharmacological sleep strategies</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baseline="0" dirty="0" smtClean="0">
                          <a:solidFill>
                            <a:schemeClr val="dk1"/>
                          </a:solidFill>
                          <a:latin typeface="+mn-lt"/>
                          <a:ea typeface="+mn-ea"/>
                          <a:cs typeface="+mn-cs"/>
                        </a:rPr>
                        <a:t>Include hydration and sleep recommendations with medication lists</a:t>
                      </a:r>
                    </a:p>
                  </a:txBody>
                  <a:tcPr/>
                </a:tc>
              </a:tr>
              <a:tr h="5791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0" baseline="0" dirty="0" smtClean="0">
                        <a:solidFill>
                          <a:schemeClr val="tx1"/>
                        </a:solidFill>
                      </a:endParaRPr>
                    </a:p>
                  </a:txBody>
                  <a:tcPr/>
                </a:tc>
                <a:tc>
                  <a:txBody>
                    <a:bodyPr/>
                    <a:lstStyle/>
                    <a:p>
                      <a:pPr marL="0" indent="0" fontAlgn="b">
                        <a:spcBef>
                          <a:spcPts val="0"/>
                        </a:spcBef>
                        <a:buClrTx/>
                        <a:buSzTx/>
                        <a:buFont typeface="+mj-lt"/>
                        <a:buNone/>
                        <a:defRPr/>
                      </a:pPr>
                      <a:r>
                        <a:rPr lang="en-US" sz="1100" i="1" dirty="0" smtClean="0">
                          <a:solidFill>
                            <a:schemeClr val="tx1"/>
                          </a:solidFill>
                        </a:rPr>
                        <a:t>g) Evaluate their home settings to ensure they are safe for mobilization</a:t>
                      </a:r>
                    </a:p>
                  </a:txBody>
                  <a:tcPr/>
                </a:tc>
                <a:tc>
                  <a:txBody>
                    <a:bodyPr/>
                    <a:lstStyle/>
                    <a:p>
                      <a:pPr marL="173038" indent="-173038">
                        <a:buFont typeface="Arial" panose="020B0604020202020204" pitchFamily="34" charset="0"/>
                        <a:buChar char="•"/>
                      </a:pPr>
                      <a:r>
                        <a:rPr lang="en-US" sz="1100" i="1" dirty="0" smtClean="0"/>
                        <a:t>Identify a community-based organization</a:t>
                      </a:r>
                      <a:r>
                        <a:rPr lang="en-US" sz="1100" i="1" baseline="0" dirty="0" smtClean="0"/>
                        <a:t> able to offer home reviews and distribute their material to patients</a:t>
                      </a:r>
                    </a:p>
                    <a:p>
                      <a:pPr marL="173038" indent="-173038">
                        <a:buFont typeface="Arial" panose="020B0604020202020204" pitchFamily="34" charset="0"/>
                        <a:buChar char="•"/>
                      </a:pPr>
                      <a:r>
                        <a:rPr lang="en-US" sz="1100" i="1" baseline="0" dirty="0" smtClean="0"/>
                        <a:t>Share a home safety checklist for patients</a:t>
                      </a:r>
                      <a:endParaRPr lang="en-US" sz="1100" i="1" dirty="0"/>
                    </a:p>
                  </a:txBody>
                  <a:tcPr/>
                </a:tc>
              </a:tr>
              <a:tr h="5791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0" baseline="0" dirty="0" smtClean="0">
                        <a:solidFill>
                          <a:schemeClr val="tx1"/>
                        </a:solidFill>
                      </a:endParaRPr>
                    </a:p>
                  </a:txBody>
                  <a:tcPr/>
                </a:tc>
                <a:tc>
                  <a:txBody>
                    <a:bodyPr/>
                    <a:lstStyle/>
                    <a:p>
                      <a:pPr marL="0" indent="0">
                        <a:buFont typeface="Arial" panose="020B0604020202020204" pitchFamily="34" charset="0"/>
                        <a:buNone/>
                      </a:pPr>
                      <a:r>
                        <a:rPr lang="en-US" sz="1100" i="1" dirty="0" smtClean="0">
                          <a:solidFill>
                            <a:schemeClr val="tx1"/>
                          </a:solidFill>
                        </a:rPr>
                        <a:t>h)  Move in accordance with their abilities and goals</a:t>
                      </a:r>
                      <a:endParaRPr lang="en-US" sz="1100" i="1" dirty="0"/>
                    </a:p>
                  </a:txBody>
                  <a:tcPr/>
                </a:tc>
                <a:tc>
                  <a:txBody>
                    <a:bodyPr/>
                    <a:lstStyle/>
                    <a:p>
                      <a:pPr marL="173038" indent="-173038">
                        <a:buFont typeface="Arial" panose="020B0604020202020204" pitchFamily="34" charset="0"/>
                        <a:buChar char="•"/>
                      </a:pPr>
                      <a:r>
                        <a:rPr lang="en-US" sz="1100" i="1" dirty="0" smtClean="0"/>
                        <a:t>Identify a community-based organization that provides tai chi in your conference room</a:t>
                      </a:r>
                    </a:p>
                    <a:p>
                      <a:pPr marL="173038" indent="-173038">
                        <a:buFont typeface="Arial" panose="020B0604020202020204" pitchFamily="34" charset="0"/>
                        <a:buChar char="•"/>
                      </a:pPr>
                      <a:r>
                        <a:rPr lang="en-US" sz="1100" i="1" dirty="0" smtClean="0"/>
                        <a:t>“Prescribe” simple exercises that can be done at home</a:t>
                      </a:r>
                      <a:r>
                        <a:rPr lang="en-US" sz="1100" i="1" baseline="0" dirty="0" smtClean="0"/>
                        <a:t> in bed, sitting, or standing with family assistance or on their own</a:t>
                      </a:r>
                      <a:endParaRPr lang="en-US" sz="1100" i="1" dirty="0" smtClean="0"/>
                    </a:p>
                  </a:txBody>
                  <a:tcPr/>
                </a:tc>
              </a:tr>
              <a:tr h="416560">
                <a:tc>
                  <a:txBody>
                    <a:bodyPr/>
                    <a:lstStyle/>
                    <a:p>
                      <a:r>
                        <a:rPr lang="en-US" sz="1200" b="1" dirty="0" smtClean="0"/>
                        <a:t>Learning</a:t>
                      </a:r>
                      <a:endParaRPr lang="en-US" sz="1200" b="1" dirty="0"/>
                    </a:p>
                  </a:txBody>
                  <a:tcPr/>
                </a:tc>
                <a:tc gridSpan="2">
                  <a:txBody>
                    <a:bodyPr/>
                    <a:lstStyle/>
                    <a:p>
                      <a:pPr marL="285750" indent="-285750">
                        <a:buFont typeface="Arial" panose="020B0604020202020204" pitchFamily="34" charset="0"/>
                        <a:buChar char="•"/>
                      </a:pPr>
                      <a:r>
                        <a:rPr lang="en-US" sz="1100" dirty="0" smtClean="0"/>
                        <a:t>There is much of this that can occur outside the MD/patient visit</a:t>
                      </a:r>
                    </a:p>
                    <a:p>
                      <a:pPr marL="285750" indent="-285750">
                        <a:buFont typeface="Arial" panose="020B0604020202020204" pitchFamily="34" charset="0"/>
                        <a:buChar char="•"/>
                      </a:pPr>
                      <a:r>
                        <a:rPr lang="en-US" sz="1100" dirty="0" smtClean="0"/>
                        <a:t>Health systems don’t have to provide all the resources</a:t>
                      </a:r>
                      <a:endParaRPr lang="en-US" sz="1100" dirty="0"/>
                    </a:p>
                  </a:txBody>
                  <a:tcPr/>
                </a:tc>
                <a:tc hMerge="1">
                  <a:txBody>
                    <a:bodyPr/>
                    <a:lstStyle/>
                    <a:p>
                      <a:endParaRPr lang="en-US"/>
                    </a:p>
                  </a:txBody>
                  <a:tcPr/>
                </a:tc>
              </a:tr>
              <a:tr h="416560">
                <a:tc>
                  <a:txBody>
                    <a:bodyPr/>
                    <a:lstStyle/>
                    <a:p>
                      <a:r>
                        <a:rPr lang="en-US" sz="1200" b="1" dirty="0" smtClean="0"/>
                        <a:t>Resources</a:t>
                      </a:r>
                      <a:endParaRPr lang="en-US" sz="1200" b="1" dirty="0"/>
                    </a:p>
                  </a:txBody>
                  <a:tcPr/>
                </a:tc>
                <a:tc gridSpan="2">
                  <a:txBody>
                    <a:bodyPr/>
                    <a:lstStyle/>
                    <a:p>
                      <a:pPr marL="285750" indent="-285750">
                        <a:buFont typeface="Arial" panose="020B0604020202020204" pitchFamily="34" charset="0"/>
                        <a:buChar char="•"/>
                      </a:pPr>
                      <a:r>
                        <a:rPr lang="en-US" sz="1100" dirty="0" smtClean="0">
                          <a:hlinkClick r:id="rId2"/>
                        </a:rPr>
                        <a:t>The Conversation Project</a:t>
                      </a:r>
                      <a:endParaRPr lang="en-US" sz="1100" dirty="0" smtClean="0"/>
                    </a:p>
                    <a:p>
                      <a:pPr marL="285750" indent="-285750">
                        <a:buFont typeface="Arial" panose="020B0604020202020204" pitchFamily="34" charset="0"/>
                        <a:buChar char="•"/>
                      </a:pPr>
                      <a:r>
                        <a:rPr lang="en-US" sz="1100" dirty="0" smtClean="0">
                          <a:hlinkClick r:id="rId3"/>
                        </a:rPr>
                        <a:t>Preference Based Living</a:t>
                      </a:r>
                      <a:endParaRPr lang="en-US" sz="1100" dirty="0" smtClean="0"/>
                    </a:p>
                  </a:txBody>
                  <a:tcPr/>
                </a:tc>
                <a:tc hMerge="1">
                  <a:txBody>
                    <a:bodyPr/>
                    <a:lstStyle/>
                    <a:p>
                      <a:endParaRPr lang="en-US"/>
                    </a:p>
                  </a:txBody>
                  <a:tcPr/>
                </a:tc>
              </a:tr>
            </a:tbl>
          </a:graphicData>
        </a:graphic>
      </p:graphicFrame>
      <p:sp>
        <p:nvSpPr>
          <p:cNvPr id="3" name="Slide Number Placeholder 2"/>
          <p:cNvSpPr>
            <a:spLocks noGrp="1"/>
          </p:cNvSpPr>
          <p:nvPr>
            <p:ph type="sldNum" sz="quarter" idx="4"/>
          </p:nvPr>
        </p:nvSpPr>
        <p:spPr/>
        <p:txBody>
          <a:bodyPr/>
          <a:lstStyle/>
          <a:p>
            <a:r>
              <a:rPr lang="en-US" smtClean="0">
                <a:solidFill>
                  <a:srgbClr val="CDD4D9"/>
                </a:solidFill>
              </a:rPr>
              <a:t>P</a:t>
            </a:r>
            <a:fld id="{144970FF-6123-42CA-A003-B0DD987502E2}" type="slidenum">
              <a:rPr lang="en-US" smtClean="0">
                <a:solidFill>
                  <a:srgbClr val="8C9BA3"/>
                </a:solidFill>
              </a:rPr>
              <a:pPr/>
              <a:t>22</a:t>
            </a:fld>
            <a:endParaRPr lang="en-US" dirty="0">
              <a:solidFill>
                <a:srgbClr val="8C9BA3"/>
              </a:solidFill>
            </a:endParaRPr>
          </a:p>
        </p:txBody>
      </p:sp>
    </p:spTree>
    <p:extLst>
      <p:ext uri="{BB962C8B-B14F-4D97-AF65-F5344CB8AC3E}">
        <p14:creationId xmlns:p14="http://schemas.microsoft.com/office/powerpoint/2010/main" val="638165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Becoming an Age-Friendly Health System</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5275874"/>
              </p:ext>
            </p:extLst>
          </p:nvPr>
        </p:nvGraphicFramePr>
        <p:xfrm>
          <a:off x="457200" y="1447800"/>
          <a:ext cx="8229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
          </p:nvPr>
        </p:nvSpPr>
        <p:spPr/>
        <p:txBody>
          <a:bodyPr/>
          <a:lstStyle/>
          <a:p>
            <a:r>
              <a:rPr lang="en-US" smtClean="0">
                <a:solidFill>
                  <a:srgbClr val="CDD4D9"/>
                </a:solidFill>
              </a:rPr>
              <a:t>P</a:t>
            </a:r>
            <a:fld id="{144970FF-6123-42CA-A003-B0DD987502E2}" type="slidenum">
              <a:rPr lang="en-US" smtClean="0">
                <a:solidFill>
                  <a:srgbClr val="8C9BA3"/>
                </a:solidFill>
              </a:rPr>
              <a:pPr/>
              <a:t>23</a:t>
            </a:fld>
            <a:endParaRPr lang="en-US" dirty="0">
              <a:solidFill>
                <a:srgbClr val="8C9BA3"/>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848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2"/>
            <p:extLst/>
          </p:nvPr>
        </p:nvGraphicFramePr>
        <p:xfrm>
          <a:off x="214609" y="650642"/>
          <a:ext cx="8704872" cy="5746741"/>
        </p:xfrm>
        <a:graphic>
          <a:graphicData uri="http://schemas.openxmlformats.org/drawingml/2006/table">
            <a:tbl>
              <a:tblPr/>
              <a:tblGrid>
                <a:gridCol w="1635417">
                  <a:extLst>
                    <a:ext uri="{9D8B030D-6E8A-4147-A177-3AD203B41FA5}">
                      <a16:colId xmlns="" xmlns:a16="http://schemas.microsoft.com/office/drawing/2014/main" val="20000"/>
                    </a:ext>
                  </a:extLst>
                </a:gridCol>
                <a:gridCol w="2131695">
                  <a:extLst>
                    <a:ext uri="{9D8B030D-6E8A-4147-A177-3AD203B41FA5}">
                      <a16:colId xmlns="" xmlns:a16="http://schemas.microsoft.com/office/drawing/2014/main" val="20001"/>
                    </a:ext>
                  </a:extLst>
                </a:gridCol>
                <a:gridCol w="624840">
                  <a:extLst>
                    <a:ext uri="{9D8B030D-6E8A-4147-A177-3AD203B41FA5}">
                      <a16:colId xmlns="" xmlns:a16="http://schemas.microsoft.com/office/drawing/2014/main" val="20002"/>
                    </a:ext>
                  </a:extLst>
                </a:gridCol>
                <a:gridCol w="278378">
                  <a:extLst>
                    <a:ext uri="{9D8B030D-6E8A-4147-A177-3AD203B41FA5}">
                      <a16:colId xmlns="" xmlns:a16="http://schemas.microsoft.com/office/drawing/2014/main" val="20003"/>
                    </a:ext>
                  </a:extLst>
                </a:gridCol>
                <a:gridCol w="538885">
                  <a:extLst>
                    <a:ext uri="{9D8B030D-6E8A-4147-A177-3AD203B41FA5}">
                      <a16:colId xmlns="" xmlns:a16="http://schemas.microsoft.com/office/drawing/2014/main" val="20004"/>
                    </a:ext>
                  </a:extLst>
                </a:gridCol>
                <a:gridCol w="813417">
                  <a:extLst>
                    <a:ext uri="{9D8B030D-6E8A-4147-A177-3AD203B41FA5}">
                      <a16:colId xmlns="" xmlns:a16="http://schemas.microsoft.com/office/drawing/2014/main" val="20005"/>
                    </a:ext>
                  </a:extLst>
                </a:gridCol>
                <a:gridCol w="584559">
                  <a:extLst>
                    <a:ext uri="{9D8B030D-6E8A-4147-A177-3AD203B41FA5}">
                      <a16:colId xmlns="" xmlns:a16="http://schemas.microsoft.com/office/drawing/2014/main" val="20006"/>
                    </a:ext>
                  </a:extLst>
                </a:gridCol>
                <a:gridCol w="238401">
                  <a:extLst>
                    <a:ext uri="{9D8B030D-6E8A-4147-A177-3AD203B41FA5}">
                      <a16:colId xmlns="" xmlns:a16="http://schemas.microsoft.com/office/drawing/2014/main" val="20007"/>
                    </a:ext>
                  </a:extLst>
                </a:gridCol>
                <a:gridCol w="1859280">
                  <a:extLst>
                    <a:ext uri="{9D8B030D-6E8A-4147-A177-3AD203B41FA5}">
                      <a16:colId xmlns="" xmlns:a16="http://schemas.microsoft.com/office/drawing/2014/main" val="20008"/>
                    </a:ext>
                  </a:extLst>
                </a:gridCol>
              </a:tblGrid>
              <a:tr h="279058">
                <a:tc gridSpan="5">
                  <a:txBody>
                    <a:bodyPr/>
                    <a:lstStyle/>
                    <a:p>
                      <a:pPr algn="l" fontAlgn="ctr"/>
                      <a:endParaRPr lang="en-US" sz="1050" b="1" i="1" u="none" strike="noStrike" dirty="0" smtClean="0">
                        <a:solidFill>
                          <a:srgbClr val="000000"/>
                        </a:solidFill>
                        <a:effectLst/>
                        <a:latin typeface="Calibri"/>
                      </a:endParaRPr>
                    </a:p>
                    <a:p>
                      <a:pPr algn="l" fontAlgn="ctr"/>
                      <a:r>
                        <a:rPr lang="en-US" sz="1050" b="1" i="1" u="none" strike="noStrike" dirty="0" smtClean="0">
                          <a:solidFill>
                            <a:srgbClr val="000000"/>
                          </a:solidFill>
                          <a:effectLst/>
                          <a:latin typeface="Calibri"/>
                        </a:rPr>
                        <a:t>FY18 APPROVED System </a:t>
                      </a:r>
                      <a:r>
                        <a:rPr lang="en-US" sz="1050" b="1" i="1" u="none" strike="noStrike" dirty="0">
                          <a:solidFill>
                            <a:srgbClr val="000000"/>
                          </a:solidFill>
                          <a:effectLst/>
                          <a:latin typeface="Calibri"/>
                        </a:rPr>
                        <a:t>Level Performance </a:t>
                      </a:r>
                      <a:r>
                        <a:rPr lang="en-US" sz="1050" b="1" i="1" u="none" strike="noStrike" dirty="0" smtClean="0">
                          <a:solidFill>
                            <a:srgbClr val="000000"/>
                          </a:solidFill>
                          <a:effectLst/>
                          <a:latin typeface="Calibri"/>
                        </a:rPr>
                        <a:t>Measures</a:t>
                      </a:r>
                      <a:r>
                        <a:rPr lang="en-US" sz="1050" b="1" i="1" u="none" strike="noStrike" baseline="0" dirty="0" smtClean="0">
                          <a:solidFill>
                            <a:srgbClr val="000000"/>
                          </a:solidFill>
                          <a:effectLst/>
                          <a:latin typeface="Calibri"/>
                        </a:rPr>
                        <a:t> / </a:t>
                      </a:r>
                      <a:r>
                        <a:rPr lang="en-US" sz="1050" b="1" i="1" u="none" strike="noStrike" dirty="0" smtClean="0">
                          <a:solidFill>
                            <a:srgbClr val="000000"/>
                          </a:solidFill>
                          <a:effectLst/>
                          <a:latin typeface="Calibri"/>
                        </a:rPr>
                        <a:t>Metrics</a:t>
                      </a:r>
                      <a:endParaRPr lang="en-US" sz="1050" b="1" i="1" u="none" strike="noStrike" dirty="0">
                        <a:solidFill>
                          <a:srgbClr val="000000"/>
                        </a:solidFill>
                        <a:effectLst/>
                        <a:latin typeface="Calibri"/>
                      </a:endParaRPr>
                    </a:p>
                  </a:txBody>
                  <a:tcPr marL="4222" marR="4222" marT="4222"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600" b="0" i="0" u="none" strike="noStrike" dirty="0">
                        <a:solidFill>
                          <a:srgbClr val="000000"/>
                        </a:solidFill>
                        <a:effectLst/>
                        <a:latin typeface="Calibri"/>
                      </a:endParaRPr>
                    </a:p>
                  </a:txBody>
                  <a:tcPr marL="4222" marR="4222" marT="4222" marB="0" anchor="b">
                    <a:lnL>
                      <a:noFill/>
                    </a:lnL>
                    <a:lnR>
                      <a:noFill/>
                    </a:lnR>
                    <a:lnT>
                      <a:noFill/>
                    </a:lnT>
                    <a:lnB>
                      <a:noFill/>
                    </a:lnB>
                    <a:solidFill>
                      <a:srgbClr val="FFFFFF"/>
                    </a:solidFill>
                  </a:tcPr>
                </a:tc>
                <a:tc gridSpan="4">
                  <a:txBody>
                    <a:bodyPr/>
                    <a:lstStyle/>
                    <a:p>
                      <a:pPr algn="l" fontAlgn="b"/>
                      <a:r>
                        <a:rPr lang="en-US" sz="600" b="0" i="0" u="none" strike="noStrike" dirty="0">
                          <a:solidFill>
                            <a:srgbClr val="000000"/>
                          </a:solidFill>
                          <a:effectLst/>
                          <a:latin typeface="Calibri"/>
                        </a:rPr>
                        <a:t> </a:t>
                      </a:r>
                    </a:p>
                    <a:p>
                      <a:pPr algn="l" fontAlgn="b"/>
                      <a:endParaRPr lang="en-US" sz="1200" b="1" i="0" u="none" strike="noStrike" dirty="0">
                        <a:solidFill>
                          <a:srgbClr val="FF0000"/>
                        </a:solidFill>
                        <a:effectLst/>
                        <a:latin typeface="Calibri"/>
                      </a:endParaRPr>
                    </a:p>
                  </a:txBody>
                  <a:tcPr marL="4222" marR="4222" marT="4222" marB="0" anchor="b">
                    <a:lnL>
                      <a:noFill/>
                    </a:lnL>
                    <a:lnR>
                      <a:noFill/>
                    </a:lnR>
                    <a:lnT>
                      <a:noFill/>
                    </a:lnT>
                    <a:lnB>
                      <a:noFill/>
                    </a:lnB>
                    <a:solidFill>
                      <a:srgbClr val="FFFFFF"/>
                    </a:solidFill>
                  </a:tcPr>
                </a:tc>
                <a:tc hMerge="1">
                  <a:txBody>
                    <a:bodyPr/>
                    <a:lstStyle/>
                    <a:p>
                      <a:pPr algn="l" fontAlgn="b"/>
                      <a:endParaRPr lang="en-US" sz="1200" b="1" i="0" u="none" strike="noStrike" dirty="0">
                        <a:solidFill>
                          <a:srgbClr val="FF0000"/>
                        </a:solidFill>
                        <a:effectLst/>
                        <a:latin typeface="Calibri"/>
                      </a:endParaRPr>
                    </a:p>
                  </a:txBody>
                  <a:tcPr marL="4222" marR="4222" marT="4222" marB="0" anchor="b">
                    <a:lnL>
                      <a:noFill/>
                    </a:lnL>
                    <a:lnR>
                      <a:noFill/>
                    </a:lnR>
                    <a:lnT>
                      <a:noFill/>
                    </a:lnT>
                    <a:lnB>
                      <a:noFill/>
                    </a:lnB>
                    <a:solidFill>
                      <a:srgbClr val="FFFFFF"/>
                    </a:solidFill>
                  </a:tcPr>
                </a:tc>
                <a:tc hMerge="1">
                  <a:txBody>
                    <a:bodyPr/>
                    <a:lstStyle/>
                    <a:p>
                      <a:pPr algn="l" fontAlgn="b"/>
                      <a:endParaRPr lang="en-US" sz="800" b="1" i="0" u="none" strike="noStrike" dirty="0">
                        <a:solidFill>
                          <a:srgbClr val="FF0000"/>
                        </a:solidFill>
                        <a:effectLst/>
                        <a:latin typeface="Calibri"/>
                      </a:endParaRPr>
                    </a:p>
                  </a:txBody>
                  <a:tcPr marL="4222" marR="4222" marT="4222" marB="0" anchor="b">
                    <a:lnL>
                      <a:noFill/>
                    </a:lnL>
                    <a:lnR>
                      <a:noFill/>
                    </a:lnR>
                    <a:lnT>
                      <a:noFill/>
                    </a:lnT>
                    <a:lnB>
                      <a:noFill/>
                    </a:lnB>
                    <a:solidFill>
                      <a:srgbClr val="FFFFFF"/>
                    </a:solidFill>
                  </a:tcPr>
                </a:tc>
                <a:tc hMerge="1">
                  <a:txBody>
                    <a:bodyPr/>
                    <a:lstStyle/>
                    <a:p>
                      <a:pPr algn="l" fontAlgn="b"/>
                      <a:endParaRPr lang="en-US" sz="1200" b="1" i="0" u="none" strike="noStrike" dirty="0">
                        <a:solidFill>
                          <a:srgbClr val="FF0000"/>
                        </a:solidFill>
                        <a:effectLst/>
                        <a:latin typeface="Calibri"/>
                      </a:endParaRPr>
                    </a:p>
                  </a:txBody>
                  <a:tcPr marL="4222" marR="4222" marT="4222" marB="0" anchor="b">
                    <a:lnL>
                      <a:noFill/>
                    </a:lnL>
                    <a:lnR>
                      <a:noFill/>
                    </a:lnR>
                    <a:lnT>
                      <a:noFill/>
                    </a:lnT>
                    <a:lnB>
                      <a:noFill/>
                    </a:lnB>
                    <a:solidFill>
                      <a:srgbClr val="FFFFFF"/>
                    </a:solidFill>
                  </a:tcPr>
                </a:tc>
                <a:extLst>
                  <a:ext uri="{0D108BD9-81ED-4DB2-BD59-A6C34878D82A}">
                    <a16:rowId xmlns="" xmlns:a16="http://schemas.microsoft.com/office/drawing/2014/main" val="10000"/>
                  </a:ext>
                </a:extLst>
              </a:tr>
              <a:tr h="97598">
                <a:tc>
                  <a:txBody>
                    <a:bodyPr/>
                    <a:lstStyle/>
                    <a:p>
                      <a:pPr algn="l" fontAlgn="b"/>
                      <a:r>
                        <a:rPr lang="en-US" sz="600" b="0" i="0" u="none" strike="noStrike" dirty="0">
                          <a:solidFill>
                            <a:srgbClr val="000000"/>
                          </a:solidFill>
                          <a:effectLst/>
                          <a:latin typeface="Calibri"/>
                        </a:rPr>
                        <a:t> </a:t>
                      </a:r>
                    </a:p>
                  </a:txBody>
                  <a:tcPr marL="4222" marR="4222" marT="422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Calibri"/>
                        </a:rPr>
                        <a:t> </a:t>
                      </a:r>
                    </a:p>
                  </a:txBody>
                  <a:tcPr marL="4222" marR="4222" marT="422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a:rPr>
                        <a:t> </a:t>
                      </a:r>
                    </a:p>
                  </a:txBody>
                  <a:tcPr marL="4222" marR="4222" marT="422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600" b="0" i="0" u="none" strike="noStrike" dirty="0">
                          <a:solidFill>
                            <a:srgbClr val="000000"/>
                          </a:solidFill>
                          <a:effectLst/>
                          <a:latin typeface="Calibri"/>
                        </a:rPr>
                        <a:t> </a:t>
                      </a:r>
                    </a:p>
                  </a:txBody>
                  <a:tcPr marL="4222" marR="4222" marT="422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600" b="0" i="0" u="none" strike="noStrike">
                        <a:solidFill>
                          <a:srgbClr val="000000"/>
                        </a:solidFill>
                        <a:effectLst/>
                        <a:latin typeface="Calibri"/>
                      </a:endParaRPr>
                    </a:p>
                  </a:txBody>
                  <a:tcPr marL="4222" marR="4222" marT="422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Calibri"/>
                        </a:rPr>
                        <a:t> </a:t>
                      </a:r>
                    </a:p>
                  </a:txBody>
                  <a:tcPr marL="4222" marR="4222" marT="422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600" b="0" i="0" u="none" strike="noStrike">
                          <a:solidFill>
                            <a:srgbClr val="000000"/>
                          </a:solidFill>
                          <a:effectLst/>
                          <a:latin typeface="Calibri"/>
                        </a:rPr>
                        <a:t> </a:t>
                      </a:r>
                    </a:p>
                  </a:txBody>
                  <a:tcPr marL="4222" marR="4222" marT="422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600" b="0" i="0" u="none" strike="noStrike" dirty="0">
                        <a:solidFill>
                          <a:srgbClr val="000000"/>
                        </a:solidFill>
                        <a:effectLst/>
                        <a:latin typeface="Calibri"/>
                      </a:endParaRPr>
                    </a:p>
                  </a:txBody>
                  <a:tcPr marL="4222" marR="4222" marT="422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dirty="0">
                          <a:solidFill>
                            <a:srgbClr val="000000"/>
                          </a:solidFill>
                          <a:effectLst/>
                          <a:latin typeface="Calibri"/>
                        </a:rPr>
                        <a:t> </a:t>
                      </a:r>
                    </a:p>
                  </a:txBody>
                  <a:tcPr marL="4222" marR="4222" marT="422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84310">
                <a:tc>
                  <a:txBody>
                    <a:bodyPr/>
                    <a:lstStyle/>
                    <a:p>
                      <a:pPr algn="ctr" rtl="0" fontAlgn="ctr"/>
                      <a:r>
                        <a:rPr lang="en-US" sz="1050" b="1" i="0" u="none" strike="noStrike" dirty="0">
                          <a:solidFill>
                            <a:srgbClr val="FFFFFF"/>
                          </a:solidFill>
                          <a:effectLst/>
                          <a:latin typeface="Calibri"/>
                        </a:rPr>
                        <a:t>Goal Area/Weight</a:t>
                      </a:r>
                    </a:p>
                  </a:txBody>
                  <a:tcPr marL="4222" marR="4222" marT="4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rtl="0" fontAlgn="ctr"/>
                      <a:r>
                        <a:rPr lang="en-US" sz="1050" b="1" i="0" u="none" strike="noStrike" dirty="0" smtClean="0">
                          <a:solidFill>
                            <a:srgbClr val="FFFFFF"/>
                          </a:solidFill>
                          <a:effectLst/>
                          <a:latin typeface="Calibri"/>
                        </a:rPr>
                        <a:t>Measures</a:t>
                      </a:r>
                      <a:endParaRPr lang="en-US" sz="1050" b="1" i="0" u="none" strike="noStrike" dirty="0">
                        <a:solidFill>
                          <a:srgbClr val="FFFFFF"/>
                        </a:solidFill>
                        <a:effectLst/>
                        <a:latin typeface="Calibri"/>
                      </a:endParaRP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rtl="0" fontAlgn="ctr"/>
                      <a:r>
                        <a:rPr lang="en-US" sz="1050" b="1" i="0" u="none" strike="noStrike" dirty="0">
                          <a:solidFill>
                            <a:srgbClr val="FFFFFF"/>
                          </a:solidFill>
                          <a:effectLst/>
                          <a:latin typeface="Calibri"/>
                        </a:rPr>
                        <a:t>Level*</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gridSpan="2">
                  <a:txBody>
                    <a:bodyPr/>
                    <a:lstStyle/>
                    <a:p>
                      <a:pPr algn="ctr" rtl="0" fontAlgn="ctr"/>
                      <a:r>
                        <a:rPr lang="en-US" sz="1050" b="1" i="0" u="none" strike="noStrike" dirty="0">
                          <a:solidFill>
                            <a:srgbClr val="FFFFFF"/>
                          </a:solidFill>
                          <a:effectLst/>
                          <a:latin typeface="Calibri"/>
                        </a:rPr>
                        <a:t>Threshold</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hMerge="1">
                  <a:txBody>
                    <a:bodyPr/>
                    <a:lstStyle/>
                    <a:p>
                      <a:pPr algn="ctr" rtl="0" fontAlgn="ctr"/>
                      <a:endParaRPr lang="en-US" sz="700" b="1" i="0" u="none" strike="noStrike">
                        <a:solidFill>
                          <a:srgbClr val="FFFFFF"/>
                        </a:solidFill>
                        <a:effectLst/>
                        <a:latin typeface="Calibri"/>
                      </a:endParaRP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rtl="0" fontAlgn="ctr"/>
                      <a:r>
                        <a:rPr lang="en-US" sz="1050" b="1" i="0" u="none" strike="noStrike" dirty="0">
                          <a:solidFill>
                            <a:srgbClr val="FFFFFF"/>
                          </a:solidFill>
                          <a:effectLst/>
                          <a:latin typeface="Calibri"/>
                        </a:rPr>
                        <a:t>Target</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gridSpan="2">
                  <a:txBody>
                    <a:bodyPr/>
                    <a:lstStyle/>
                    <a:p>
                      <a:pPr algn="ctr" rtl="0" fontAlgn="ctr"/>
                      <a:r>
                        <a:rPr lang="en-US" sz="1050" b="1" i="0" u="none" strike="noStrike" dirty="0">
                          <a:solidFill>
                            <a:srgbClr val="FFFFFF"/>
                          </a:solidFill>
                          <a:effectLst/>
                          <a:latin typeface="Calibri"/>
                        </a:rPr>
                        <a:t>Maximum</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hMerge="1">
                  <a:txBody>
                    <a:bodyPr/>
                    <a:lstStyle/>
                    <a:p>
                      <a:pPr algn="ctr" rtl="0" fontAlgn="ctr"/>
                      <a:endParaRPr lang="en-US" sz="1050" b="1" i="0" u="none" strike="noStrike" dirty="0">
                        <a:solidFill>
                          <a:srgbClr val="FFFFFF"/>
                        </a:solidFill>
                        <a:effectLst/>
                        <a:latin typeface="Calibri"/>
                      </a:endParaRPr>
                    </a:p>
                  </a:txBody>
                  <a:tcPr marL="4222" marR="4222" marT="4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ctr" rtl="0" fontAlgn="ctr"/>
                      <a:r>
                        <a:rPr lang="en-US" sz="1050" b="1" i="0" u="none" strike="noStrike" dirty="0">
                          <a:solidFill>
                            <a:srgbClr val="FFFFFF"/>
                          </a:solidFill>
                          <a:effectLst/>
                          <a:latin typeface="Calibri"/>
                        </a:rPr>
                        <a:t>Comments</a:t>
                      </a:r>
                    </a:p>
                  </a:txBody>
                  <a:tcPr marL="4222" marR="4222" marT="4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extLst>
                  <a:ext uri="{0D108BD9-81ED-4DB2-BD59-A6C34878D82A}">
                    <a16:rowId xmlns="" xmlns:a16="http://schemas.microsoft.com/office/drawing/2014/main" val="10002"/>
                  </a:ext>
                </a:extLst>
              </a:tr>
              <a:tr h="711869">
                <a:tc rowSpan="2">
                  <a:txBody>
                    <a:bodyPr/>
                    <a:lstStyle/>
                    <a:p>
                      <a:pPr algn="l" rtl="0" fontAlgn="t"/>
                      <a:r>
                        <a:rPr lang="en-US" sz="1000" b="1" i="0" u="none" strike="noStrike" dirty="0" smtClean="0">
                          <a:solidFill>
                            <a:srgbClr val="0D0D0D"/>
                          </a:solidFill>
                          <a:effectLst/>
                          <a:latin typeface="Calibri"/>
                        </a:rPr>
                        <a:t>1. Community </a:t>
                      </a:r>
                      <a:r>
                        <a:rPr lang="en-US" sz="1000" b="1" i="0" u="none" strike="noStrike" dirty="0">
                          <a:solidFill>
                            <a:srgbClr val="0D0D0D"/>
                          </a:solidFill>
                          <a:effectLst/>
                          <a:latin typeface="Calibri"/>
                        </a:rPr>
                        <a:t>Health &amp; Well</a:t>
                      </a:r>
                      <a:br>
                        <a:rPr lang="en-US" sz="1000" b="1" i="0" u="none" strike="noStrike" dirty="0">
                          <a:solidFill>
                            <a:srgbClr val="0D0D0D"/>
                          </a:solidFill>
                          <a:effectLst/>
                          <a:latin typeface="Calibri"/>
                        </a:rPr>
                      </a:br>
                      <a:r>
                        <a:rPr lang="en-US" sz="1000" b="1" i="0" u="none" strike="noStrike" dirty="0">
                          <a:solidFill>
                            <a:srgbClr val="0D0D0D"/>
                          </a:solidFill>
                          <a:effectLst/>
                          <a:latin typeface="Calibri"/>
                        </a:rPr>
                        <a:t>     Being (CHWB) / </a:t>
                      </a:r>
                      <a:r>
                        <a:rPr lang="en-US" sz="1000" b="1" i="0" u="none" strike="noStrike" dirty="0" smtClean="0">
                          <a:solidFill>
                            <a:srgbClr val="0D0D0D"/>
                          </a:solidFill>
                          <a:effectLst/>
                          <a:latin typeface="Calibri"/>
                        </a:rPr>
                        <a:t>20%</a:t>
                      </a:r>
                      <a:endParaRPr lang="en-US" sz="1000" b="1" i="0" u="none" strike="sngStrike" dirty="0">
                        <a:solidFill>
                          <a:srgbClr val="0D0D0D"/>
                        </a:solidFill>
                        <a:effectLst/>
                        <a:latin typeface="Calibri"/>
                      </a:endParaRPr>
                    </a:p>
                  </a:txBody>
                  <a:tcPr marL="4222" marR="4222" marT="422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900" b="0" i="0" u="none" strike="noStrike" dirty="0" smtClean="0">
                          <a:solidFill>
                            <a:schemeClr val="tx1"/>
                          </a:solidFill>
                          <a:effectLst/>
                          <a:latin typeface="Calibri" panose="020F0502020204030204" pitchFamily="34" charset="0"/>
                        </a:rPr>
                        <a:t>75% of the 20% weight (i.e., 15%):</a:t>
                      </a:r>
                      <a:r>
                        <a:rPr lang="en-US" sz="900" b="0" i="0" u="none" strike="noStrike" baseline="0" dirty="0" smtClean="0">
                          <a:solidFill>
                            <a:schemeClr val="tx1"/>
                          </a:solidFill>
                          <a:effectLst/>
                          <a:latin typeface="Calibri" panose="020F0502020204030204" pitchFamily="34" charset="0"/>
                        </a:rPr>
                        <a:t> </a:t>
                      </a:r>
                      <a:r>
                        <a:rPr lang="en-US" sz="900" b="0" i="0" u="none" strike="noStrike" dirty="0" smtClean="0">
                          <a:solidFill>
                            <a:schemeClr val="tx1"/>
                          </a:solidFill>
                          <a:effectLst/>
                          <a:latin typeface="Wingdings"/>
                        </a:rPr>
                        <a:t/>
                      </a:r>
                      <a:br>
                        <a:rPr lang="en-US" sz="900" b="0" i="0" u="none" strike="noStrike" dirty="0" smtClean="0">
                          <a:solidFill>
                            <a:schemeClr val="tx1"/>
                          </a:solidFill>
                          <a:effectLst/>
                          <a:latin typeface="Wingdings"/>
                        </a:rPr>
                      </a:br>
                      <a:r>
                        <a:rPr lang="en-US" sz="900" b="0" i="0" u="none" strike="noStrike" dirty="0" smtClean="0">
                          <a:solidFill>
                            <a:schemeClr val="tx1"/>
                          </a:solidFill>
                          <a:effectLst/>
                          <a:latin typeface="Wingdings"/>
                        </a:rPr>
                        <a:t>§</a:t>
                      </a:r>
                      <a:r>
                        <a:rPr lang="en-US" sz="900" b="0" i="0" u="none" strike="noStrike" dirty="0" smtClean="0">
                          <a:solidFill>
                            <a:schemeClr val="tx1"/>
                          </a:solidFill>
                          <a:effectLst/>
                          <a:latin typeface="Calibri"/>
                        </a:rPr>
                        <a:t>Clinical</a:t>
                      </a:r>
                      <a:r>
                        <a:rPr lang="en-US" sz="900" b="0" i="0" u="none" strike="noStrike" baseline="0" dirty="0" smtClean="0">
                          <a:solidFill>
                            <a:schemeClr val="tx1"/>
                          </a:solidFill>
                          <a:effectLst/>
                          <a:latin typeface="Calibri"/>
                        </a:rPr>
                        <a:t> Services:  Tobacco and BMI</a:t>
                      </a:r>
                      <a:br>
                        <a:rPr lang="en-US" sz="900" b="0" i="0" u="none" strike="noStrike" baseline="0" dirty="0" smtClean="0">
                          <a:solidFill>
                            <a:schemeClr val="tx1"/>
                          </a:solidFill>
                          <a:effectLst/>
                          <a:latin typeface="Calibri"/>
                        </a:rPr>
                      </a:br>
                      <a:r>
                        <a:rPr lang="en-US" sz="900" b="0" i="0" u="none" strike="noStrike" baseline="0" dirty="0" smtClean="0">
                          <a:solidFill>
                            <a:schemeClr val="tx1"/>
                          </a:solidFill>
                          <a:effectLst/>
                          <a:latin typeface="Calibri"/>
                        </a:rPr>
                        <a:t>  Screening and Referral Improvement (2</a:t>
                      </a:r>
                      <a:br>
                        <a:rPr lang="en-US" sz="900" b="0" i="0" u="none" strike="noStrike" baseline="0" dirty="0" smtClean="0">
                          <a:solidFill>
                            <a:schemeClr val="tx1"/>
                          </a:solidFill>
                          <a:effectLst/>
                          <a:latin typeface="Calibri"/>
                        </a:rPr>
                      </a:br>
                      <a:r>
                        <a:rPr lang="en-US" sz="900" b="0" i="0" u="none" strike="noStrike" baseline="0" dirty="0" smtClean="0">
                          <a:solidFill>
                            <a:schemeClr val="tx1"/>
                          </a:solidFill>
                          <a:effectLst/>
                          <a:latin typeface="Calibri"/>
                        </a:rPr>
                        <a:t>  points available)</a:t>
                      </a:r>
                      <a:r>
                        <a:rPr lang="en-US" sz="900" b="0" i="0" u="none" strike="noStrike" dirty="0">
                          <a:solidFill>
                            <a:schemeClr val="tx1"/>
                          </a:solidFill>
                          <a:effectLst/>
                          <a:latin typeface="Calibri"/>
                        </a:rPr>
                        <a:t/>
                      </a:r>
                      <a:br>
                        <a:rPr lang="en-US" sz="900" b="0" i="0" u="none" strike="noStrike" dirty="0">
                          <a:solidFill>
                            <a:schemeClr val="tx1"/>
                          </a:solidFill>
                          <a:effectLst/>
                          <a:latin typeface="Calibri"/>
                        </a:rPr>
                      </a:br>
                      <a:r>
                        <a:rPr lang="en-US" sz="900" b="0" i="0" u="none" strike="noStrike" dirty="0" smtClean="0">
                          <a:solidFill>
                            <a:schemeClr val="tx1"/>
                          </a:solidFill>
                          <a:effectLst/>
                          <a:latin typeface="Wingdings"/>
                        </a:rPr>
                        <a:t>§</a:t>
                      </a:r>
                      <a:r>
                        <a:rPr lang="en-US" sz="900" b="0" i="0" u="none" strike="noStrike" dirty="0" smtClean="0">
                          <a:solidFill>
                            <a:schemeClr val="tx1"/>
                          </a:solidFill>
                          <a:effectLst/>
                          <a:latin typeface="Calibri"/>
                        </a:rPr>
                        <a:t>Clinical</a:t>
                      </a:r>
                      <a:r>
                        <a:rPr lang="en-US" sz="900" b="0" i="0" u="none" strike="noStrike" baseline="0" dirty="0" smtClean="0">
                          <a:solidFill>
                            <a:schemeClr val="tx1"/>
                          </a:solidFill>
                          <a:effectLst/>
                          <a:latin typeface="Calibri"/>
                        </a:rPr>
                        <a:t> Transformation Portfolio (8 points</a:t>
                      </a:r>
                      <a:br>
                        <a:rPr lang="en-US" sz="900" b="0" i="0" u="none" strike="noStrike" baseline="0" dirty="0" smtClean="0">
                          <a:solidFill>
                            <a:schemeClr val="tx1"/>
                          </a:solidFill>
                          <a:effectLst/>
                          <a:latin typeface="Calibri"/>
                        </a:rPr>
                      </a:br>
                      <a:r>
                        <a:rPr lang="en-US" sz="900" b="0" i="0" u="none" strike="noStrike" baseline="0" dirty="0" smtClean="0">
                          <a:solidFill>
                            <a:schemeClr val="tx1"/>
                          </a:solidFill>
                          <a:effectLst/>
                          <a:latin typeface="Calibri"/>
                        </a:rPr>
                        <a:t>  available) </a:t>
                      </a:r>
                      <a:endParaRPr lang="en-US" sz="900" b="0" i="0" u="none" strike="noStrike" dirty="0" smtClean="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700" b="0" i="0" u="none" strike="noStrike" dirty="0">
                          <a:solidFill>
                            <a:srgbClr val="000000"/>
                          </a:solidFill>
                          <a:effectLst/>
                          <a:latin typeface="Calibri"/>
                        </a:rPr>
                        <a:t>System Level</a:t>
                      </a: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rtl="0" fontAlgn="t"/>
                      <a:r>
                        <a:rPr lang="en-US" sz="800" b="0" i="0" u="none" strike="noStrike" dirty="0" smtClean="0">
                          <a:solidFill>
                            <a:srgbClr val="000000"/>
                          </a:solidFill>
                          <a:effectLst/>
                          <a:latin typeface="Calibri"/>
                        </a:rPr>
                        <a:t>4+ points</a:t>
                      </a:r>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rtl="0" fontAlgn="t"/>
                      <a:endParaRPr lang="en-US" sz="600" b="0" i="0" u="none" strike="noStrike">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800" b="0" i="0" u="none" strike="noStrike" dirty="0" smtClean="0">
                          <a:solidFill>
                            <a:srgbClr val="000000"/>
                          </a:solidFill>
                          <a:effectLst/>
                          <a:latin typeface="Calibri"/>
                        </a:rPr>
                        <a:t>7+</a:t>
                      </a:r>
                      <a:r>
                        <a:rPr lang="en-US" sz="800" b="0" i="0" u="none" strike="noStrike" baseline="0" dirty="0" smtClean="0">
                          <a:solidFill>
                            <a:srgbClr val="000000"/>
                          </a:solidFill>
                          <a:effectLst/>
                          <a:latin typeface="Calibri"/>
                        </a:rPr>
                        <a:t> points</a:t>
                      </a:r>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rtl="0" fontAlgn="t"/>
                      <a:r>
                        <a:rPr lang="en-US" sz="800" b="0" i="0" u="none" strike="noStrike" dirty="0" smtClean="0">
                          <a:solidFill>
                            <a:srgbClr val="000000"/>
                          </a:solidFill>
                          <a:effectLst/>
                          <a:latin typeface="Calibri"/>
                        </a:rPr>
                        <a:t>9+ points</a:t>
                      </a:r>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rtl="0" fontAlgn="t"/>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800" b="0" i="0" u="none" strike="noStrike" dirty="0" smtClean="0">
                          <a:solidFill>
                            <a:srgbClr val="000000"/>
                          </a:solidFill>
                          <a:effectLst/>
                          <a:latin typeface="Calibri"/>
                        </a:rPr>
                        <a:t>Clinical Services:  Each</a:t>
                      </a:r>
                      <a:r>
                        <a:rPr lang="en-US" sz="800" b="0" i="0" u="none" strike="noStrike" baseline="0" dirty="0" smtClean="0">
                          <a:solidFill>
                            <a:srgbClr val="000000"/>
                          </a:solidFill>
                          <a:effectLst/>
                          <a:latin typeface="Calibri"/>
                        </a:rPr>
                        <a:t> ministry has an individual baseline and individual targets.  Points earned based on improvement.</a:t>
                      </a:r>
                    </a:p>
                    <a:p>
                      <a:pPr algn="l" rtl="0" fontAlgn="t"/>
                      <a:r>
                        <a:rPr lang="en-US" sz="800" b="0" i="0" u="none" strike="noStrike" baseline="0" dirty="0" smtClean="0">
                          <a:solidFill>
                            <a:srgbClr val="000000"/>
                          </a:solidFill>
                          <a:effectLst/>
                          <a:latin typeface="Calibri"/>
                        </a:rPr>
                        <a:t>Clinical Transformation Portfolio:  Five policy, system and environmental change strategy initiatives</a:t>
                      </a:r>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62309">
                <a:tc vMerge="1">
                  <a:txBody>
                    <a:bodyPr/>
                    <a:lstStyle/>
                    <a:p>
                      <a:pPr algn="l" rtl="0" fontAlgn="t"/>
                      <a:endParaRPr lang="en-US" sz="1000" b="1" i="0" u="none" strike="noStrike" dirty="0">
                        <a:solidFill>
                          <a:srgbClr val="0D0D0D"/>
                        </a:solidFill>
                        <a:effectLst/>
                        <a:latin typeface="Calibri"/>
                      </a:endParaRPr>
                    </a:p>
                  </a:txBody>
                  <a:tcPr marL="4222" marR="4222" marT="422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900" b="1" i="0" u="none" strike="noStrike" dirty="0" smtClean="0">
                          <a:solidFill>
                            <a:schemeClr val="tx1"/>
                          </a:solidFill>
                          <a:effectLst/>
                          <a:latin typeface="Calibri" panose="020F0502020204030204" pitchFamily="34" charset="0"/>
                        </a:rPr>
                        <a:t>25% of the 20% weight (i.e., 5%) </a:t>
                      </a:r>
                      <a:r>
                        <a:rPr lang="en-US" sz="900" b="1" i="0" u="none" strike="noStrike" dirty="0" smtClean="0">
                          <a:solidFill>
                            <a:schemeClr val="tx1"/>
                          </a:solidFill>
                          <a:effectLst/>
                          <a:latin typeface="Wingdings"/>
                        </a:rPr>
                        <a:t/>
                      </a:r>
                      <a:br>
                        <a:rPr lang="en-US" sz="900" b="1" i="0" u="none" strike="noStrike" dirty="0" smtClean="0">
                          <a:solidFill>
                            <a:schemeClr val="tx1"/>
                          </a:solidFill>
                          <a:effectLst/>
                          <a:latin typeface="Wingdings"/>
                        </a:rPr>
                      </a:br>
                      <a:r>
                        <a:rPr lang="en-US" sz="900" b="1" i="0" u="none" strike="noStrike" dirty="0" smtClean="0">
                          <a:solidFill>
                            <a:schemeClr val="tx1"/>
                          </a:solidFill>
                          <a:effectLst/>
                          <a:latin typeface="Wingdings"/>
                        </a:rPr>
                        <a:t>§</a:t>
                      </a:r>
                      <a:r>
                        <a:rPr lang="en-US" sz="900" b="1" i="0" u="none" strike="noStrike" dirty="0" smtClean="0">
                          <a:solidFill>
                            <a:schemeClr val="tx1"/>
                          </a:solidFill>
                          <a:effectLst/>
                          <a:latin typeface="Calibri" panose="020F0502020204030204" pitchFamily="34" charset="0"/>
                        </a:rPr>
                        <a:t>Growth</a:t>
                      </a:r>
                      <a:endParaRPr lang="en-US" sz="900" b="1" i="0" u="none" strike="noStrike" dirty="0">
                        <a:solidFill>
                          <a:schemeClr val="tx1"/>
                        </a:solidFill>
                        <a:effectLst/>
                        <a:latin typeface="Arial"/>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700" b="1" i="0" u="none" strike="noStrike" dirty="0" smtClean="0">
                          <a:solidFill>
                            <a:srgbClr val="000000"/>
                          </a:solidFill>
                          <a:effectLst/>
                          <a:latin typeface="Calibri"/>
                        </a:rPr>
                        <a:t>System Level</a:t>
                      </a:r>
                      <a:endParaRPr lang="en-US" sz="700" b="1"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rtl="0" fontAlgn="t"/>
                      <a:r>
                        <a:rPr lang="en-US" sz="800" b="1" i="0" u="none" strike="noStrike" dirty="0" smtClean="0">
                          <a:solidFill>
                            <a:schemeClr val="tx1"/>
                          </a:solidFill>
                          <a:effectLst/>
                          <a:latin typeface="Calibri"/>
                        </a:rPr>
                        <a:t>TBD</a:t>
                      </a:r>
                      <a:endParaRPr lang="en-US" sz="800" b="1"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algn="ctr" rtl="0" fontAlgn="t"/>
                      <a:r>
                        <a:rPr lang="en-US" sz="800" b="1" i="0" u="none" strike="noStrike" dirty="0" smtClean="0">
                          <a:solidFill>
                            <a:schemeClr val="tx1"/>
                          </a:solidFill>
                          <a:effectLst/>
                          <a:latin typeface="Calibri"/>
                        </a:rPr>
                        <a:t>TBD</a:t>
                      </a:r>
                      <a:endParaRPr lang="en-US" sz="800" b="1"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rtl="0" fontAlgn="t"/>
                      <a:r>
                        <a:rPr lang="en-US" sz="800" b="1" i="0" u="none" strike="noStrike" dirty="0" smtClean="0">
                          <a:solidFill>
                            <a:schemeClr val="tx1"/>
                          </a:solidFill>
                          <a:effectLst/>
                          <a:latin typeface="Calibri"/>
                        </a:rPr>
                        <a:t>TBD</a:t>
                      </a:r>
                      <a:endParaRPr lang="en-US" sz="800" b="1"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r>
                        <a:rPr lang="en-US" sz="800" b="1" dirty="0" smtClean="0">
                          <a:latin typeface="Calibri" panose="020F0502020204030204" pitchFamily="34" charset="0"/>
                        </a:rPr>
                        <a:t>New dimension for FY18 to be</a:t>
                      </a:r>
                      <a:r>
                        <a:rPr lang="en-US" sz="800" b="1" baseline="0" dirty="0" smtClean="0">
                          <a:latin typeface="Calibri" panose="020F0502020204030204" pitchFamily="34" charset="0"/>
                        </a:rPr>
                        <a:t> developed</a:t>
                      </a:r>
                      <a:endParaRPr lang="en-US" sz="800" b="1" dirty="0">
                        <a:latin typeface="Calibri" panose="020F0502020204030204" pitchFamily="34" charset="0"/>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4"/>
                  </a:ext>
                </a:extLst>
              </a:tr>
              <a:tr h="486500">
                <a:tc rowSpan="2">
                  <a:txBody>
                    <a:bodyPr/>
                    <a:lstStyle/>
                    <a:p>
                      <a:pPr algn="l" rtl="0" fontAlgn="t"/>
                      <a:r>
                        <a:rPr lang="en-US" sz="1000" b="1" i="0" u="none" strike="noStrike" dirty="0">
                          <a:solidFill>
                            <a:srgbClr val="0D0D0D"/>
                          </a:solidFill>
                          <a:effectLst/>
                          <a:latin typeface="Calibri"/>
                        </a:rPr>
                        <a:t>2. Clinical Care / </a:t>
                      </a:r>
                      <a:r>
                        <a:rPr lang="en-US" sz="1000" b="1" i="0" u="none" strike="noStrike" dirty="0" smtClean="0">
                          <a:solidFill>
                            <a:srgbClr val="0D0D0D"/>
                          </a:solidFill>
                          <a:effectLst/>
                          <a:latin typeface="Calibri"/>
                        </a:rPr>
                        <a:t>20%</a:t>
                      </a:r>
                      <a:endParaRPr lang="en-US" sz="1000" b="1" i="0" u="none" strike="sngStrike" dirty="0">
                        <a:solidFill>
                          <a:srgbClr val="0D0D0D"/>
                        </a:solidFill>
                        <a:effectLst/>
                        <a:latin typeface="Calibri"/>
                      </a:endParaRPr>
                    </a:p>
                  </a:txBody>
                  <a:tcPr marL="4222" marR="4222" marT="422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900" b="0" i="0" u="none" strike="noStrike" dirty="0">
                          <a:solidFill>
                            <a:srgbClr val="000000"/>
                          </a:solidFill>
                          <a:effectLst/>
                          <a:latin typeface="Wingdings"/>
                        </a:rPr>
                        <a:t>§</a:t>
                      </a:r>
                      <a:r>
                        <a:rPr lang="en-US" sz="900" b="0" i="0" u="none" strike="noStrike" dirty="0">
                          <a:solidFill>
                            <a:srgbClr val="000000"/>
                          </a:solidFill>
                          <a:effectLst/>
                          <a:latin typeface="Calibri"/>
                        </a:rPr>
                        <a:t>Reduction of unplanned 30 </a:t>
                      </a:r>
                      <a:r>
                        <a:rPr lang="en-US" sz="900" b="0" i="0" u="none" strike="noStrike" dirty="0" smtClean="0">
                          <a:solidFill>
                            <a:srgbClr val="000000"/>
                          </a:solidFill>
                          <a:effectLst/>
                          <a:latin typeface="Calibri"/>
                        </a:rPr>
                        <a:t>day</a:t>
                      </a:r>
                    </a:p>
                    <a:p>
                      <a:pPr algn="l" rtl="0" fontAlgn="t"/>
                      <a:r>
                        <a:rPr lang="en-US" sz="900" b="0" i="0" u="none" strike="noStrike" dirty="0" smtClean="0">
                          <a:solidFill>
                            <a:srgbClr val="000000"/>
                          </a:solidFill>
                          <a:effectLst/>
                          <a:latin typeface="Calibri"/>
                        </a:rPr>
                        <a:t>  readmissions  </a:t>
                      </a:r>
                      <a:r>
                        <a:rPr lang="en-US" sz="900" b="0" i="0" u="none" strike="noStrike" dirty="0">
                          <a:solidFill>
                            <a:srgbClr val="000000"/>
                          </a:solidFill>
                          <a:effectLst/>
                          <a:latin typeface="Calibri"/>
                        </a:rPr>
                        <a:t>to acute inpatient </a:t>
                      </a:r>
                      <a:r>
                        <a:rPr lang="en-US" sz="900" b="0" i="0" u="none" strike="noStrike" dirty="0" smtClean="0">
                          <a:solidFill>
                            <a:srgbClr val="000000"/>
                          </a:solidFill>
                          <a:effectLst/>
                          <a:latin typeface="Calibri"/>
                        </a:rPr>
                        <a:t>Trinity</a:t>
                      </a:r>
                    </a:p>
                    <a:p>
                      <a:pPr algn="l" rtl="0" fontAlgn="t"/>
                      <a:r>
                        <a:rPr lang="en-US" sz="900" b="0" i="0" u="none" strike="noStrike" dirty="0" smtClean="0">
                          <a:solidFill>
                            <a:srgbClr val="000000"/>
                          </a:solidFill>
                          <a:effectLst/>
                          <a:latin typeface="Calibri"/>
                        </a:rPr>
                        <a:t>   </a:t>
                      </a:r>
                      <a:r>
                        <a:rPr lang="en-US" sz="900" b="0" i="0" u="none" strike="noStrike" dirty="0">
                          <a:solidFill>
                            <a:srgbClr val="000000"/>
                          </a:solidFill>
                          <a:effectLst/>
                          <a:latin typeface="Calibri"/>
                        </a:rPr>
                        <a:t>Health facilities</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 </a:t>
                      </a:r>
                      <a:r>
                        <a:rPr lang="en-US" sz="900" b="0" i="0" u="none" strike="noStrike" dirty="0" smtClean="0">
                          <a:solidFill>
                            <a:srgbClr val="000000"/>
                          </a:solidFill>
                          <a:effectLst/>
                          <a:latin typeface="Calibri"/>
                        </a:rPr>
                        <a:t> (50</a:t>
                      </a:r>
                      <a:r>
                        <a:rPr lang="en-US" sz="900" b="0" i="0" u="none" strike="noStrike" dirty="0">
                          <a:solidFill>
                            <a:srgbClr val="000000"/>
                          </a:solidFill>
                          <a:effectLst/>
                          <a:latin typeface="Calibri"/>
                        </a:rPr>
                        <a:t>%  of the </a:t>
                      </a:r>
                      <a:r>
                        <a:rPr lang="en-US" sz="900" b="0" i="0" u="none" strike="noStrike" dirty="0" smtClean="0">
                          <a:solidFill>
                            <a:srgbClr val="000000"/>
                          </a:solidFill>
                          <a:effectLst/>
                          <a:latin typeface="Calibri"/>
                        </a:rPr>
                        <a:t>20% </a:t>
                      </a:r>
                      <a:r>
                        <a:rPr lang="en-US" sz="900" b="0" i="0" u="none" strike="noStrike" dirty="0">
                          <a:solidFill>
                            <a:srgbClr val="000000"/>
                          </a:solidFill>
                          <a:effectLst/>
                          <a:latin typeface="Calibri"/>
                        </a:rPr>
                        <a:t>weight) </a:t>
                      </a:r>
                      <a:endParaRPr lang="en-US" sz="900" b="0" i="0" u="none" strike="noStrike" dirty="0">
                        <a:solidFill>
                          <a:schemeClr val="tx1"/>
                        </a:solidFill>
                        <a:effectLst/>
                        <a:latin typeface="Arial"/>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700" b="0" i="0" u="none" strike="noStrike">
                          <a:solidFill>
                            <a:srgbClr val="000000"/>
                          </a:solidFill>
                          <a:effectLst/>
                          <a:latin typeface="Calibri"/>
                        </a:rPr>
                        <a:t>System Level</a:t>
                      </a: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rtl="0" fontAlgn="t"/>
                      <a:r>
                        <a:rPr lang="en-US" sz="800" b="0" i="0" u="none" strike="noStrike" dirty="0" smtClean="0">
                          <a:solidFill>
                            <a:schemeClr val="tx1"/>
                          </a:solidFill>
                          <a:effectLst/>
                          <a:latin typeface="Calibri"/>
                        </a:rPr>
                        <a:t>40% </a:t>
                      </a:r>
                      <a:r>
                        <a:rPr lang="en-US" sz="800" b="0" i="0" u="none" strike="noStrike" dirty="0">
                          <a:solidFill>
                            <a:schemeClr val="tx1"/>
                          </a:solidFill>
                          <a:effectLst/>
                          <a:latin typeface="Calibri"/>
                        </a:rPr>
                        <a:t>of ministries </a:t>
                      </a:r>
                      <a:r>
                        <a:rPr lang="en-US" sz="800" b="0" i="0" u="none" strike="noStrike" dirty="0" smtClean="0">
                          <a:solidFill>
                            <a:schemeClr val="tx1"/>
                          </a:solidFill>
                          <a:effectLst/>
                          <a:latin typeface="Calibri"/>
                        </a:rPr>
                        <a:t>at Target or better</a:t>
                      </a:r>
                      <a:endParaRPr lang="en-US" sz="800" b="0"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rtl="0" fontAlgn="t"/>
                      <a:endParaRPr lang="en-US" sz="600" b="0" i="0" u="none" strike="noStrike">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effectLst/>
                          <a:latin typeface="Calibri"/>
                        </a:rPr>
                        <a:t>50% of ministries at Target or better</a:t>
                      </a: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effectLst/>
                          <a:latin typeface="Calibri"/>
                        </a:rPr>
                        <a:t>60% of ministries at Target or better</a:t>
                      </a: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rtl="0" fontAlgn="t"/>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800" dirty="0" smtClean="0">
                          <a:latin typeface="Calibri" panose="020F0502020204030204" pitchFamily="34" charset="0"/>
                        </a:rPr>
                        <a:t>For reference,</a:t>
                      </a:r>
                      <a:r>
                        <a:rPr lang="en-US" sz="800" baseline="0" dirty="0" smtClean="0">
                          <a:latin typeface="Calibri" panose="020F0502020204030204" pitchFamily="34" charset="0"/>
                        </a:rPr>
                        <a:t> FY17 = </a:t>
                      </a:r>
                      <a:r>
                        <a:rPr lang="en-US" sz="800" u="sng" baseline="0" dirty="0" smtClean="0">
                          <a:latin typeface="Calibri" panose="020F0502020204030204" pitchFamily="34" charset="0"/>
                        </a:rPr>
                        <a:t>30/40/50 </a:t>
                      </a:r>
                      <a:r>
                        <a:rPr lang="en-US" sz="800" baseline="0" dirty="0" smtClean="0">
                          <a:latin typeface="Calibri" panose="020F0502020204030204" pitchFamily="34" charset="0"/>
                        </a:rPr>
                        <a:t>% of ministries at </a:t>
                      </a:r>
                      <a:r>
                        <a:rPr lang="en-US" sz="800" u="sng" baseline="0" dirty="0" smtClean="0">
                          <a:latin typeface="Calibri" panose="020F0502020204030204" pitchFamily="34" charset="0"/>
                        </a:rPr>
                        <a:t>threshold</a:t>
                      </a:r>
                      <a:r>
                        <a:rPr lang="en-US" sz="800" baseline="0" dirty="0" smtClean="0">
                          <a:latin typeface="Calibri" panose="020F0502020204030204" pitchFamily="34" charset="0"/>
                        </a:rPr>
                        <a:t> or better</a:t>
                      </a:r>
                      <a:endParaRPr lang="en-US" sz="800" dirty="0">
                        <a:latin typeface="Calibri" panose="020F0502020204030204" pitchFamily="34" charset="0"/>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318405">
                <a:tc vMerge="1">
                  <a:txBody>
                    <a:bodyPr/>
                    <a:lstStyle/>
                    <a:p>
                      <a:endParaRPr lang="en-US"/>
                    </a:p>
                  </a:txBody>
                  <a:tcPr/>
                </a:tc>
                <a:tc>
                  <a:txBody>
                    <a:bodyPr/>
                    <a:lstStyle/>
                    <a:p>
                      <a:pPr algn="l" rtl="0" fontAlgn="t"/>
                      <a:r>
                        <a:rPr lang="en-US" sz="900" b="0" i="0" u="none" strike="noStrike" dirty="0">
                          <a:solidFill>
                            <a:schemeClr val="tx1"/>
                          </a:solidFill>
                          <a:effectLst/>
                          <a:latin typeface="Wingdings"/>
                        </a:rPr>
                        <a:t>§</a:t>
                      </a:r>
                      <a:r>
                        <a:rPr lang="en-US" sz="900" b="0" i="0" u="none" strike="noStrike" dirty="0">
                          <a:solidFill>
                            <a:schemeClr val="tx1"/>
                          </a:solidFill>
                          <a:effectLst/>
                          <a:latin typeface="Calibri"/>
                        </a:rPr>
                        <a:t>Reduction of Hospital Acquired </a:t>
                      </a:r>
                      <a:r>
                        <a:rPr lang="en-US" sz="900" b="0" i="0" u="none" strike="noStrike" dirty="0" smtClean="0">
                          <a:solidFill>
                            <a:schemeClr val="tx1"/>
                          </a:solidFill>
                          <a:effectLst/>
                          <a:latin typeface="Calibri"/>
                        </a:rPr>
                        <a:t>Infections</a:t>
                      </a:r>
                      <a:r>
                        <a:rPr lang="en-US" sz="900" b="0" i="0" u="none" strike="noStrike" dirty="0">
                          <a:solidFill>
                            <a:schemeClr val="tx1"/>
                          </a:solidFill>
                          <a:effectLst/>
                          <a:latin typeface="Calibri"/>
                        </a:rPr>
                        <a:t/>
                      </a:r>
                      <a:br>
                        <a:rPr lang="en-US" sz="900" b="0" i="0" u="none" strike="noStrike" dirty="0">
                          <a:solidFill>
                            <a:schemeClr val="tx1"/>
                          </a:solidFill>
                          <a:effectLst/>
                          <a:latin typeface="Calibri"/>
                        </a:rPr>
                      </a:br>
                      <a:r>
                        <a:rPr lang="en-US" sz="900" b="0" i="0" u="none" strike="noStrike" dirty="0">
                          <a:solidFill>
                            <a:schemeClr val="tx1"/>
                          </a:solidFill>
                          <a:effectLst/>
                          <a:latin typeface="Calibri"/>
                        </a:rPr>
                        <a:t> (50% of the </a:t>
                      </a:r>
                      <a:r>
                        <a:rPr lang="en-US" sz="900" b="0" i="0" u="none" strike="noStrike" dirty="0" smtClean="0">
                          <a:solidFill>
                            <a:schemeClr val="tx1"/>
                          </a:solidFill>
                          <a:effectLst/>
                          <a:latin typeface="Calibri"/>
                        </a:rPr>
                        <a:t>20% </a:t>
                      </a:r>
                      <a:r>
                        <a:rPr lang="en-US" sz="900" b="0" i="0" u="none" strike="noStrike" dirty="0">
                          <a:solidFill>
                            <a:schemeClr val="tx1"/>
                          </a:solidFill>
                          <a:effectLst/>
                          <a:latin typeface="Calibri"/>
                        </a:rPr>
                        <a:t>weight) </a:t>
                      </a:r>
                      <a:endParaRPr lang="en-US" sz="900" b="0" i="0" u="none" strike="noStrike" dirty="0">
                        <a:solidFill>
                          <a:schemeClr val="tx1"/>
                        </a:solidFill>
                        <a:effectLst/>
                        <a:latin typeface="Arial"/>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700" b="0" i="0" u="none" strike="noStrike" dirty="0">
                          <a:solidFill>
                            <a:srgbClr val="000000"/>
                          </a:solidFill>
                          <a:effectLst/>
                          <a:latin typeface="Calibri"/>
                        </a:rPr>
                        <a:t>System Level</a:t>
                      </a: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rtl="0" fontAlgn="t"/>
                      <a:r>
                        <a:rPr lang="en-US" sz="800" b="0" i="0" u="none" strike="noStrike" dirty="0" smtClean="0">
                          <a:solidFill>
                            <a:schemeClr val="tx1"/>
                          </a:solidFill>
                          <a:effectLst/>
                          <a:latin typeface="Calibri"/>
                        </a:rPr>
                        <a:t>40% </a:t>
                      </a:r>
                      <a:r>
                        <a:rPr lang="en-US" sz="800" b="0" i="0" u="none" strike="noStrike" dirty="0">
                          <a:solidFill>
                            <a:schemeClr val="tx1"/>
                          </a:solidFill>
                          <a:effectLst/>
                          <a:latin typeface="Calibri"/>
                        </a:rPr>
                        <a:t>of ministries </a:t>
                      </a:r>
                      <a:r>
                        <a:rPr lang="en-US" sz="800" b="0" i="0" u="none" strike="noStrike" dirty="0" smtClean="0">
                          <a:solidFill>
                            <a:schemeClr val="tx1"/>
                          </a:solidFill>
                          <a:effectLst/>
                          <a:latin typeface="Calibri"/>
                        </a:rPr>
                        <a:t>at Target or better</a:t>
                      </a:r>
                      <a:endParaRPr lang="en-US" sz="800" b="0"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rtl="0" fontAlgn="t"/>
                      <a:endParaRPr lang="en-US" sz="600" b="0" i="0" u="none" strike="noStrike">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effectLst/>
                          <a:latin typeface="Calibri"/>
                        </a:rPr>
                        <a:t>50% of ministries at Target or better</a:t>
                      </a:r>
                    </a:p>
                    <a:p>
                      <a:pPr algn="ctr" rtl="0" fontAlgn="t"/>
                      <a:endParaRPr lang="en-US" sz="800" b="0"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effectLst/>
                          <a:latin typeface="Calibri"/>
                        </a:rPr>
                        <a:t>60% of ministries at Target or better</a:t>
                      </a:r>
                    </a:p>
                    <a:p>
                      <a:pPr algn="ctr" rtl="0" fontAlgn="t"/>
                      <a:endParaRPr lang="en-US" sz="800" b="0"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rtl="0" fontAlgn="t"/>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800" dirty="0" smtClean="0">
                          <a:latin typeface="Calibri" panose="020F0502020204030204" pitchFamily="34" charset="0"/>
                        </a:rPr>
                        <a:t>For reference,</a:t>
                      </a:r>
                      <a:r>
                        <a:rPr lang="en-US" sz="800" baseline="0" dirty="0" smtClean="0">
                          <a:latin typeface="Calibri" panose="020F0502020204030204" pitchFamily="34" charset="0"/>
                        </a:rPr>
                        <a:t> FY17 = </a:t>
                      </a:r>
                      <a:r>
                        <a:rPr lang="en-US" sz="800" u="sng" baseline="0" dirty="0" smtClean="0">
                          <a:latin typeface="Calibri" panose="020F0502020204030204" pitchFamily="34" charset="0"/>
                        </a:rPr>
                        <a:t>30/40/50</a:t>
                      </a:r>
                      <a:r>
                        <a:rPr lang="en-US" sz="800" baseline="0" dirty="0" smtClean="0">
                          <a:latin typeface="Calibri" panose="020F0502020204030204" pitchFamily="34" charset="0"/>
                        </a:rPr>
                        <a:t> % of ministries at </a:t>
                      </a:r>
                      <a:r>
                        <a:rPr lang="en-US" sz="800" u="sng" baseline="0" dirty="0" smtClean="0">
                          <a:latin typeface="Calibri" panose="020F0502020204030204" pitchFamily="34" charset="0"/>
                        </a:rPr>
                        <a:t>threshold</a:t>
                      </a:r>
                      <a:r>
                        <a:rPr lang="en-US" sz="800" baseline="0" dirty="0" smtClean="0">
                          <a:latin typeface="Calibri" panose="020F0502020204030204" pitchFamily="34" charset="0"/>
                        </a:rPr>
                        <a:t> or better</a:t>
                      </a:r>
                      <a:endParaRPr lang="en-US" sz="800" dirty="0" smtClean="0">
                        <a:latin typeface="Calibri" panose="020F0502020204030204" pitchFamily="34" charset="0"/>
                      </a:endParaRPr>
                    </a:p>
                    <a:p>
                      <a:pPr marL="0" marR="0" indent="0" algn="l" defTabSz="457200" rtl="0" eaLnBrk="1" fontAlgn="t" latinLnBrk="0" hangingPunct="1">
                        <a:lnSpc>
                          <a:spcPct val="100000"/>
                        </a:lnSpc>
                        <a:spcBef>
                          <a:spcPts val="0"/>
                        </a:spcBef>
                        <a:spcAft>
                          <a:spcPts val="0"/>
                        </a:spcAft>
                        <a:buClrTx/>
                        <a:buSzTx/>
                        <a:buFontTx/>
                        <a:buNone/>
                        <a:tabLst/>
                        <a:defRPr/>
                      </a:pPr>
                      <a:endParaRPr lang="en-US" sz="800" dirty="0" smtClean="0">
                        <a:latin typeface="Calibri" panose="020F0502020204030204" pitchFamily="34" charset="0"/>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619351">
                <a:tc>
                  <a:txBody>
                    <a:bodyPr/>
                    <a:lstStyle/>
                    <a:p>
                      <a:pPr algn="l" rtl="0" fontAlgn="t"/>
                      <a:r>
                        <a:rPr lang="en-US" sz="1000" b="1" i="0" u="none" strike="noStrike" dirty="0">
                          <a:solidFill>
                            <a:srgbClr val="0D0D0D"/>
                          </a:solidFill>
                          <a:effectLst/>
                          <a:latin typeface="Calibri"/>
                        </a:rPr>
                        <a:t>3. </a:t>
                      </a:r>
                      <a:r>
                        <a:rPr lang="en-US" sz="1000" b="1" i="0" u="none" strike="noStrike" dirty="0" smtClean="0">
                          <a:solidFill>
                            <a:srgbClr val="0D0D0D"/>
                          </a:solidFill>
                          <a:effectLst/>
                          <a:latin typeface="Calibri"/>
                        </a:rPr>
                        <a:t>Patient </a:t>
                      </a:r>
                      <a:r>
                        <a:rPr lang="en-US" sz="1000" b="1" i="0" u="none" strike="noStrike" dirty="0" smtClean="0">
                          <a:solidFill>
                            <a:srgbClr val="FF0000"/>
                          </a:solidFill>
                          <a:effectLst/>
                          <a:latin typeface="Calibri"/>
                        </a:rPr>
                        <a:t> </a:t>
                      </a:r>
                      <a:r>
                        <a:rPr lang="en-US" sz="1000" b="1" i="0" u="none" strike="noStrike" dirty="0" smtClean="0">
                          <a:solidFill>
                            <a:srgbClr val="0D0D0D"/>
                          </a:solidFill>
                          <a:effectLst/>
                          <a:latin typeface="Calibri"/>
                        </a:rPr>
                        <a:t>Experience / 20%</a:t>
                      </a:r>
                      <a:endParaRPr lang="en-US" sz="1000" b="1" i="0" u="none" strike="sngStrike" dirty="0">
                        <a:solidFill>
                          <a:srgbClr val="0D0D0D"/>
                        </a:solidFill>
                        <a:effectLst/>
                        <a:latin typeface="Calibri"/>
                      </a:endParaRPr>
                    </a:p>
                  </a:txBody>
                  <a:tcPr marL="4222" marR="4222" marT="422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900" b="0" i="0" u="none" strike="noStrike" dirty="0" smtClean="0">
                          <a:solidFill>
                            <a:schemeClr val="tx1"/>
                          </a:solidFill>
                          <a:effectLst/>
                          <a:latin typeface="Calibri"/>
                        </a:rPr>
                        <a:t>Willingness </a:t>
                      </a:r>
                      <a:r>
                        <a:rPr lang="en-US" sz="900" b="0" i="0" u="none" strike="noStrike" dirty="0">
                          <a:solidFill>
                            <a:schemeClr val="tx1"/>
                          </a:solidFill>
                          <a:effectLst/>
                          <a:latin typeface="Calibri"/>
                        </a:rPr>
                        <a:t>to Recommend:</a:t>
                      </a:r>
                      <a:r>
                        <a:rPr lang="en-US" sz="900" b="1" i="0" u="none" strike="noStrike" dirty="0">
                          <a:solidFill>
                            <a:schemeClr val="tx1"/>
                          </a:solidFill>
                          <a:effectLst/>
                          <a:latin typeface="Calibri"/>
                        </a:rPr>
                        <a:t> </a:t>
                      </a:r>
                      <a:r>
                        <a:rPr lang="en-US" sz="900" b="1" i="0" u="none" strike="noStrike" dirty="0" smtClean="0">
                          <a:solidFill>
                            <a:schemeClr val="tx1"/>
                          </a:solidFill>
                          <a:effectLst/>
                          <a:latin typeface="Calibri"/>
                        </a:rPr>
                        <a:t/>
                      </a:r>
                      <a:br>
                        <a:rPr lang="en-US" sz="900" b="1" i="0" u="none" strike="noStrike" dirty="0" smtClean="0">
                          <a:solidFill>
                            <a:schemeClr val="tx1"/>
                          </a:solidFill>
                          <a:effectLst/>
                          <a:latin typeface="Calibri"/>
                        </a:rPr>
                      </a:br>
                      <a:r>
                        <a:rPr lang="en-US" sz="900" b="0" i="0" u="none" strike="noStrike" dirty="0" smtClean="0">
                          <a:solidFill>
                            <a:schemeClr val="tx1"/>
                          </a:solidFill>
                          <a:effectLst/>
                          <a:latin typeface="Wingdings"/>
                        </a:rPr>
                        <a:t>§</a:t>
                      </a:r>
                      <a:r>
                        <a:rPr lang="en-US" sz="900" b="0" i="0" u="none" strike="noStrike" dirty="0">
                          <a:solidFill>
                            <a:schemeClr val="tx1"/>
                          </a:solidFill>
                          <a:effectLst/>
                          <a:latin typeface="Calibri"/>
                        </a:rPr>
                        <a:t>Acute Care (</a:t>
                      </a:r>
                      <a:r>
                        <a:rPr lang="en-US" sz="900" b="0" i="0" u="none" strike="noStrike" dirty="0" smtClean="0">
                          <a:solidFill>
                            <a:schemeClr val="tx1"/>
                          </a:solidFill>
                          <a:effectLst/>
                          <a:latin typeface="Calibri"/>
                        </a:rPr>
                        <a:t>34% </a:t>
                      </a:r>
                      <a:r>
                        <a:rPr lang="en-US" sz="900" b="0" i="0" u="none" strike="noStrike" dirty="0">
                          <a:solidFill>
                            <a:schemeClr val="tx1"/>
                          </a:solidFill>
                          <a:effectLst/>
                          <a:latin typeface="Calibri"/>
                        </a:rPr>
                        <a:t>of </a:t>
                      </a:r>
                      <a:r>
                        <a:rPr lang="en-US" sz="900" b="0" i="0" u="none" strike="noStrike" dirty="0" smtClean="0">
                          <a:solidFill>
                            <a:schemeClr val="tx1"/>
                          </a:solidFill>
                          <a:effectLst/>
                          <a:latin typeface="Calibri"/>
                        </a:rPr>
                        <a:t>20% </a:t>
                      </a:r>
                      <a:r>
                        <a:rPr lang="en-US" sz="900" b="0" i="0" u="none" strike="noStrike" dirty="0">
                          <a:solidFill>
                            <a:schemeClr val="tx1"/>
                          </a:solidFill>
                          <a:effectLst/>
                          <a:latin typeface="Calibri"/>
                        </a:rPr>
                        <a:t>weight)</a:t>
                      </a:r>
                      <a:br>
                        <a:rPr lang="en-US" sz="900" b="0" i="0" u="none" strike="noStrike" dirty="0">
                          <a:solidFill>
                            <a:schemeClr val="tx1"/>
                          </a:solidFill>
                          <a:effectLst/>
                          <a:latin typeface="Calibri"/>
                        </a:rPr>
                      </a:br>
                      <a:r>
                        <a:rPr lang="en-US" sz="900" b="0" i="0" u="none" strike="noStrike" dirty="0">
                          <a:solidFill>
                            <a:schemeClr val="tx1"/>
                          </a:solidFill>
                          <a:effectLst/>
                          <a:latin typeface="Wingdings"/>
                        </a:rPr>
                        <a:t>§</a:t>
                      </a:r>
                      <a:r>
                        <a:rPr lang="en-US" sz="900" b="0" i="0" u="none" strike="noStrike" dirty="0">
                          <a:solidFill>
                            <a:schemeClr val="tx1"/>
                          </a:solidFill>
                          <a:effectLst/>
                          <a:latin typeface="Calibri"/>
                        </a:rPr>
                        <a:t>Emergency Care (33% of </a:t>
                      </a:r>
                      <a:r>
                        <a:rPr lang="en-US" sz="900" b="0" i="0" u="none" strike="noStrike" dirty="0" smtClean="0">
                          <a:solidFill>
                            <a:schemeClr val="tx1"/>
                          </a:solidFill>
                          <a:effectLst/>
                          <a:latin typeface="Calibri"/>
                        </a:rPr>
                        <a:t>20% </a:t>
                      </a:r>
                      <a:r>
                        <a:rPr lang="en-US" sz="900" b="0" i="0" u="none" strike="noStrike" dirty="0">
                          <a:solidFill>
                            <a:schemeClr val="tx1"/>
                          </a:solidFill>
                          <a:effectLst/>
                          <a:latin typeface="Calibri"/>
                        </a:rPr>
                        <a:t>weight)</a:t>
                      </a:r>
                      <a:br>
                        <a:rPr lang="en-US" sz="900" b="0" i="0" u="none" strike="noStrike" dirty="0">
                          <a:solidFill>
                            <a:schemeClr val="tx1"/>
                          </a:solidFill>
                          <a:effectLst/>
                          <a:latin typeface="Calibri"/>
                        </a:rPr>
                      </a:br>
                      <a:r>
                        <a:rPr lang="en-US" sz="900" b="0" i="0" u="none" strike="noStrike" dirty="0">
                          <a:solidFill>
                            <a:schemeClr val="tx1"/>
                          </a:solidFill>
                          <a:effectLst/>
                          <a:latin typeface="Wingdings"/>
                        </a:rPr>
                        <a:t>§</a:t>
                      </a:r>
                      <a:r>
                        <a:rPr lang="en-US" sz="900" b="0" i="0" u="none" strike="noStrike" dirty="0">
                          <a:solidFill>
                            <a:schemeClr val="tx1"/>
                          </a:solidFill>
                          <a:effectLst/>
                          <a:latin typeface="Calibri"/>
                        </a:rPr>
                        <a:t>Owned physician practice groups </a:t>
                      </a:r>
                      <a:r>
                        <a:rPr lang="en-US" sz="900" b="0" i="0" u="none" strike="noStrike" dirty="0" smtClean="0">
                          <a:solidFill>
                            <a:schemeClr val="tx1"/>
                          </a:solidFill>
                          <a:effectLst/>
                          <a:latin typeface="Calibri"/>
                        </a:rPr>
                        <a:t>CG</a:t>
                      </a:r>
                    </a:p>
                    <a:p>
                      <a:pPr algn="l" rtl="0" fontAlgn="t"/>
                      <a:r>
                        <a:rPr lang="en-US" sz="900" b="0" i="0" u="none" strike="noStrike" dirty="0" smtClean="0">
                          <a:solidFill>
                            <a:schemeClr val="tx1"/>
                          </a:solidFill>
                          <a:effectLst/>
                          <a:latin typeface="Calibri"/>
                        </a:rPr>
                        <a:t> -</a:t>
                      </a:r>
                      <a:r>
                        <a:rPr lang="en-US" sz="900" b="0" i="0" u="none" strike="noStrike" dirty="0">
                          <a:solidFill>
                            <a:schemeClr val="tx1"/>
                          </a:solidFill>
                          <a:effectLst/>
                          <a:latin typeface="Calibri"/>
                        </a:rPr>
                        <a:t>CAHPs </a:t>
                      </a:r>
                      <a:r>
                        <a:rPr lang="en-US" sz="900" b="0" i="0" u="none" strike="noStrike" dirty="0" smtClean="0">
                          <a:solidFill>
                            <a:schemeClr val="tx1"/>
                          </a:solidFill>
                          <a:effectLst/>
                          <a:latin typeface="Calibri"/>
                        </a:rPr>
                        <a:t> </a:t>
                      </a:r>
                      <a:r>
                        <a:rPr lang="en-US" sz="900" b="0" i="0" u="none" strike="noStrike" dirty="0">
                          <a:solidFill>
                            <a:schemeClr val="tx1"/>
                          </a:solidFill>
                          <a:effectLst/>
                          <a:latin typeface="Calibri"/>
                        </a:rPr>
                        <a:t>(33% of </a:t>
                      </a:r>
                      <a:r>
                        <a:rPr lang="en-US" sz="900" b="0" i="0" u="none" strike="noStrike" dirty="0" smtClean="0">
                          <a:solidFill>
                            <a:schemeClr val="tx1"/>
                          </a:solidFill>
                          <a:effectLst/>
                          <a:latin typeface="Calibri"/>
                        </a:rPr>
                        <a:t>20% </a:t>
                      </a:r>
                      <a:r>
                        <a:rPr lang="en-US" sz="900" b="0" i="0" u="none" strike="noStrike" dirty="0">
                          <a:solidFill>
                            <a:schemeClr val="tx1"/>
                          </a:solidFill>
                          <a:effectLst/>
                          <a:latin typeface="Calibri"/>
                        </a:rPr>
                        <a:t>weight</a:t>
                      </a:r>
                      <a:r>
                        <a:rPr lang="en-US" sz="900" b="0" i="0" u="none" strike="noStrike" dirty="0" smtClean="0">
                          <a:solidFill>
                            <a:schemeClr val="tx1"/>
                          </a:solidFill>
                          <a:effectLst/>
                          <a:latin typeface="Calibri"/>
                        </a:rPr>
                        <a:t>)</a:t>
                      </a: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700" b="0" i="0" u="none" strike="noStrike" dirty="0">
                          <a:solidFill>
                            <a:srgbClr val="000000"/>
                          </a:solidFill>
                          <a:effectLst/>
                          <a:latin typeface="Calibri"/>
                        </a:rPr>
                        <a:t>System </a:t>
                      </a:r>
                      <a:r>
                        <a:rPr lang="en-US" sz="700" b="0" i="0" u="none" strike="noStrike" dirty="0" smtClean="0">
                          <a:solidFill>
                            <a:srgbClr val="000000"/>
                          </a:solidFill>
                          <a:effectLst/>
                          <a:latin typeface="Calibri"/>
                        </a:rPr>
                        <a:t>Level</a:t>
                      </a:r>
                    </a:p>
                    <a:p>
                      <a:pPr algn="ctr" rtl="0" fontAlgn="t"/>
                      <a:endParaRPr lang="en-US" sz="700" b="0" i="0" u="none" strike="noStrike" dirty="0" smtClean="0">
                        <a:solidFill>
                          <a:srgbClr val="000000"/>
                        </a:solidFill>
                        <a:effectLst/>
                        <a:latin typeface="Calibri"/>
                      </a:endParaRPr>
                    </a:p>
                    <a:p>
                      <a:pPr algn="ctr" rtl="0" fontAlgn="t"/>
                      <a:endParaRPr lang="en-US" sz="700" b="0" i="0" u="none" strike="noStrike" dirty="0" smtClean="0">
                        <a:solidFill>
                          <a:srgbClr val="000000"/>
                        </a:solidFill>
                        <a:effectLst/>
                        <a:latin typeface="Calibri"/>
                      </a:endParaRPr>
                    </a:p>
                    <a:p>
                      <a:pPr algn="ctr" rtl="0" fontAlgn="t"/>
                      <a:endParaRPr lang="en-US" sz="700" b="0" i="0" u="none" strike="noStrike" dirty="0" smtClean="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effectLst/>
                          <a:latin typeface="Calibri"/>
                        </a:rPr>
                        <a:t>30% of ministries at Threshold or better</a:t>
                      </a: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rtl="0" fontAlgn="t"/>
                      <a:endParaRPr lang="en-US" sz="600" b="0" i="0" u="none" strike="noStrike">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effectLst/>
                          <a:latin typeface="Calibri"/>
                        </a:rPr>
                        <a:t>40% of ministries at Threshold or better</a:t>
                      </a: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effectLst/>
                          <a:latin typeface="Calibri"/>
                        </a:rPr>
                        <a:t>50% of ministries at Threshold or better</a:t>
                      </a: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rtl="0" fontAlgn="t"/>
                      <a:endParaRPr lang="en-US" sz="600" b="0" i="0" u="none" strike="noStrike">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Calibri" panose="020F0502020204030204" pitchFamily="34" charset="0"/>
                        </a:rPr>
                        <a:t>For reference, </a:t>
                      </a:r>
                      <a:r>
                        <a:rPr lang="en-US" sz="800" baseline="0" dirty="0" smtClean="0">
                          <a:latin typeface="Calibri" panose="020F0502020204030204" pitchFamily="34" charset="0"/>
                        </a:rPr>
                        <a:t>FY17 = 30/40/50 % of ministries at threshold or better</a:t>
                      </a:r>
                      <a:endParaRPr lang="en-US" sz="800" dirty="0" smtClean="0">
                        <a:latin typeface="Calibri" panose="020F0502020204030204" pitchFamily="34" charset="0"/>
                      </a:endParaRPr>
                    </a:p>
                    <a:p>
                      <a:endParaRPr lang="en-US" sz="800" baseline="0" dirty="0" smtClean="0">
                        <a:latin typeface="Calibri" panose="020F0502020204030204" pitchFamily="34" charset="0"/>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357751">
                <a:tc>
                  <a:txBody>
                    <a:bodyPr/>
                    <a:lstStyle/>
                    <a:p>
                      <a:pPr algn="l" rtl="0" fontAlgn="t"/>
                      <a:r>
                        <a:rPr lang="en-US" sz="1000" b="1" i="0" u="none" strike="noStrike" dirty="0">
                          <a:solidFill>
                            <a:srgbClr val="0D0D0D"/>
                          </a:solidFill>
                          <a:effectLst/>
                          <a:latin typeface="Calibri"/>
                        </a:rPr>
                        <a:t> 4. </a:t>
                      </a:r>
                      <a:r>
                        <a:rPr lang="en-US" sz="1000" b="1" i="0" u="none" strike="noStrike" dirty="0" smtClean="0">
                          <a:solidFill>
                            <a:srgbClr val="0D0D0D"/>
                          </a:solidFill>
                          <a:effectLst/>
                          <a:latin typeface="Calibri"/>
                        </a:rPr>
                        <a:t>Colleague </a:t>
                      </a:r>
                      <a:r>
                        <a:rPr lang="en-US" sz="1000" b="1" i="0" u="none" strike="noStrike" dirty="0">
                          <a:solidFill>
                            <a:srgbClr val="0D0D0D"/>
                          </a:solidFill>
                          <a:effectLst/>
                          <a:latin typeface="Calibri"/>
                        </a:rPr>
                        <a:t>Engagement /</a:t>
                      </a:r>
                      <a:br>
                        <a:rPr lang="en-US" sz="1000" b="1" i="0" u="none" strike="noStrike" dirty="0">
                          <a:solidFill>
                            <a:srgbClr val="0D0D0D"/>
                          </a:solidFill>
                          <a:effectLst/>
                          <a:latin typeface="Calibri"/>
                        </a:rPr>
                      </a:br>
                      <a:r>
                        <a:rPr lang="en-US" sz="1000" b="1" i="0" u="none" strike="noStrike" dirty="0">
                          <a:solidFill>
                            <a:srgbClr val="0D0D0D"/>
                          </a:solidFill>
                          <a:effectLst/>
                          <a:latin typeface="Calibri"/>
                        </a:rPr>
                        <a:t>     20%</a:t>
                      </a:r>
                    </a:p>
                  </a:txBody>
                  <a:tcPr marL="4222" marR="4222" marT="422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900" b="1" i="0" u="none" strike="noStrike" baseline="0" dirty="0" smtClean="0">
                          <a:solidFill>
                            <a:srgbClr val="FF0000"/>
                          </a:solidFill>
                          <a:effectLst/>
                          <a:latin typeface="Calibri" panose="020F0502020204030204" pitchFamily="34" charset="0"/>
                        </a:rPr>
                        <a:t> </a:t>
                      </a:r>
                      <a:r>
                        <a:rPr lang="en-US" sz="900" b="1" i="0" u="none" strike="noStrike" dirty="0" smtClean="0">
                          <a:solidFill>
                            <a:srgbClr val="000000"/>
                          </a:solidFill>
                          <a:effectLst/>
                          <a:latin typeface="Wingdings"/>
                        </a:rPr>
                        <a:t>§</a:t>
                      </a:r>
                      <a:r>
                        <a:rPr lang="en-US" sz="900" b="1" i="0" u="none" strike="noStrike" dirty="0" smtClean="0">
                          <a:solidFill>
                            <a:srgbClr val="000000"/>
                          </a:solidFill>
                          <a:effectLst/>
                          <a:latin typeface="Calibri"/>
                        </a:rPr>
                        <a:t>Colleague Engagement Score </a:t>
                      </a:r>
                      <a:br>
                        <a:rPr lang="en-US" sz="900" b="1" i="0" u="none" strike="noStrike" dirty="0" smtClean="0">
                          <a:solidFill>
                            <a:srgbClr val="000000"/>
                          </a:solidFill>
                          <a:effectLst/>
                          <a:latin typeface="Calibri"/>
                        </a:rPr>
                      </a:br>
                      <a:r>
                        <a:rPr lang="en-US" sz="900" b="1" i="0" u="none" strike="noStrike" dirty="0" smtClean="0">
                          <a:solidFill>
                            <a:srgbClr val="000000"/>
                          </a:solidFill>
                          <a:effectLst/>
                          <a:latin typeface="Calibri"/>
                        </a:rPr>
                        <a:t>   </a:t>
                      </a:r>
                      <a:endParaRPr lang="en-US" sz="900" b="1" i="0" u="none" strike="noStrike" dirty="0" smtClean="0">
                        <a:solidFill>
                          <a:schemeClr val="tx1"/>
                        </a:solidFill>
                        <a:effectLst/>
                        <a:latin typeface="Calibri"/>
                      </a:endParaRPr>
                    </a:p>
                    <a:p>
                      <a:pPr algn="l" rtl="0" fontAlgn="t"/>
                      <a:endParaRPr lang="en-US" sz="900" b="1" i="0" u="none" strike="noStrike" dirty="0">
                        <a:solidFill>
                          <a:srgbClr val="FF0000"/>
                        </a:solidFill>
                        <a:effectLst/>
                        <a:latin typeface="Calibri" panose="020F0502020204030204" pitchFamily="34" charset="0"/>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700" b="1" i="0" u="none" strike="noStrike" dirty="0" smtClean="0">
                          <a:solidFill>
                            <a:schemeClr val="tx1"/>
                          </a:solidFill>
                          <a:effectLst/>
                          <a:latin typeface="Calibri"/>
                        </a:rPr>
                        <a:t>System Level</a:t>
                      </a:r>
                      <a:endParaRPr lang="en-US" sz="700" b="1"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rtl="0" fontAlgn="t"/>
                      <a:r>
                        <a:rPr lang="en-US" sz="800" b="1" i="0" u="none" strike="noStrike" dirty="0" smtClean="0">
                          <a:solidFill>
                            <a:schemeClr val="tx1"/>
                          </a:solidFill>
                          <a:effectLst/>
                          <a:latin typeface="Calibri"/>
                        </a:rPr>
                        <a:t>4.06</a:t>
                      </a:r>
                      <a:endParaRPr lang="en-US" sz="800" b="1"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algn="ctr" rtl="0" fontAlgn="t"/>
                      <a:endParaRPr lang="en-US" sz="600" b="0" i="0" u="none" strike="noStrike">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800" b="1" i="0" u="none" strike="noStrike" dirty="0" smtClean="0">
                          <a:solidFill>
                            <a:schemeClr val="tx1"/>
                          </a:solidFill>
                          <a:effectLst/>
                          <a:latin typeface="Calibri"/>
                        </a:rPr>
                        <a:t>4.08</a:t>
                      </a:r>
                      <a:endParaRPr lang="en-US" sz="800" b="1"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rtl="0" fontAlgn="t"/>
                      <a:r>
                        <a:rPr lang="en-US" sz="800" b="1" i="0" u="none" strike="noStrike" dirty="0" smtClean="0">
                          <a:solidFill>
                            <a:schemeClr val="tx1"/>
                          </a:solidFill>
                          <a:effectLst/>
                          <a:latin typeface="Calibri"/>
                        </a:rPr>
                        <a:t>4.09</a:t>
                      </a:r>
                      <a:endParaRPr lang="en-US" sz="800" b="1" i="0" u="none" strike="noStrike" dirty="0">
                        <a:solidFill>
                          <a:schemeClr val="tx1"/>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algn="l" rtl="0" fontAlgn="t"/>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800" b="1" i="0" u="none" strike="noStrike" dirty="0" smtClean="0">
                          <a:solidFill>
                            <a:srgbClr val="000000"/>
                          </a:solidFill>
                          <a:effectLst/>
                          <a:latin typeface="Calibri"/>
                        </a:rPr>
                        <a:t>For reference, FY17 = </a:t>
                      </a:r>
                      <a:r>
                        <a:rPr lang="en-US" sz="800" b="1" i="0" u="sng" strike="noStrike" dirty="0" smtClean="0">
                          <a:solidFill>
                            <a:srgbClr val="000000"/>
                          </a:solidFill>
                          <a:effectLst/>
                          <a:latin typeface="Calibri"/>
                        </a:rPr>
                        <a:t>system level</a:t>
                      </a:r>
                      <a:r>
                        <a:rPr lang="en-US" sz="800" b="1" i="0" u="sng" strike="noStrike" baseline="0" dirty="0" smtClean="0">
                          <a:solidFill>
                            <a:srgbClr val="000000"/>
                          </a:solidFill>
                          <a:effectLst/>
                          <a:latin typeface="Calibri"/>
                        </a:rPr>
                        <a:t> score of </a:t>
                      </a:r>
                      <a:r>
                        <a:rPr lang="en-US" sz="800" b="1" i="0" u="sng" strike="noStrike" dirty="0" smtClean="0">
                          <a:solidFill>
                            <a:srgbClr val="000000"/>
                          </a:solidFill>
                          <a:effectLst/>
                          <a:latin typeface="Calibri"/>
                        </a:rPr>
                        <a:t>4.03/4.05/4.09</a:t>
                      </a:r>
                      <a:endParaRPr lang="en-US" sz="800" b="1" i="0" u="sng"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8"/>
                  </a:ext>
                </a:extLst>
              </a:tr>
              <a:tr h="633176">
                <a:tc>
                  <a:txBody>
                    <a:bodyPr/>
                    <a:lstStyle/>
                    <a:p>
                      <a:pPr algn="l" rtl="0" fontAlgn="t"/>
                      <a:r>
                        <a:rPr lang="en-US" sz="1000" b="1" i="0" u="none" strike="noStrike" dirty="0">
                          <a:solidFill>
                            <a:srgbClr val="0D0D0D"/>
                          </a:solidFill>
                          <a:effectLst/>
                          <a:latin typeface="Calibri"/>
                        </a:rPr>
                        <a:t> 5.  Financial Stewardship /</a:t>
                      </a:r>
                      <a:br>
                        <a:rPr lang="en-US" sz="1000" b="1" i="0" u="none" strike="noStrike" dirty="0">
                          <a:solidFill>
                            <a:srgbClr val="0D0D0D"/>
                          </a:solidFill>
                          <a:effectLst/>
                          <a:latin typeface="Calibri"/>
                        </a:rPr>
                      </a:br>
                      <a:r>
                        <a:rPr lang="en-US" sz="1000" b="1" i="0" u="none" strike="noStrike" dirty="0">
                          <a:solidFill>
                            <a:srgbClr val="0D0D0D"/>
                          </a:solidFill>
                          <a:effectLst/>
                          <a:latin typeface="Calibri"/>
                        </a:rPr>
                        <a:t>     </a:t>
                      </a:r>
                      <a:r>
                        <a:rPr lang="en-US" sz="1000" b="1" i="0" u="none" strike="noStrike" dirty="0" smtClean="0">
                          <a:solidFill>
                            <a:srgbClr val="0D0D0D"/>
                          </a:solidFill>
                          <a:effectLst/>
                          <a:latin typeface="Calibri"/>
                        </a:rPr>
                        <a:t>20%</a:t>
                      </a:r>
                      <a:endParaRPr lang="en-US" sz="1000" b="1" i="0" u="none" strike="sngStrike" dirty="0">
                        <a:solidFill>
                          <a:srgbClr val="0D0D0D"/>
                        </a:solidFill>
                        <a:effectLst/>
                        <a:latin typeface="Calibri"/>
                      </a:endParaRPr>
                    </a:p>
                  </a:txBody>
                  <a:tcPr marL="4222" marR="4222" marT="422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t"/>
                      <a:r>
                        <a:rPr lang="en-US" sz="900" b="0" i="0" u="none" strike="noStrike" dirty="0">
                          <a:solidFill>
                            <a:srgbClr val="000000"/>
                          </a:solidFill>
                          <a:effectLst/>
                          <a:latin typeface="Wingdings"/>
                        </a:rPr>
                        <a:t>§</a:t>
                      </a:r>
                      <a:r>
                        <a:rPr lang="en-US" sz="900" b="0" i="0" u="none" strike="noStrike" dirty="0">
                          <a:solidFill>
                            <a:srgbClr val="000000"/>
                          </a:solidFill>
                          <a:effectLst/>
                          <a:latin typeface="Calibri"/>
                        </a:rPr>
                        <a:t>Operating </a:t>
                      </a:r>
                      <a:r>
                        <a:rPr lang="en-US" sz="900" b="0" i="0" u="none" strike="noStrike" dirty="0" smtClean="0">
                          <a:solidFill>
                            <a:srgbClr val="000000"/>
                          </a:solidFill>
                          <a:effectLst/>
                          <a:latin typeface="Calibri"/>
                        </a:rPr>
                        <a:t>Margin (OM</a:t>
                      </a:r>
                      <a:r>
                        <a:rPr lang="en-US" sz="900" b="0" i="0" u="none" strike="noStrike" dirty="0">
                          <a:solidFill>
                            <a:srgbClr val="000000"/>
                          </a:solidFill>
                          <a:effectLst/>
                          <a:latin typeface="Calibri"/>
                        </a:rPr>
                        <a:t>) </a:t>
                      </a:r>
                      <a:br>
                        <a:rPr lang="en-US" sz="900" b="0" i="0" u="none" strike="noStrike" dirty="0">
                          <a:solidFill>
                            <a:srgbClr val="000000"/>
                          </a:solidFill>
                          <a:effectLst/>
                          <a:latin typeface="Calibri"/>
                        </a:rPr>
                      </a:br>
                      <a:r>
                        <a:rPr lang="en-US" sz="900" b="0" i="0" u="none" strike="noStrike" dirty="0">
                          <a:solidFill>
                            <a:srgbClr val="000000"/>
                          </a:solidFill>
                          <a:effectLst/>
                          <a:latin typeface="Calibri"/>
                        </a:rPr>
                        <a:t>  (50% of the </a:t>
                      </a:r>
                      <a:r>
                        <a:rPr lang="en-US" sz="900" b="0" i="0" u="none" strike="noStrike" dirty="0" smtClean="0">
                          <a:solidFill>
                            <a:srgbClr val="000000"/>
                          </a:solidFill>
                          <a:effectLst/>
                          <a:latin typeface="Calibri"/>
                        </a:rPr>
                        <a:t>20% </a:t>
                      </a:r>
                      <a:r>
                        <a:rPr lang="en-US" sz="900" b="0" i="0" u="none" strike="noStrike" dirty="0">
                          <a:solidFill>
                            <a:srgbClr val="000000"/>
                          </a:solidFill>
                          <a:effectLst/>
                          <a:latin typeface="Calibri"/>
                        </a:rPr>
                        <a:t>weight) </a:t>
                      </a:r>
                      <a:endParaRPr lang="en-US" sz="900" b="0" i="0" u="none" strike="noStrike" dirty="0" smtClean="0">
                        <a:solidFill>
                          <a:srgbClr val="000000"/>
                        </a:solidFill>
                        <a:effectLst/>
                        <a:latin typeface="Calibri"/>
                      </a:endParaRPr>
                    </a:p>
                    <a:p>
                      <a:pPr algn="l" rtl="0" fontAlgn="t"/>
                      <a:r>
                        <a:rPr lang="en-US" sz="900" b="0" i="0" u="none" strike="noStrike" dirty="0" smtClean="0">
                          <a:solidFill>
                            <a:srgbClr val="000000"/>
                          </a:solidFill>
                          <a:effectLst/>
                          <a:latin typeface="Wingdings"/>
                        </a:rPr>
                        <a:t>§</a:t>
                      </a:r>
                      <a:r>
                        <a:rPr lang="en-US" sz="900" b="0" i="0" u="none" strike="noStrike" dirty="0">
                          <a:solidFill>
                            <a:srgbClr val="000000"/>
                          </a:solidFill>
                          <a:effectLst/>
                          <a:latin typeface="Calibri"/>
                        </a:rPr>
                        <a:t>Cost Per </a:t>
                      </a:r>
                      <a:r>
                        <a:rPr lang="en-US" sz="900" b="0" i="0" u="none" strike="noStrike" dirty="0" smtClean="0">
                          <a:solidFill>
                            <a:srgbClr val="000000"/>
                          </a:solidFill>
                          <a:effectLst/>
                          <a:latin typeface="Calibri"/>
                        </a:rPr>
                        <a:t>Case Mix-Adjusted Equivalent </a:t>
                      </a:r>
                      <a:br>
                        <a:rPr lang="en-US" sz="900" b="0" i="0" u="none" strike="noStrike" dirty="0" smtClean="0">
                          <a:solidFill>
                            <a:srgbClr val="000000"/>
                          </a:solidFill>
                          <a:effectLst/>
                          <a:latin typeface="Calibri"/>
                        </a:rPr>
                      </a:br>
                      <a:r>
                        <a:rPr lang="en-US" sz="900" b="0" i="0" u="none" strike="noStrike" dirty="0" smtClean="0">
                          <a:solidFill>
                            <a:srgbClr val="000000"/>
                          </a:solidFill>
                          <a:effectLst/>
                          <a:latin typeface="Calibri"/>
                        </a:rPr>
                        <a:t>   Discharge (CMAED)</a:t>
                      </a:r>
                      <a:r>
                        <a:rPr lang="en-US" sz="900" b="1" i="0" u="none" strike="noStrike" dirty="0" smtClean="0">
                          <a:solidFill>
                            <a:srgbClr val="000000"/>
                          </a:solidFill>
                          <a:effectLst/>
                          <a:latin typeface="Calibri"/>
                        </a:rPr>
                        <a:t> </a:t>
                      </a:r>
                      <a:br>
                        <a:rPr lang="en-US" sz="900" b="1" i="0" u="none" strike="noStrike" dirty="0" smtClean="0">
                          <a:solidFill>
                            <a:srgbClr val="000000"/>
                          </a:solidFill>
                          <a:effectLst/>
                          <a:latin typeface="Calibri"/>
                        </a:rPr>
                      </a:br>
                      <a:r>
                        <a:rPr lang="en-US" sz="900" b="0" i="0" u="none" strike="noStrike" dirty="0" smtClean="0">
                          <a:solidFill>
                            <a:srgbClr val="000000"/>
                          </a:solidFill>
                          <a:effectLst/>
                          <a:latin typeface="Calibri"/>
                        </a:rPr>
                        <a:t>  </a:t>
                      </a:r>
                      <a:r>
                        <a:rPr lang="en-US" sz="900" b="0" i="0" u="none" strike="noStrike" dirty="0">
                          <a:solidFill>
                            <a:srgbClr val="000000"/>
                          </a:solidFill>
                          <a:effectLst/>
                          <a:latin typeface="Calibri"/>
                        </a:rPr>
                        <a:t>(50% of the </a:t>
                      </a:r>
                      <a:r>
                        <a:rPr lang="en-US" sz="900" b="0" i="0" u="none" strike="noStrike" dirty="0" smtClean="0">
                          <a:solidFill>
                            <a:srgbClr val="000000"/>
                          </a:solidFill>
                          <a:effectLst/>
                          <a:latin typeface="Calibri"/>
                        </a:rPr>
                        <a:t>20% </a:t>
                      </a:r>
                      <a:r>
                        <a:rPr lang="en-US" sz="900" b="0" i="0" u="none" strike="noStrike" dirty="0">
                          <a:solidFill>
                            <a:srgbClr val="000000"/>
                          </a:solidFill>
                          <a:effectLst/>
                          <a:latin typeface="Calibri"/>
                        </a:rPr>
                        <a:t>weight</a:t>
                      </a:r>
                      <a:r>
                        <a:rPr lang="en-US" sz="900" b="0" i="0" u="none" strike="noStrike" dirty="0" smtClean="0">
                          <a:solidFill>
                            <a:srgbClr val="000000"/>
                          </a:solidFill>
                          <a:effectLst/>
                          <a:latin typeface="Calibri"/>
                        </a:rPr>
                        <a:t>)**  </a:t>
                      </a:r>
                      <a:endParaRPr lang="en-US" sz="9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700" b="0" i="0" u="none" strike="noStrike" dirty="0">
                          <a:solidFill>
                            <a:srgbClr val="000000"/>
                          </a:solidFill>
                          <a:effectLst/>
                          <a:latin typeface="Calibri"/>
                        </a:rPr>
                        <a:t>System </a:t>
                      </a:r>
                      <a:r>
                        <a:rPr lang="en-US" sz="700" b="0" i="0" u="none" strike="noStrike" dirty="0" smtClean="0">
                          <a:solidFill>
                            <a:srgbClr val="000000"/>
                          </a:solidFill>
                          <a:effectLst/>
                          <a:latin typeface="Calibri"/>
                        </a:rPr>
                        <a:t>Level</a:t>
                      </a:r>
                    </a:p>
                    <a:p>
                      <a:pPr algn="ctr" rtl="0" fontAlgn="t"/>
                      <a:endParaRPr lang="en-US" sz="700" b="0" i="0" u="none" strike="noStrike" dirty="0" smtClean="0">
                        <a:solidFill>
                          <a:srgbClr val="000000"/>
                        </a:solidFill>
                        <a:effectLst/>
                        <a:latin typeface="Calibri"/>
                      </a:endParaRPr>
                    </a:p>
                    <a:p>
                      <a:pPr algn="ctr" rtl="0" fontAlgn="t"/>
                      <a:endParaRPr lang="en-US" sz="700" b="0" i="0" u="none" strike="noStrike" dirty="0" smtClean="0">
                        <a:solidFill>
                          <a:srgbClr val="000000"/>
                        </a:solidFill>
                        <a:effectLst/>
                        <a:latin typeface="Calibri"/>
                      </a:endParaRPr>
                    </a:p>
                    <a:p>
                      <a:pPr algn="ctr" rtl="0" fontAlgn="t"/>
                      <a:r>
                        <a:rPr lang="en-US" sz="700" b="0" i="0" u="none" strike="noStrike" dirty="0" smtClean="0">
                          <a:solidFill>
                            <a:srgbClr val="000000"/>
                          </a:solidFill>
                          <a:effectLst/>
                          <a:latin typeface="Calibri"/>
                        </a:rPr>
                        <a:t>System Level</a:t>
                      </a:r>
                      <a:endParaRPr lang="en-US" sz="7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rtl="0" fontAlgn="t"/>
                      <a:r>
                        <a:rPr lang="en-US" sz="800" b="0" i="0" u="none" strike="noStrike" dirty="0">
                          <a:solidFill>
                            <a:srgbClr val="000000"/>
                          </a:solidFill>
                          <a:effectLst/>
                          <a:latin typeface="Calibri"/>
                        </a:rPr>
                        <a:t>OM: </a:t>
                      </a:r>
                      <a:r>
                        <a:rPr lang="en-US" sz="800" b="0" i="0" u="none" strike="noStrike" dirty="0" smtClean="0">
                          <a:solidFill>
                            <a:srgbClr val="000000"/>
                          </a:solidFill>
                          <a:effectLst/>
                          <a:latin typeface="Calibri"/>
                        </a:rPr>
                        <a:t>1.5%</a:t>
                      </a:r>
                      <a:r>
                        <a:rPr lang="en-US" sz="800" b="0" i="0" u="none" strike="noStrike" dirty="0">
                          <a:solidFill>
                            <a:srgbClr val="000000"/>
                          </a:solidFill>
                          <a:effectLst/>
                          <a:latin typeface="Calibri"/>
                        </a:rPr>
                        <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
                      </a:r>
                      <a:br>
                        <a:rPr lang="en-US" sz="800" b="0" i="0" u="none" strike="noStrike" dirty="0">
                          <a:solidFill>
                            <a:srgbClr val="000000"/>
                          </a:solidFill>
                          <a:effectLst/>
                          <a:latin typeface="Calibri"/>
                        </a:rPr>
                      </a:br>
                      <a:endParaRPr lang="en-US" sz="800" b="0" i="0" u="none" strike="noStrike" dirty="0" smtClean="0">
                        <a:solidFill>
                          <a:srgbClr val="000000"/>
                        </a:solidFill>
                        <a:effectLst/>
                        <a:latin typeface="Calibri"/>
                      </a:endParaRPr>
                    </a:p>
                    <a:p>
                      <a:pPr algn="ctr" rtl="0" fontAlgn="t"/>
                      <a:r>
                        <a:rPr lang="en-US" sz="800" b="0" i="0" u="none" strike="noStrike" dirty="0" smtClean="0">
                          <a:solidFill>
                            <a:srgbClr val="000000"/>
                          </a:solidFill>
                          <a:effectLst/>
                          <a:latin typeface="Calibri"/>
                        </a:rPr>
                        <a:t>Cost Per CMAED</a:t>
                      </a:r>
                      <a:r>
                        <a:rPr lang="en-US" sz="800" b="0" i="0" u="none" strike="noStrike" dirty="0">
                          <a:solidFill>
                            <a:srgbClr val="000000"/>
                          </a:solidFill>
                          <a:effectLst/>
                          <a:latin typeface="Calibri"/>
                        </a:rPr>
                        <a:t>: </a:t>
                      </a:r>
                      <a:r>
                        <a:rPr lang="en-US" sz="800" b="0" i="0" u="none" strike="noStrike" dirty="0" smtClean="0">
                          <a:solidFill>
                            <a:srgbClr val="000000"/>
                          </a:solidFill>
                          <a:effectLst/>
                          <a:latin typeface="Calibri"/>
                        </a:rPr>
                        <a:t>$7,806</a:t>
                      </a:r>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rtl="0" fontAlgn="t"/>
                      <a:endParaRPr lang="en-US" sz="600" b="0" i="0" u="none" strike="noStrike">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800" b="0" i="0" u="none" strike="noStrike" dirty="0">
                          <a:solidFill>
                            <a:srgbClr val="000000"/>
                          </a:solidFill>
                          <a:effectLst/>
                          <a:latin typeface="Calibri"/>
                        </a:rPr>
                        <a:t>OM: </a:t>
                      </a:r>
                      <a:r>
                        <a:rPr lang="en-US" sz="800" b="0" i="0" u="none" strike="noStrike" dirty="0" smtClean="0">
                          <a:solidFill>
                            <a:srgbClr val="000000"/>
                          </a:solidFill>
                          <a:effectLst/>
                          <a:latin typeface="Calibri"/>
                        </a:rPr>
                        <a:t>2.1%</a:t>
                      </a:r>
                      <a:endParaRPr lang="en-US" sz="800" b="0" i="0" u="none" strike="noStrike" dirty="0">
                        <a:solidFill>
                          <a:srgbClr val="000000"/>
                        </a:solidFill>
                        <a:effectLst/>
                        <a:latin typeface="Calibri"/>
                      </a:endParaRPr>
                    </a:p>
                    <a:p>
                      <a:pPr algn="ctr" rtl="0" fontAlgn="t"/>
                      <a:endParaRPr lang="en-US" sz="800" b="0" i="0" u="none" strike="noStrike" dirty="0">
                        <a:solidFill>
                          <a:srgbClr val="000000"/>
                        </a:solidFill>
                        <a:effectLst/>
                        <a:latin typeface="Calibri"/>
                      </a:endParaRPr>
                    </a:p>
                    <a:p>
                      <a:pPr algn="ctr" rtl="0" fontAlgn="t"/>
                      <a:r>
                        <a:rPr lang="en-US" sz="800" b="0" i="0" u="none" strike="noStrike" dirty="0">
                          <a:solidFill>
                            <a:srgbClr val="000000"/>
                          </a:solidFill>
                          <a:effectLst/>
                          <a:latin typeface="Calibri"/>
                        </a:rPr>
                        <a:t/>
                      </a:r>
                      <a:br>
                        <a:rPr lang="en-US" sz="800" b="0" i="0" u="none" strike="noStrike" dirty="0">
                          <a:solidFill>
                            <a:srgbClr val="000000"/>
                          </a:solidFill>
                          <a:effectLst/>
                          <a:latin typeface="Calibri"/>
                        </a:rPr>
                      </a:br>
                      <a:r>
                        <a:rPr lang="en-US" sz="800" b="0" i="0" u="none" strike="noStrike" dirty="0" smtClean="0">
                          <a:solidFill>
                            <a:srgbClr val="000000"/>
                          </a:solidFill>
                          <a:effectLst/>
                          <a:latin typeface="Calibri"/>
                        </a:rPr>
                        <a:t>Cost Per CMAED</a:t>
                      </a:r>
                      <a:r>
                        <a:rPr lang="en-US" sz="800" b="0" i="0" u="none" strike="noStrike" dirty="0">
                          <a:solidFill>
                            <a:srgbClr val="000000"/>
                          </a:solidFill>
                          <a:effectLst/>
                          <a:latin typeface="Calibri"/>
                        </a:rPr>
                        <a:t>: </a:t>
                      </a:r>
                      <a:r>
                        <a:rPr lang="en-US" sz="800" b="0" i="0" u="none" strike="noStrike" dirty="0" smtClean="0">
                          <a:solidFill>
                            <a:srgbClr val="000000"/>
                          </a:solidFill>
                          <a:effectLst/>
                          <a:latin typeface="Calibri"/>
                        </a:rPr>
                        <a:t>$7,729</a:t>
                      </a:r>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rtl="0" fontAlgn="t"/>
                      <a:r>
                        <a:rPr lang="en-US" sz="800" b="0" i="0" u="none" strike="noStrike" dirty="0">
                          <a:solidFill>
                            <a:srgbClr val="000000"/>
                          </a:solidFill>
                          <a:effectLst/>
                          <a:latin typeface="Calibri"/>
                        </a:rPr>
                        <a:t>OM: </a:t>
                      </a:r>
                      <a:r>
                        <a:rPr lang="en-US" sz="800" b="0" i="0" u="none" strike="noStrike" dirty="0" smtClean="0">
                          <a:solidFill>
                            <a:srgbClr val="000000"/>
                          </a:solidFill>
                          <a:effectLst/>
                          <a:latin typeface="Calibri"/>
                        </a:rPr>
                        <a:t>2.6%</a:t>
                      </a:r>
                      <a:r>
                        <a:rPr lang="en-US" sz="800" b="0" i="0" u="none" strike="noStrike" dirty="0">
                          <a:solidFill>
                            <a:srgbClr val="000000"/>
                          </a:solidFill>
                          <a:effectLst/>
                          <a:latin typeface="Calibri"/>
                        </a:rPr>
                        <a:t/>
                      </a:r>
                      <a:br>
                        <a:rPr lang="en-US" sz="800" b="0" i="0" u="none" strike="noStrike" dirty="0">
                          <a:solidFill>
                            <a:srgbClr val="000000"/>
                          </a:solidFill>
                          <a:effectLst/>
                          <a:latin typeface="Calibri"/>
                        </a:rPr>
                      </a:br>
                      <a:endParaRPr lang="en-US" sz="800" b="0" i="0" u="none" strike="noStrike" dirty="0" smtClean="0">
                        <a:solidFill>
                          <a:srgbClr val="000000"/>
                        </a:solidFill>
                        <a:effectLst/>
                        <a:latin typeface="Calibri"/>
                      </a:endParaRPr>
                    </a:p>
                    <a:p>
                      <a:pPr algn="ctr" rtl="0" fontAlgn="t"/>
                      <a:r>
                        <a:rPr lang="en-US" sz="800" b="0" i="0" u="none" strike="noStrike" dirty="0">
                          <a:solidFill>
                            <a:srgbClr val="000000"/>
                          </a:solidFill>
                          <a:effectLst/>
                          <a:latin typeface="Calibri"/>
                        </a:rPr>
                        <a:t/>
                      </a:r>
                      <a:br>
                        <a:rPr lang="en-US" sz="800" b="0" i="0" u="none" strike="noStrike" dirty="0">
                          <a:solidFill>
                            <a:srgbClr val="000000"/>
                          </a:solidFill>
                          <a:effectLst/>
                          <a:latin typeface="Calibri"/>
                        </a:rPr>
                      </a:br>
                      <a:r>
                        <a:rPr lang="en-US" sz="800" b="0" i="0" u="none" strike="noStrike" dirty="0" smtClean="0">
                          <a:solidFill>
                            <a:srgbClr val="000000"/>
                          </a:solidFill>
                          <a:effectLst/>
                          <a:latin typeface="Calibri"/>
                        </a:rPr>
                        <a:t>Cost Per CMAED</a:t>
                      </a:r>
                      <a:r>
                        <a:rPr lang="en-US" sz="800" b="0" i="0" u="none" strike="noStrike" dirty="0">
                          <a:solidFill>
                            <a:srgbClr val="000000"/>
                          </a:solidFill>
                          <a:effectLst/>
                          <a:latin typeface="Calibri"/>
                        </a:rPr>
                        <a:t>: </a:t>
                      </a:r>
                      <a:r>
                        <a:rPr lang="en-US" sz="800" b="0" i="0" u="none" strike="noStrike" dirty="0" smtClean="0">
                          <a:solidFill>
                            <a:srgbClr val="000000"/>
                          </a:solidFill>
                          <a:effectLst/>
                          <a:latin typeface="Calibri"/>
                        </a:rPr>
                        <a:t>$7,652 </a:t>
                      </a:r>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rtl="0" fontAlgn="t"/>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800" b="0" i="0" u="none" strike="noStrike" dirty="0" smtClean="0">
                          <a:solidFill>
                            <a:srgbClr val="000000"/>
                          </a:solidFill>
                          <a:effectLst/>
                          <a:latin typeface="Calibri"/>
                        </a:rPr>
                        <a:t>For</a:t>
                      </a:r>
                      <a:r>
                        <a:rPr lang="en-US" sz="800" b="0" i="0" u="none" strike="noStrike" baseline="0" dirty="0" smtClean="0">
                          <a:solidFill>
                            <a:srgbClr val="000000"/>
                          </a:solidFill>
                          <a:effectLst/>
                          <a:latin typeface="Calibri"/>
                        </a:rPr>
                        <a:t> reference, FY17: </a:t>
                      </a:r>
                      <a:r>
                        <a:rPr lang="en-US" sz="800" b="0" i="0" u="none" strike="noStrike" dirty="0" smtClean="0">
                          <a:solidFill>
                            <a:srgbClr val="000000"/>
                          </a:solidFill>
                          <a:effectLst/>
                          <a:latin typeface="Calibri"/>
                        </a:rPr>
                        <a:t> 1.2/2.2/3.0 % OM </a:t>
                      </a:r>
                    </a:p>
                    <a:p>
                      <a:pPr algn="l" rtl="0" fontAlgn="t"/>
                      <a:endParaRPr lang="en-US" sz="800" b="0" i="0" u="none" strike="noStrike" dirty="0" smtClean="0">
                        <a:solidFill>
                          <a:srgbClr val="000000"/>
                        </a:solidFill>
                        <a:effectLst/>
                        <a:latin typeface="Calibri"/>
                      </a:endParaRPr>
                    </a:p>
                    <a:p>
                      <a:pPr algn="l" rtl="0" fontAlgn="t"/>
                      <a:endParaRPr lang="en-US" sz="800" b="0" i="0" u="none" strike="noStrike" dirty="0" smtClean="0">
                        <a:solidFill>
                          <a:srgbClr val="000000"/>
                        </a:solidFill>
                        <a:effectLst/>
                        <a:latin typeface="Calibri"/>
                      </a:endParaRPr>
                    </a:p>
                    <a:p>
                      <a:pPr marL="0" marR="0" indent="0" algn="l" defTabSz="457200" rtl="0" eaLnBrk="1" fontAlgn="t"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Calibri"/>
                        </a:rPr>
                        <a:t>For</a:t>
                      </a:r>
                      <a:r>
                        <a:rPr lang="en-US" sz="800" b="0" i="0" u="none" strike="noStrike" baseline="0" dirty="0" smtClean="0">
                          <a:solidFill>
                            <a:srgbClr val="000000"/>
                          </a:solidFill>
                          <a:effectLst/>
                          <a:latin typeface="Calibri"/>
                        </a:rPr>
                        <a:t> reference, FY17: </a:t>
                      </a:r>
                      <a:r>
                        <a:rPr lang="en-US" sz="800" b="0" i="0" u="none" strike="noStrike" dirty="0" smtClean="0">
                          <a:solidFill>
                            <a:srgbClr val="000000"/>
                          </a:solidFill>
                          <a:effectLst/>
                          <a:latin typeface="Calibri"/>
                        </a:rPr>
                        <a:t> $7,720/$7,645/$7,570 Cost</a:t>
                      </a:r>
                      <a:r>
                        <a:rPr lang="en-US" sz="800" b="0" i="0" u="none" strike="noStrike" baseline="0" dirty="0" smtClean="0">
                          <a:solidFill>
                            <a:srgbClr val="000000"/>
                          </a:solidFill>
                          <a:effectLst/>
                          <a:latin typeface="Calibri"/>
                        </a:rPr>
                        <a:t> Per CMAED</a:t>
                      </a:r>
                      <a:endParaRPr lang="en-US" sz="800" b="0" i="0" u="none" strike="noStrike" dirty="0" smtClean="0">
                        <a:solidFill>
                          <a:srgbClr val="000000"/>
                        </a:solidFill>
                        <a:effectLst/>
                        <a:latin typeface="Calibri"/>
                      </a:endParaRPr>
                    </a:p>
                    <a:p>
                      <a:pPr algn="l" rtl="0" fontAlgn="t"/>
                      <a:endParaRPr lang="en-US" sz="800" b="0" i="0" u="none" strike="noStrike" dirty="0">
                        <a:solidFill>
                          <a:srgbClr val="000000"/>
                        </a:solidFill>
                        <a:effectLst/>
                        <a:latin typeface="Calibri"/>
                      </a:endParaRP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848163">
                <a:tc>
                  <a:txBody>
                    <a:bodyPr/>
                    <a:lstStyle/>
                    <a:p>
                      <a:pPr algn="l" rtl="0" fontAlgn="t"/>
                      <a:r>
                        <a:rPr lang="en-US" sz="600" b="1" i="0" u="none" strike="noStrike" dirty="0">
                          <a:solidFill>
                            <a:srgbClr val="0D0D0D"/>
                          </a:solidFill>
                          <a:effectLst/>
                          <a:latin typeface="Calibri"/>
                        </a:rPr>
                        <a:t> </a:t>
                      </a:r>
                    </a:p>
                  </a:txBody>
                  <a:tcPr marL="4222" marR="4222" marT="422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8">
                  <a:txBody>
                    <a:bodyPr/>
                    <a:lstStyle/>
                    <a:p>
                      <a:pPr algn="l" rtl="0" fontAlgn="t"/>
                      <a:r>
                        <a:rPr lang="en-US" sz="800" b="0" i="0" u="none" strike="noStrike" dirty="0" smtClean="0">
                          <a:solidFill>
                            <a:srgbClr val="000000"/>
                          </a:solidFill>
                          <a:effectLst/>
                          <a:latin typeface="Calibri"/>
                        </a:rPr>
                        <a:t>**</a:t>
                      </a:r>
                      <a:r>
                        <a:rPr lang="en-US" sz="800" b="0" i="0" u="none" strike="noStrike" dirty="0">
                          <a:solidFill>
                            <a:srgbClr val="000000"/>
                          </a:solidFill>
                          <a:effectLst/>
                          <a:latin typeface="Calibri"/>
                        </a:rPr>
                        <a:t>Reflects our overall cost position and actions to improve this cost position to move on glide path to be profitable under Medicare. This Cost per CMAED is based on Regional Health Ministries (RHMs) only. For National Health Ministries and Mission Health Ministries, cost per </a:t>
                      </a:r>
                      <a:r>
                        <a:rPr lang="en-US" sz="800" b="0" i="0" u="none" strike="noStrike" dirty="0" smtClean="0">
                          <a:solidFill>
                            <a:srgbClr val="000000"/>
                          </a:solidFill>
                          <a:effectLst/>
                          <a:latin typeface="Calibri"/>
                        </a:rPr>
                        <a:t>unit </a:t>
                      </a:r>
                      <a:r>
                        <a:rPr lang="en-US" sz="800" b="0" i="0" u="none" strike="noStrike" dirty="0">
                          <a:solidFill>
                            <a:srgbClr val="000000"/>
                          </a:solidFill>
                          <a:effectLst/>
                          <a:latin typeface="Calibri"/>
                        </a:rPr>
                        <a:t>metrics will be:</a:t>
                      </a:r>
                      <a:br>
                        <a:rPr lang="en-US" sz="800" b="0" i="0" u="none" strike="noStrike" dirty="0">
                          <a:solidFill>
                            <a:srgbClr val="000000"/>
                          </a:solidFill>
                          <a:effectLst/>
                          <a:latin typeface="Calibri"/>
                        </a:rPr>
                      </a:br>
                      <a:r>
                        <a:rPr lang="en-US" sz="800" b="0" i="0" u="none" strike="noStrike" dirty="0">
                          <a:solidFill>
                            <a:srgbClr val="000000"/>
                          </a:solidFill>
                          <a:effectLst/>
                          <a:latin typeface="Wingdings"/>
                        </a:rPr>
                        <a:t>§</a:t>
                      </a:r>
                      <a:r>
                        <a:rPr lang="en-US" sz="800" b="0" i="0" u="none" strike="noStrike" dirty="0">
                          <a:solidFill>
                            <a:srgbClr val="000000"/>
                          </a:solidFill>
                          <a:effectLst/>
                          <a:latin typeface="Calibri"/>
                        </a:rPr>
                        <a:t>Trinity Health Senior Communities (THSC): Cost per Day</a:t>
                      </a:r>
                      <a:br>
                        <a:rPr lang="en-US" sz="800" b="0" i="0" u="none" strike="noStrike" dirty="0">
                          <a:solidFill>
                            <a:srgbClr val="000000"/>
                          </a:solidFill>
                          <a:effectLst/>
                          <a:latin typeface="Calibri"/>
                        </a:rPr>
                      </a:br>
                      <a:r>
                        <a:rPr lang="en-US" sz="800" b="0" i="0" u="none" strike="noStrike" dirty="0">
                          <a:solidFill>
                            <a:srgbClr val="000000"/>
                          </a:solidFill>
                          <a:effectLst/>
                          <a:latin typeface="Wingdings"/>
                        </a:rPr>
                        <a:t>§</a:t>
                      </a:r>
                      <a:r>
                        <a:rPr lang="en-US" sz="800" b="0" i="0" u="none" strike="noStrike" dirty="0">
                          <a:solidFill>
                            <a:srgbClr val="000000"/>
                          </a:solidFill>
                          <a:effectLst/>
                          <a:latin typeface="Calibri"/>
                        </a:rPr>
                        <a:t>Trinity Health at Home (THAH): Cost per Admission</a:t>
                      </a:r>
                      <a:br>
                        <a:rPr lang="en-US" sz="800" b="0" i="0" u="none" strike="noStrike" dirty="0">
                          <a:solidFill>
                            <a:srgbClr val="000000"/>
                          </a:solidFill>
                          <a:effectLst/>
                          <a:latin typeface="Calibri"/>
                        </a:rPr>
                      </a:br>
                      <a:r>
                        <a:rPr lang="en-US" sz="800" b="0" i="0" u="none" strike="noStrike" dirty="0">
                          <a:solidFill>
                            <a:srgbClr val="000000"/>
                          </a:solidFill>
                          <a:effectLst/>
                          <a:latin typeface="Wingdings"/>
                        </a:rPr>
                        <a:t>§</a:t>
                      </a:r>
                      <a:r>
                        <a:rPr lang="en-US" sz="800" b="0" i="0" u="none" strike="noStrike" dirty="0">
                          <a:solidFill>
                            <a:srgbClr val="000000"/>
                          </a:solidFill>
                          <a:effectLst/>
                          <a:latin typeface="Calibri"/>
                        </a:rPr>
                        <a:t>Trinity Health PACE: Cost per Member per Month</a:t>
                      </a:r>
                      <a:br>
                        <a:rPr lang="en-US" sz="800" b="0" i="0" u="none" strike="noStrike" dirty="0">
                          <a:solidFill>
                            <a:srgbClr val="000000"/>
                          </a:solidFill>
                          <a:effectLst/>
                          <a:latin typeface="Calibri"/>
                        </a:rPr>
                      </a:br>
                      <a:r>
                        <a:rPr lang="en-US" sz="800" b="0" i="0" u="none" strike="noStrike" dirty="0">
                          <a:solidFill>
                            <a:srgbClr val="000000"/>
                          </a:solidFill>
                          <a:effectLst/>
                          <a:latin typeface="Wingdings"/>
                        </a:rPr>
                        <a:t>§</a:t>
                      </a:r>
                      <a:r>
                        <a:rPr lang="en-US" sz="800" b="0" i="0" u="none" strike="noStrike" dirty="0">
                          <a:solidFill>
                            <a:srgbClr val="000000"/>
                          </a:solidFill>
                          <a:effectLst/>
                          <a:latin typeface="Calibri"/>
                        </a:rPr>
                        <a:t>Pittsburgh Mercy Health Services: Cost per Outpatient Unit</a:t>
                      </a:r>
                      <a:br>
                        <a:rPr lang="en-US" sz="800" b="0" i="0" u="none" strike="noStrike" dirty="0">
                          <a:solidFill>
                            <a:srgbClr val="000000"/>
                          </a:solidFill>
                          <a:effectLst/>
                          <a:latin typeface="Calibri"/>
                        </a:rPr>
                      </a:br>
                      <a:r>
                        <a:rPr lang="en-US" sz="800" b="0" i="0" u="none" strike="noStrike" dirty="0">
                          <a:solidFill>
                            <a:srgbClr val="000000"/>
                          </a:solidFill>
                          <a:effectLst/>
                          <a:latin typeface="Wingdings"/>
                        </a:rPr>
                        <a:t>§</a:t>
                      </a:r>
                      <a:r>
                        <a:rPr lang="en-US" sz="800" b="0" i="0" u="none" strike="noStrike" dirty="0">
                          <a:solidFill>
                            <a:srgbClr val="000000"/>
                          </a:solidFill>
                          <a:effectLst/>
                          <a:latin typeface="Calibri"/>
                        </a:rPr>
                        <a:t>All other Mission Health Ministries: No cost metric; Operating Margin used as the sole measure of financial stewardship </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Note:  </a:t>
                      </a:r>
                      <a:r>
                        <a:rPr lang="en-US" sz="800" b="0" i="0" u="none" strike="noStrike" dirty="0" smtClean="0">
                          <a:solidFill>
                            <a:srgbClr val="000000"/>
                          </a:solidFill>
                          <a:effectLst/>
                          <a:latin typeface="Calibri"/>
                        </a:rPr>
                        <a:t>The </a:t>
                      </a:r>
                      <a:r>
                        <a:rPr lang="en-US" sz="800" b="0" i="0" u="none" strike="noStrike" dirty="0">
                          <a:solidFill>
                            <a:srgbClr val="000000"/>
                          </a:solidFill>
                          <a:effectLst/>
                          <a:latin typeface="Calibri"/>
                        </a:rPr>
                        <a:t>same spread applies to National Health Ministries and Mission Health Ministries</a:t>
                      </a:r>
                    </a:p>
                  </a:txBody>
                  <a:tcPr marL="4222" marR="4222" marT="4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r h="190955">
                <a:tc gridSpan="4">
                  <a:txBody>
                    <a:bodyPr/>
                    <a:lstStyle/>
                    <a:p>
                      <a:pPr algn="l" fontAlgn="t"/>
                      <a:r>
                        <a:rPr lang="en-US" sz="800" b="0" i="0" u="none" strike="noStrike" dirty="0">
                          <a:solidFill>
                            <a:srgbClr val="000000"/>
                          </a:solidFill>
                          <a:effectLst/>
                          <a:latin typeface="Calibri"/>
                        </a:rPr>
                        <a:t>*For RHM executives, weight on objectives is split between an RHM (70%) and System (30%) Components</a:t>
                      </a:r>
                    </a:p>
                  </a:txBody>
                  <a:tcPr marL="4222" marR="4222" marT="422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dirty="0">
                          <a:solidFill>
                            <a:srgbClr val="000000"/>
                          </a:solidFill>
                          <a:effectLst/>
                          <a:latin typeface="Calibri"/>
                        </a:rPr>
                        <a:t> </a:t>
                      </a:r>
                    </a:p>
                  </a:txBody>
                  <a:tcPr marL="4222" marR="4222" marT="4222"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b"/>
                      <a:r>
                        <a:rPr lang="en-US" sz="600" b="0" i="0" u="none" strike="noStrike" dirty="0">
                          <a:solidFill>
                            <a:srgbClr val="000000"/>
                          </a:solidFill>
                          <a:effectLst/>
                          <a:latin typeface="Calibri"/>
                        </a:rPr>
                        <a:t> </a:t>
                      </a:r>
                    </a:p>
                  </a:txBody>
                  <a:tcPr marL="4222" marR="4222" marT="4222"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algn="l" fontAlgn="b"/>
                      <a:r>
                        <a:rPr lang="en-US" sz="600" b="0" i="0" u="none" strike="noStrike" dirty="0">
                          <a:solidFill>
                            <a:srgbClr val="000000"/>
                          </a:solidFill>
                          <a:effectLst/>
                          <a:latin typeface="Calibri"/>
                        </a:rPr>
                        <a:t> </a:t>
                      </a:r>
                    </a:p>
                  </a:txBody>
                  <a:tcPr marL="4222" marR="4222" marT="4222"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extLst>
                  <a:ext uri="{0D108BD9-81ED-4DB2-BD59-A6C34878D82A}">
                    <a16:rowId xmlns="" xmlns:a16="http://schemas.microsoft.com/office/drawing/2014/main" val="10011"/>
                  </a:ext>
                </a:extLst>
              </a:tr>
            </a:tbl>
          </a:graphicData>
        </a:graphic>
      </p:graphicFrame>
      <p:sp>
        <p:nvSpPr>
          <p:cNvPr id="3" name="Slide Number Placeholder 2"/>
          <p:cNvSpPr>
            <a:spLocks noGrp="1"/>
          </p:cNvSpPr>
          <p:nvPr>
            <p:ph type="sldNum" sz="quarter" idx="4"/>
          </p:nvPr>
        </p:nvSpPr>
        <p:spPr/>
        <p:txBody>
          <a:bodyPr/>
          <a:lstStyle/>
          <a:p>
            <a:fld id="{489F9553-C816-6842-8939-EE75ECF7EB2B}" type="slidenum">
              <a:rPr lang="en-US" smtClean="0">
                <a:solidFill>
                  <a:srgbClr val="000000">
                    <a:lumMod val="60000"/>
                    <a:lumOff val="40000"/>
                  </a:srgbClr>
                </a:solidFill>
              </a:rPr>
              <a:pPr/>
              <a:t>24</a:t>
            </a:fld>
            <a:endParaRPr lang="en-US" dirty="0">
              <a:solidFill>
                <a:srgbClr val="000000">
                  <a:lumMod val="60000"/>
                  <a:lumOff val="40000"/>
                </a:srgbClr>
              </a:solidFill>
            </a:endParaRPr>
          </a:p>
        </p:txBody>
      </p:sp>
      <p:sp>
        <p:nvSpPr>
          <p:cNvPr id="4" name="Footer Placeholder 3"/>
          <p:cNvSpPr>
            <a:spLocks noGrp="1"/>
          </p:cNvSpPr>
          <p:nvPr>
            <p:ph type="ftr" sz="quarter" idx="3"/>
          </p:nvPr>
        </p:nvSpPr>
        <p:spPr/>
        <p:txBody>
          <a:bodyPr/>
          <a:lstStyle/>
          <a:p>
            <a:r>
              <a:rPr lang="en-US" smtClean="0">
                <a:solidFill>
                  <a:srgbClr val="000000">
                    <a:lumMod val="60000"/>
                    <a:lumOff val="40000"/>
                  </a:srgbClr>
                </a:solidFill>
              </a:rPr>
              <a:t>©2017 Trinity Health</a:t>
            </a:r>
            <a:endParaRPr lang="en-US" dirty="0">
              <a:solidFill>
                <a:srgbClr val="000000">
                  <a:lumMod val="60000"/>
                  <a:lumOff val="40000"/>
                </a:srgbClr>
              </a:solidFill>
            </a:endParaRPr>
          </a:p>
        </p:txBody>
      </p:sp>
      <p:sp>
        <p:nvSpPr>
          <p:cNvPr id="5" name="Title 4"/>
          <p:cNvSpPr>
            <a:spLocks noGrp="1"/>
          </p:cNvSpPr>
          <p:nvPr>
            <p:ph type="title"/>
          </p:nvPr>
        </p:nvSpPr>
        <p:spPr>
          <a:xfrm>
            <a:off x="214609" y="286069"/>
            <a:ext cx="8495408" cy="664874"/>
          </a:xfrm>
        </p:spPr>
        <p:txBody>
          <a:bodyPr>
            <a:normAutofit/>
          </a:bodyPr>
          <a:lstStyle/>
          <a:p>
            <a:r>
              <a:rPr lang="en-US" sz="2000" dirty="0" smtClean="0"/>
              <a:t>FY 18 Priority Strategic Aims – These are the priorities!</a:t>
            </a:r>
            <a:br>
              <a:rPr lang="en-US" sz="2000" dirty="0" smtClean="0"/>
            </a:br>
            <a:endParaRPr lang="en-US" sz="2000" u="sng" dirty="0">
              <a:solidFill>
                <a:srgbClr val="FF0000"/>
              </a:solidFill>
            </a:endParaRPr>
          </a:p>
        </p:txBody>
      </p:sp>
      <p:cxnSp>
        <p:nvCxnSpPr>
          <p:cNvPr id="7" name="Straight Connector 6"/>
          <p:cNvCxnSpPr/>
          <p:nvPr/>
        </p:nvCxnSpPr>
        <p:spPr>
          <a:xfrm>
            <a:off x="1855741" y="4765008"/>
            <a:ext cx="706374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Left Arrow Callout 1"/>
          <p:cNvSpPr/>
          <p:nvPr/>
        </p:nvSpPr>
        <p:spPr>
          <a:xfrm>
            <a:off x="3850340" y="2306618"/>
            <a:ext cx="5129744" cy="826016"/>
          </a:xfrm>
          <a:prstGeom prst="leftArrowCallout">
            <a:avLst>
              <a:gd name="adj1" fmla="val 25000"/>
              <a:gd name="adj2" fmla="val 25000"/>
              <a:gd name="adj3" fmla="val 25000"/>
              <a:gd name="adj4" fmla="val 88744"/>
            </a:avLst>
          </a:prstGeom>
          <a:solidFill>
            <a:schemeClr val="tx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rPr>
              <a:t>↑ mob, ↓ hi risk meds &amp; know what matters </a:t>
            </a:r>
            <a:r>
              <a:rPr lang="en-US" sz="1400" dirty="0" smtClean="0">
                <a:solidFill>
                  <a:prstClr val="white"/>
                </a:solidFill>
                <a:sym typeface="Wingdings" panose="05000000000000000000" pitchFamily="2" charset="2"/>
              </a:rPr>
              <a:t> </a:t>
            </a:r>
            <a:r>
              <a:rPr lang="en-US" sz="1400" dirty="0">
                <a:solidFill>
                  <a:prstClr val="white"/>
                </a:solidFill>
              </a:rPr>
              <a:t>↓ </a:t>
            </a:r>
            <a:r>
              <a:rPr lang="en-US" sz="1400" dirty="0" smtClean="0">
                <a:solidFill>
                  <a:prstClr val="white"/>
                </a:solidFill>
                <a:sym typeface="Wingdings" panose="05000000000000000000" pitchFamily="2" charset="2"/>
              </a:rPr>
              <a:t>ADEs, right-siting care, </a:t>
            </a:r>
            <a:r>
              <a:rPr lang="en-US" sz="1400" dirty="0">
                <a:solidFill>
                  <a:prstClr val="white"/>
                </a:solidFill>
              </a:rPr>
              <a:t>↑ </a:t>
            </a:r>
            <a:r>
              <a:rPr lang="en-US" sz="1400" dirty="0" smtClean="0">
                <a:solidFill>
                  <a:prstClr val="white"/>
                </a:solidFill>
                <a:sym typeface="Wingdings" panose="05000000000000000000" pitchFamily="2" charset="2"/>
              </a:rPr>
              <a:t>functional status  </a:t>
            </a:r>
            <a:r>
              <a:rPr lang="en-US" sz="1400" dirty="0">
                <a:solidFill>
                  <a:prstClr val="white"/>
                </a:solidFill>
              </a:rPr>
              <a:t>↓ </a:t>
            </a:r>
            <a:r>
              <a:rPr lang="en-US" sz="1400" dirty="0" smtClean="0">
                <a:solidFill>
                  <a:prstClr val="white"/>
                </a:solidFill>
                <a:sym typeface="Wingdings" panose="05000000000000000000" pitchFamily="2" charset="2"/>
              </a:rPr>
              <a:t>unplanned admissions</a:t>
            </a:r>
            <a:endParaRPr lang="en-US" sz="1400" dirty="0">
              <a:solidFill>
                <a:prstClr val="white"/>
              </a:solidFill>
            </a:endParaRPr>
          </a:p>
        </p:txBody>
      </p:sp>
      <p:sp>
        <p:nvSpPr>
          <p:cNvPr id="8" name="Left Arrow Callout 7"/>
          <p:cNvSpPr/>
          <p:nvPr/>
        </p:nvSpPr>
        <p:spPr>
          <a:xfrm>
            <a:off x="3850340" y="3320104"/>
            <a:ext cx="5129744" cy="826016"/>
          </a:xfrm>
          <a:prstGeom prst="leftArrowCallout">
            <a:avLst>
              <a:gd name="adj1" fmla="val 25000"/>
              <a:gd name="adj2" fmla="val 25000"/>
              <a:gd name="adj3" fmla="val 25000"/>
              <a:gd name="adj4" fmla="val 88744"/>
            </a:avLst>
          </a:prstGeom>
          <a:solidFill>
            <a:schemeClr val="tx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 mob </a:t>
            </a:r>
            <a:r>
              <a:rPr lang="en-US" sz="1400" dirty="0" smtClean="0">
                <a:solidFill>
                  <a:prstClr val="white"/>
                </a:solidFill>
              </a:rPr>
              <a:t>&amp; know what matters </a:t>
            </a:r>
            <a:r>
              <a:rPr lang="en-US" sz="1400" dirty="0" smtClean="0">
                <a:solidFill>
                  <a:prstClr val="white"/>
                </a:solidFill>
                <a:sym typeface="Wingdings" panose="05000000000000000000" pitchFamily="2" charset="2"/>
              </a:rPr>
              <a:t> </a:t>
            </a:r>
          </a:p>
          <a:p>
            <a:pPr algn="ctr"/>
            <a:r>
              <a:rPr lang="en-US" sz="1400" dirty="0">
                <a:solidFill>
                  <a:prstClr val="white"/>
                </a:solidFill>
              </a:rPr>
              <a:t>↑ </a:t>
            </a:r>
            <a:r>
              <a:rPr lang="en-US" sz="1400" dirty="0" smtClean="0">
                <a:solidFill>
                  <a:prstClr val="white"/>
                </a:solidFill>
                <a:sym typeface="Wingdings" panose="05000000000000000000" pitchFamily="2" charset="2"/>
              </a:rPr>
              <a:t>functional status, </a:t>
            </a:r>
            <a:r>
              <a:rPr lang="en-US" sz="1400" dirty="0">
                <a:solidFill>
                  <a:prstClr val="white"/>
                </a:solidFill>
              </a:rPr>
              <a:t>↑ </a:t>
            </a:r>
            <a:r>
              <a:rPr lang="en-US" sz="1400" dirty="0" smtClean="0">
                <a:solidFill>
                  <a:prstClr val="white"/>
                </a:solidFill>
                <a:sym typeface="Wingdings" panose="05000000000000000000" pitchFamily="2" charset="2"/>
              </a:rPr>
              <a:t>d/c to home, </a:t>
            </a:r>
            <a:r>
              <a:rPr lang="en-US" sz="1400" dirty="0">
                <a:solidFill>
                  <a:prstClr val="white"/>
                </a:solidFill>
              </a:rPr>
              <a:t>↑ </a:t>
            </a:r>
            <a:r>
              <a:rPr lang="en-US" sz="1400" dirty="0" smtClean="0">
                <a:solidFill>
                  <a:prstClr val="white"/>
                </a:solidFill>
                <a:sym typeface="Wingdings" panose="05000000000000000000" pitchFamily="2" charset="2"/>
              </a:rPr>
              <a:t>HCAPHS </a:t>
            </a:r>
          </a:p>
          <a:p>
            <a:pPr algn="ctr"/>
            <a:r>
              <a:rPr lang="en-US" sz="1400" dirty="0">
                <a:solidFill>
                  <a:prstClr val="white"/>
                </a:solidFill>
              </a:rPr>
              <a:t>↑ </a:t>
            </a:r>
            <a:r>
              <a:rPr lang="en-US" sz="1400" dirty="0" smtClean="0">
                <a:solidFill>
                  <a:prstClr val="white"/>
                </a:solidFill>
                <a:sym typeface="Wingdings" panose="05000000000000000000" pitchFamily="2" charset="2"/>
              </a:rPr>
              <a:t>willingness to recommend</a:t>
            </a:r>
            <a:endParaRPr lang="en-US" sz="1400" dirty="0">
              <a:solidFill>
                <a:prstClr val="white"/>
              </a:solidFill>
            </a:endParaRPr>
          </a:p>
        </p:txBody>
      </p:sp>
      <p:sp>
        <p:nvSpPr>
          <p:cNvPr id="9" name="Left Arrow Callout 8"/>
          <p:cNvSpPr/>
          <p:nvPr/>
        </p:nvSpPr>
        <p:spPr>
          <a:xfrm>
            <a:off x="3850340" y="4243963"/>
            <a:ext cx="5129744" cy="826016"/>
          </a:xfrm>
          <a:prstGeom prst="leftArrowCallout">
            <a:avLst>
              <a:gd name="adj1" fmla="val 25000"/>
              <a:gd name="adj2" fmla="val 25000"/>
              <a:gd name="adj3" fmla="val 25000"/>
              <a:gd name="adj4" fmla="val 88744"/>
            </a:avLst>
          </a:prstGeom>
          <a:solidFill>
            <a:schemeClr val="tx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rPr>
              <a:t>Mechanism varies by discounted FFS, Per case (DRG), APM (provider at risk)</a:t>
            </a:r>
            <a:endParaRPr lang="en-US" sz="1400" dirty="0">
              <a:solidFill>
                <a:prstClr val="white"/>
              </a:solidFill>
            </a:endParaRPr>
          </a:p>
        </p:txBody>
      </p:sp>
    </p:spTree>
    <p:extLst>
      <p:ext uri="{BB962C8B-B14F-4D97-AF65-F5344CB8AC3E}">
        <p14:creationId xmlns:p14="http://schemas.microsoft.com/office/powerpoint/2010/main" val="32713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The business case</a:t>
            </a:r>
            <a:endParaRPr lang="en-US" sz="3200" dirty="0"/>
          </a:p>
        </p:txBody>
      </p:sp>
      <p:graphicFrame>
        <p:nvGraphicFramePr>
          <p:cNvPr id="6" name="Diagram 5"/>
          <p:cNvGraphicFramePr/>
          <p:nvPr>
            <p:extLst>
              <p:ext uri="{D42A27DB-BD31-4B8C-83A1-F6EECF244321}">
                <p14:modId xmlns:p14="http://schemas.microsoft.com/office/powerpoint/2010/main" val="3362008118"/>
              </p:ext>
            </p:extLst>
          </p:nvPr>
        </p:nvGraphicFramePr>
        <p:xfrm>
          <a:off x="145370" y="415635"/>
          <a:ext cx="9040761" cy="6518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rotWithShape="1">
          <a:blip r:embed="rId8"/>
          <a:srcRect l="32431" t="24414" r="30563" b="18750"/>
          <a:stretch/>
        </p:blipFill>
        <p:spPr>
          <a:xfrm>
            <a:off x="1814511" y="1261961"/>
            <a:ext cx="5986463" cy="51693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5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ask of you</a:t>
            </a:r>
            <a:endParaRPr lang="en-US" dirty="0"/>
          </a:p>
        </p:txBody>
      </p:sp>
      <p:sp>
        <p:nvSpPr>
          <p:cNvPr id="3" name="Content Placeholder 2"/>
          <p:cNvSpPr>
            <a:spLocks noGrp="1"/>
          </p:cNvSpPr>
          <p:nvPr>
            <p:ph idx="1"/>
          </p:nvPr>
        </p:nvSpPr>
        <p:spPr/>
        <p:txBody>
          <a:bodyPr>
            <a:normAutofit/>
          </a:bodyPr>
          <a:lstStyle/>
          <a:p>
            <a:r>
              <a:rPr lang="en-US" dirty="0" smtClean="0"/>
              <a:t>Take action!  And teach us what you are learning</a:t>
            </a:r>
          </a:p>
          <a:p>
            <a:endParaRPr lang="en-US" dirty="0"/>
          </a:p>
          <a:p>
            <a:r>
              <a:rPr lang="en-US" dirty="0" smtClean="0"/>
              <a:t>Tell this story, spread the word on Age-Friendly Health Systems</a:t>
            </a:r>
          </a:p>
          <a:p>
            <a:endParaRPr lang="en-US" dirty="0" smtClean="0"/>
          </a:p>
          <a:p>
            <a:r>
              <a:rPr lang="en-US" dirty="0" smtClean="0"/>
              <a:t>All Teach, All Learn. Join the “Friends of Age-Friendly” quarterly call series (email Kim at </a:t>
            </a:r>
            <a:r>
              <a:rPr lang="en-US" dirty="0" smtClean="0">
                <a:hlinkClick r:id="rId3"/>
              </a:rPr>
              <a:t>kmitchell@ihi.org</a:t>
            </a:r>
            <a:r>
              <a:rPr lang="en-US" dirty="0" smtClean="0"/>
              <a:t>) </a:t>
            </a:r>
          </a:p>
          <a:p>
            <a:endParaRPr lang="en-US" dirty="0"/>
          </a:p>
        </p:txBody>
      </p:sp>
      <p:sp>
        <p:nvSpPr>
          <p:cNvPr id="4" name="Slide Number Placeholder 3"/>
          <p:cNvSpPr>
            <a:spLocks noGrp="1"/>
          </p:cNvSpPr>
          <p:nvPr>
            <p:ph type="sldNum" sz="quarter" idx="4"/>
          </p:nvPr>
        </p:nvSpPr>
        <p:spPr/>
        <p:txBody>
          <a:bodyPr/>
          <a:lstStyle/>
          <a:p>
            <a:fld id="{144970FF-6123-42CA-A003-B0DD987502E2}" type="slidenum">
              <a:rPr lang="en-US" smtClean="0">
                <a:solidFill>
                  <a:srgbClr val="8C9BA3"/>
                </a:solidFill>
              </a:rPr>
              <a:pPr/>
              <a:t>26</a:t>
            </a:fld>
            <a:endParaRPr lang="en-US" dirty="0">
              <a:solidFill>
                <a:srgbClr val="8C9BA3"/>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384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029200" y="1858417"/>
            <a:ext cx="3664634" cy="2100262"/>
          </a:xfrm>
          <a:prstGeom prst="rect">
            <a:avLst/>
          </a:prstGeom>
          <a:noFill/>
          <a:ln>
            <a:noFill/>
          </a:ln>
        </p:spPr>
        <p:txBody>
          <a:bodyPr vert="horz" lIns="68580" tIns="34290" rIns="68580" bIns="34290" rtlCol="0">
            <a:noAutofit/>
          </a:bodyPr>
          <a:lstStyle>
            <a:lvl1pPr marL="0" indent="0" algn="l" defTabSz="914400" rtl="0" eaLnBrk="1" latinLnBrk="0" hangingPunct="1">
              <a:lnSpc>
                <a:spcPct val="100000"/>
              </a:lnSpc>
              <a:spcBef>
                <a:spcPts val="0"/>
              </a:spcBef>
              <a:buClr>
                <a:schemeClr val="tx2"/>
              </a:buClr>
              <a:buSzPct val="110000"/>
              <a:buFont typeface="Arial" panose="020B0604020202020204" pitchFamily="34" charset="0"/>
              <a:buNone/>
              <a:defRPr sz="1800" i="1" kern="1200">
                <a:solidFill>
                  <a:schemeClr val="bg1"/>
                </a:solidFill>
                <a:latin typeface="Georgia" panose="02040502050405020303" pitchFamily="18" charset="0"/>
                <a:ea typeface="+mn-ea"/>
                <a:cs typeface="Arial" pitchFamily="34" charset="0"/>
              </a:defRPr>
            </a:lvl1pPr>
            <a:lvl2pPr marL="457200" indent="0" algn="ctr" defTabSz="914400" rtl="0" eaLnBrk="1" latinLnBrk="0" hangingPunct="1">
              <a:spcBef>
                <a:spcPct val="20000"/>
              </a:spcBef>
              <a:buClr>
                <a:schemeClr val="tx2"/>
              </a:buClr>
              <a:buSzPct val="85000"/>
              <a:buFont typeface="Arial" pitchFamily="34" charset="0"/>
              <a:buNone/>
              <a:defRPr sz="24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chemeClr val="tx2"/>
              </a:buClr>
              <a:buSzPct val="85000"/>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chemeClr val="tx2"/>
              </a:buClr>
              <a:buSzPct val="85000"/>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chemeClr val="tx2"/>
              </a:buClr>
              <a:buSzPct val="85000"/>
              <a:buFont typeface="Arial" pitchFamily="34" charset="0"/>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t>The John A. Hartford Foundation Staff </a:t>
            </a:r>
          </a:p>
          <a:p>
            <a:endParaRPr lang="en-US" sz="2000" dirty="0"/>
          </a:p>
          <a:p>
            <a:endParaRPr lang="en-US" sz="2000" dirty="0" smtClean="0"/>
          </a:p>
          <a:p>
            <a:r>
              <a:rPr lang="en-US" sz="2000" dirty="0" smtClean="0"/>
              <a:t>Kedar </a:t>
            </a:r>
            <a:r>
              <a:rPr lang="en-US" sz="2000" dirty="0"/>
              <a:t>S. Mate, MD</a:t>
            </a:r>
          </a:p>
          <a:p>
            <a:r>
              <a:rPr lang="en-US" sz="1400" dirty="0"/>
              <a:t>Chief Innovation &amp; Education Officer</a:t>
            </a:r>
          </a:p>
          <a:p>
            <a:r>
              <a:rPr lang="en-US" sz="1400" dirty="0"/>
              <a:t>Institute for Healthcare Improvement</a:t>
            </a:r>
          </a:p>
          <a:p>
            <a:r>
              <a:rPr lang="en-US" sz="1400" dirty="0" smtClean="0"/>
              <a:t>Cambridge</a:t>
            </a:r>
            <a:r>
              <a:rPr lang="en-US" sz="1400" dirty="0"/>
              <a:t>, </a:t>
            </a:r>
            <a:r>
              <a:rPr lang="en-US" sz="1400" dirty="0" smtClean="0"/>
              <a:t>MA</a:t>
            </a:r>
            <a:endParaRPr lang="en-US" sz="1400" dirty="0"/>
          </a:p>
        </p:txBody>
      </p:sp>
      <p:sp>
        <p:nvSpPr>
          <p:cNvPr id="6" name="Title 5"/>
          <p:cNvSpPr>
            <a:spLocks noGrp="1"/>
          </p:cNvSpPr>
          <p:nvPr>
            <p:ph type="ctrTitle"/>
          </p:nvPr>
        </p:nvSpPr>
        <p:spPr>
          <a:xfrm>
            <a:off x="971550" y="2314305"/>
            <a:ext cx="4514850" cy="757130"/>
          </a:xfrm>
        </p:spPr>
        <p:txBody>
          <a:bodyPr/>
          <a:lstStyle/>
          <a:p>
            <a:r>
              <a:rPr lang="en-US" dirty="0" smtClean="0"/>
              <a:t>Thank you</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309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a:t>AHRQ Health Care innovations Exchange. System-integrated program coordinates care for people with advanced illness, leading to greater use of hospice services, lower utilization and costs and high satisfaction. 2013. Available from: </a:t>
            </a:r>
            <a:r>
              <a:rPr lang="en-US" u="sng" dirty="0">
                <a:hlinkClick r:id="rId2"/>
              </a:rPr>
              <a:t>https://innovations.ahrq.gov/profiles/system-integrated-program-coordinates-care-people-advanced-illness-leading-greater-use</a:t>
            </a:r>
            <a:endParaRPr lang="en-US" dirty="0"/>
          </a:p>
          <a:p>
            <a:r>
              <a:rPr lang="en-US" dirty="0"/>
              <a:t>Riley GF, Lubitz JD. Long-Term Trends in Medicare Payments in the Last Year of Life. </a:t>
            </a:r>
            <a:r>
              <a:rPr lang="en-US" i="1" dirty="0"/>
              <a:t>Health Services Research</a:t>
            </a:r>
            <a:r>
              <a:rPr lang="en-US" dirty="0"/>
              <a:t>. 2010; 45(2):565-576</a:t>
            </a:r>
          </a:p>
          <a:p>
            <a:r>
              <a:rPr lang="en-US" dirty="0"/>
              <a:t>Field, Terry S., et al. "The costs associated with adverse drug events among older adults in the ambulatory setting." </a:t>
            </a:r>
            <a:r>
              <a:rPr lang="en-US" i="1" dirty="0"/>
              <a:t>Medical care</a:t>
            </a:r>
            <a:r>
              <a:rPr lang="en-US" dirty="0"/>
              <a:t> 43.12 (2005): 1171-1176.</a:t>
            </a:r>
          </a:p>
          <a:p>
            <a:r>
              <a:rPr lang="en-US" dirty="0"/>
              <a:t>Health Research &amp; Educational Trust (February 2017). Adverse Drug Events Change Package: 2017 Update. Chicago, IL: Health Research &amp; Educational Trust. Accessed at www.hret-hiin.org</a:t>
            </a:r>
          </a:p>
          <a:p>
            <a:r>
              <a:rPr lang="en-US" dirty="0" err="1"/>
              <a:t>Unutzer</a:t>
            </a:r>
            <a:r>
              <a:rPr lang="en-US" dirty="0"/>
              <a:t> J et al. Healthcare costs associated with depression in medically ill fee-for-service Medicare participants. Journal of the American Geriatrics Society. 2009 Mar;57(3):506-10</a:t>
            </a:r>
          </a:p>
          <a:p>
            <a:r>
              <a:rPr lang="en-US" dirty="0"/>
              <a:t>Rubin FH et al. Sustainability and scalability of the Hospital Elder Life Program (HELP) at a community hospital. Journal of the American Geriatric Society. 2013 Mar; 59(2): 359-365</a:t>
            </a:r>
          </a:p>
          <a:p>
            <a:r>
              <a:rPr lang="en-US" dirty="0"/>
              <a:t>Wong et al. The cost of serious fall-related injuries at three </a:t>
            </a:r>
            <a:r>
              <a:rPr lang="en-US" dirty="0" err="1"/>
              <a:t>midwestern</a:t>
            </a:r>
            <a:r>
              <a:rPr lang="en-US" dirty="0"/>
              <a:t> hospitals. Joint Commission Journal on Quality and Patient Safety. 2011 Feb; 37(2): 81-87.</a:t>
            </a:r>
          </a:p>
          <a:p>
            <a:r>
              <a:rPr lang="en-US" dirty="0"/>
              <a:t>Klein K, </a:t>
            </a:r>
            <a:r>
              <a:rPr lang="en-US" dirty="0" err="1"/>
              <a:t>Bena</a:t>
            </a:r>
            <a:r>
              <a:rPr lang="en-US" dirty="0"/>
              <a:t> JF, Albert NM. Impact Of Early Mobilization On Mechanical Ventilation And Cost In Neurological ICU. 2015 American Thoracic Society International Conference Abstracts. </a:t>
            </a:r>
          </a:p>
          <a:p>
            <a:endParaRPr lang="en-US" dirty="0"/>
          </a:p>
        </p:txBody>
      </p:sp>
      <p:sp>
        <p:nvSpPr>
          <p:cNvPr id="4" name="Slide Number Placeholder 3"/>
          <p:cNvSpPr>
            <a:spLocks noGrp="1"/>
          </p:cNvSpPr>
          <p:nvPr>
            <p:ph type="sldNum" sz="quarter" idx="4"/>
          </p:nvPr>
        </p:nvSpPr>
        <p:spPr/>
        <p:txBody>
          <a:bodyPr/>
          <a:lstStyle/>
          <a:p>
            <a:fld id="{144970FF-6123-42CA-A003-B0DD987502E2}" type="slidenum">
              <a:rPr lang="en-US" smtClean="0">
                <a:solidFill>
                  <a:srgbClr val="8C9BA3"/>
                </a:solidFill>
              </a:rPr>
              <a:pPr/>
              <a:t>28</a:t>
            </a:fld>
            <a:endParaRPr lang="en-US" dirty="0">
              <a:solidFill>
                <a:srgbClr val="8C9BA3"/>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203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Know-do Gap</a:t>
            </a:r>
          </a:p>
        </p:txBody>
      </p:sp>
      <p:sp>
        <p:nvSpPr>
          <p:cNvPr id="3" name="Content Placeholder 2"/>
          <p:cNvSpPr>
            <a:spLocks noGrp="1"/>
          </p:cNvSpPr>
          <p:nvPr>
            <p:ph idx="4294967295"/>
          </p:nvPr>
        </p:nvSpPr>
        <p:spPr>
          <a:xfrm>
            <a:off x="457200" y="1442893"/>
            <a:ext cx="8050213" cy="4419600"/>
          </a:xfrm>
        </p:spPr>
        <p:txBody>
          <a:bodyPr>
            <a:normAutofit/>
          </a:bodyPr>
          <a:lstStyle/>
          <a:p>
            <a:r>
              <a:rPr lang="en-US" sz="2200" dirty="0" smtClean="0"/>
              <a:t>We have lots of evidence-based geriatric-care models of care that have proven very effective</a:t>
            </a:r>
          </a:p>
          <a:p>
            <a:endParaRPr lang="en-US" sz="2200" dirty="0" smtClean="0"/>
          </a:p>
          <a:p>
            <a:r>
              <a:rPr lang="en-US" sz="2200" dirty="0" smtClean="0"/>
              <a:t>Yet, most reach only a portion of those who could benefit</a:t>
            </a:r>
          </a:p>
          <a:p>
            <a:pPr lvl="1"/>
            <a:r>
              <a:rPr lang="en-US" sz="1800" dirty="0" smtClean="0"/>
              <a:t>Difficult to disseminate and scale </a:t>
            </a:r>
          </a:p>
          <a:p>
            <a:pPr lvl="1"/>
            <a:r>
              <a:rPr lang="en-US" sz="1800" dirty="0" smtClean="0"/>
              <a:t>Difficult to reproduce in settings with less resources</a:t>
            </a:r>
          </a:p>
          <a:p>
            <a:pPr lvl="1"/>
            <a:r>
              <a:rPr lang="en-US" sz="1800" dirty="0" smtClean="0"/>
              <a:t>Most don’t translate across care settings</a:t>
            </a:r>
          </a:p>
          <a:p>
            <a:endParaRPr lang="en-US" sz="2200" dirty="0" smtClean="0"/>
          </a:p>
          <a:p>
            <a:pPr marL="0" indent="0">
              <a:buNone/>
            </a:pPr>
            <a:endParaRPr lang="en-US" sz="2200" dirty="0" smtClean="0"/>
          </a:p>
          <a:p>
            <a:endParaRPr lang="en-US" sz="2200" dirty="0" smtClean="0"/>
          </a:p>
        </p:txBody>
      </p:sp>
      <p:graphicFrame>
        <p:nvGraphicFramePr>
          <p:cNvPr id="5" name="Chart 4"/>
          <p:cNvGraphicFramePr>
            <a:graphicFrameLocks/>
          </p:cNvGraphicFramePr>
          <p:nvPr>
            <p:extLst>
              <p:ext uri="{D42A27DB-BD31-4B8C-83A1-F6EECF244321}">
                <p14:modId xmlns:p14="http://schemas.microsoft.com/office/powerpoint/2010/main" val="309226847"/>
              </p:ext>
            </p:extLst>
          </p:nvPr>
        </p:nvGraphicFramePr>
        <p:xfrm>
          <a:off x="1515035" y="3935693"/>
          <a:ext cx="3684494" cy="2061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49099070"/>
              </p:ext>
            </p:extLst>
          </p:nvPr>
        </p:nvGraphicFramePr>
        <p:xfrm>
          <a:off x="2205317" y="4132729"/>
          <a:ext cx="4876800" cy="2380133"/>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flipV="1">
            <a:off x="4948518" y="4034119"/>
            <a:ext cx="1344706" cy="29583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04573" y="3849453"/>
            <a:ext cx="505267" cy="369332"/>
          </a:xfrm>
          <a:prstGeom prst="rect">
            <a:avLst/>
          </a:prstGeom>
          <a:noFill/>
        </p:spPr>
        <p:txBody>
          <a:bodyPr wrap="none" rtlCol="0">
            <a:spAutoFit/>
          </a:bodyPr>
          <a:lstStyle/>
          <a:p>
            <a:pPr>
              <a:spcBef>
                <a:spcPts val="576"/>
              </a:spcBef>
            </a:pPr>
            <a:r>
              <a:rPr lang="en-US" dirty="0" smtClean="0"/>
              <a:t>4m</a:t>
            </a:r>
          </a:p>
        </p:txBody>
      </p:sp>
      <p:cxnSp>
        <p:nvCxnSpPr>
          <p:cNvPr id="12" name="Straight Connector 11"/>
          <p:cNvCxnSpPr>
            <a:stCxn id="13" idx="3"/>
          </p:cNvCxnSpPr>
          <p:nvPr/>
        </p:nvCxnSpPr>
        <p:spPr>
          <a:xfrm>
            <a:off x="2620429" y="5307106"/>
            <a:ext cx="9744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86922" y="5122440"/>
            <a:ext cx="633507" cy="369332"/>
          </a:xfrm>
          <a:prstGeom prst="rect">
            <a:avLst/>
          </a:prstGeom>
          <a:noFill/>
        </p:spPr>
        <p:txBody>
          <a:bodyPr wrap="none" rtlCol="0">
            <a:spAutoFit/>
          </a:bodyPr>
          <a:lstStyle/>
          <a:p>
            <a:pPr>
              <a:spcBef>
                <a:spcPts val="576"/>
              </a:spcBef>
            </a:pPr>
            <a:r>
              <a:rPr lang="en-US" dirty="0" smtClean="0"/>
              <a:t>46m</a:t>
            </a:r>
          </a:p>
        </p:txBody>
      </p:sp>
      <p:pic>
        <p:nvPicPr>
          <p:cNvPr id="16" name="Picture 15" descr="https://www.nyu.edu/about/news-publications/news/2016/02/02/nyus-niche-program-is-awarded-15m-grant-from-the-john-a-hartford-foundation-for-its-long-term-care-program/jcr:content/image.img.jpg/145441569639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238" y="6113318"/>
            <a:ext cx="635924" cy="635924"/>
          </a:xfrm>
          <a:prstGeom prst="rect">
            <a:avLst/>
          </a:prstGeom>
          <a:noFill/>
          <a:ln>
            <a:noFill/>
          </a:ln>
        </p:spPr>
      </p:pic>
    </p:spTree>
    <p:extLst>
      <p:ext uri="{BB962C8B-B14F-4D97-AF65-F5344CB8AC3E}">
        <p14:creationId xmlns:p14="http://schemas.microsoft.com/office/powerpoint/2010/main" val="3156171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130" y="4826194"/>
            <a:ext cx="2491572" cy="1536316"/>
          </a:xfrm>
          <a:prstGeom prst="rect">
            <a:avLst/>
          </a:prstGeom>
        </p:spPr>
      </p:pic>
      <p:sp>
        <p:nvSpPr>
          <p:cNvPr id="12" name="Rectangle 11"/>
          <p:cNvSpPr/>
          <p:nvPr/>
        </p:nvSpPr>
        <p:spPr>
          <a:xfrm>
            <a:off x="470217" y="1391478"/>
            <a:ext cx="3491168" cy="5083443"/>
          </a:xfrm>
          <a:prstGeom prst="rect">
            <a:avLst/>
          </a:prstGeom>
        </p:spPr>
        <p:txBody>
          <a:bodyPr wrap="square">
            <a:spAutoFit/>
          </a:bodyPr>
          <a:lstStyle/>
          <a:p>
            <a:pPr>
              <a:spcBef>
                <a:spcPts val="600"/>
              </a:spcBef>
              <a:spcAft>
                <a:spcPts val="450"/>
              </a:spcAft>
            </a:pPr>
            <a:r>
              <a:rPr lang="en-US" sz="2400" b="1" dirty="0">
                <a:solidFill>
                  <a:schemeClr val="tx2"/>
                </a:solidFill>
                <a:cs typeface="Arial" panose="020B0604020202020204" pitchFamily="34" charset="0"/>
              </a:rPr>
              <a:t>Mission</a:t>
            </a:r>
            <a:r>
              <a:rPr lang="en-US" dirty="0">
                <a:solidFill>
                  <a:srgbClr val="777779"/>
                </a:solidFill>
                <a:cs typeface="Arial" panose="020B0604020202020204" pitchFamily="34" charset="0"/>
              </a:rPr>
              <a:t/>
            </a:r>
            <a:br>
              <a:rPr lang="en-US" dirty="0">
                <a:solidFill>
                  <a:srgbClr val="777779"/>
                </a:solidFill>
                <a:cs typeface="Arial" panose="020B0604020202020204" pitchFamily="34" charset="0"/>
              </a:rPr>
            </a:br>
            <a:r>
              <a:rPr lang="en-US" dirty="0">
                <a:solidFill>
                  <a:srgbClr val="455660"/>
                </a:solidFill>
                <a:cs typeface="Arial" panose="020B0604020202020204" pitchFamily="34" charset="0"/>
              </a:rPr>
              <a:t>Improve health and </a:t>
            </a:r>
            <a:br>
              <a:rPr lang="en-US" dirty="0">
                <a:solidFill>
                  <a:srgbClr val="455660"/>
                </a:solidFill>
                <a:cs typeface="Arial" panose="020B0604020202020204" pitchFamily="34" charset="0"/>
              </a:rPr>
            </a:br>
            <a:r>
              <a:rPr lang="en-US" dirty="0">
                <a:solidFill>
                  <a:srgbClr val="455660"/>
                </a:solidFill>
                <a:cs typeface="Arial" panose="020B0604020202020204" pitchFamily="34" charset="0"/>
              </a:rPr>
              <a:t>health care </a:t>
            </a:r>
            <a:r>
              <a:rPr lang="en-US" dirty="0" smtClean="0">
                <a:solidFill>
                  <a:srgbClr val="455660"/>
                </a:solidFill>
                <a:cs typeface="Arial" panose="020B0604020202020204" pitchFamily="34" charset="0"/>
              </a:rPr>
              <a:t>worldwide</a:t>
            </a:r>
            <a:endParaRPr lang="en-US" sz="900" dirty="0" smtClean="0">
              <a:solidFill>
                <a:srgbClr val="455660">
                  <a:lumMod val="65000"/>
                  <a:lumOff val="35000"/>
                </a:srgbClr>
              </a:solidFill>
              <a:cs typeface="Arial" panose="020B0604020202020204" pitchFamily="34" charset="0"/>
            </a:endParaRPr>
          </a:p>
          <a:p>
            <a:pPr>
              <a:spcBef>
                <a:spcPts val="600"/>
              </a:spcBef>
              <a:spcAft>
                <a:spcPts val="450"/>
              </a:spcAft>
            </a:pPr>
            <a:r>
              <a:rPr lang="en-US" sz="2400" b="1" dirty="0" smtClean="0">
                <a:solidFill>
                  <a:schemeClr val="tx2"/>
                </a:solidFill>
                <a:cs typeface="Arial" panose="020B0604020202020204" pitchFamily="34" charset="0"/>
              </a:rPr>
              <a:t>Vision</a:t>
            </a:r>
            <a:r>
              <a:rPr lang="en-US" dirty="0">
                <a:solidFill>
                  <a:srgbClr val="455660"/>
                </a:solidFill>
                <a:cs typeface="Arial" panose="020B0604020202020204" pitchFamily="34" charset="0"/>
              </a:rPr>
              <a:t/>
            </a:r>
            <a:br>
              <a:rPr lang="en-US" dirty="0">
                <a:solidFill>
                  <a:srgbClr val="455660"/>
                </a:solidFill>
                <a:cs typeface="Arial" panose="020B0604020202020204" pitchFamily="34" charset="0"/>
              </a:rPr>
            </a:br>
            <a:r>
              <a:rPr lang="en-US" dirty="0">
                <a:solidFill>
                  <a:srgbClr val="455660"/>
                </a:solidFill>
                <a:cs typeface="Arial" panose="020B0604020202020204" pitchFamily="34" charset="0"/>
              </a:rPr>
              <a:t>Everyone has the best </a:t>
            </a:r>
            <a:br>
              <a:rPr lang="en-US" dirty="0">
                <a:solidFill>
                  <a:srgbClr val="455660"/>
                </a:solidFill>
                <a:cs typeface="Arial" panose="020B0604020202020204" pitchFamily="34" charset="0"/>
              </a:rPr>
            </a:br>
            <a:r>
              <a:rPr lang="en-US" dirty="0">
                <a:solidFill>
                  <a:srgbClr val="455660"/>
                </a:solidFill>
                <a:cs typeface="Arial" panose="020B0604020202020204" pitchFamily="34" charset="0"/>
              </a:rPr>
              <a:t>care and health </a:t>
            </a:r>
            <a:r>
              <a:rPr lang="en-US" dirty="0" smtClean="0">
                <a:solidFill>
                  <a:srgbClr val="455660"/>
                </a:solidFill>
                <a:cs typeface="Arial" panose="020B0604020202020204" pitchFamily="34" charset="0"/>
              </a:rPr>
              <a:t>possible</a:t>
            </a:r>
            <a:endParaRPr lang="en-US" sz="2400" b="1" dirty="0" smtClean="0">
              <a:solidFill>
                <a:srgbClr val="009FC2"/>
              </a:solidFill>
              <a:cs typeface="Arial" panose="020B0604020202020204" pitchFamily="34" charset="0"/>
            </a:endParaRPr>
          </a:p>
          <a:p>
            <a:pPr>
              <a:spcBef>
                <a:spcPts val="600"/>
              </a:spcBef>
            </a:pPr>
            <a:r>
              <a:rPr lang="en-US" sz="2400" b="1" dirty="0" smtClean="0">
                <a:solidFill>
                  <a:schemeClr val="tx2"/>
                </a:solidFill>
                <a:cs typeface="Arial" panose="020B0604020202020204" pitchFamily="34" charset="0"/>
              </a:rPr>
              <a:t>Strategic </a:t>
            </a:r>
            <a:r>
              <a:rPr lang="en-US" sz="2400" b="1" dirty="0">
                <a:solidFill>
                  <a:schemeClr val="tx2"/>
                </a:solidFill>
                <a:cs typeface="Arial" panose="020B0604020202020204" pitchFamily="34" charset="0"/>
              </a:rPr>
              <a:t>Approach</a:t>
            </a:r>
            <a:r>
              <a:rPr lang="en-US" dirty="0">
                <a:solidFill>
                  <a:srgbClr val="777779"/>
                </a:solidFill>
                <a:cs typeface="Arial" panose="020B0604020202020204" pitchFamily="34" charset="0"/>
              </a:rPr>
              <a:t/>
            </a:r>
            <a:br>
              <a:rPr lang="en-US" dirty="0">
                <a:solidFill>
                  <a:srgbClr val="777779"/>
                </a:solidFill>
                <a:cs typeface="Arial" panose="020B0604020202020204" pitchFamily="34" charset="0"/>
              </a:rPr>
            </a:br>
            <a:r>
              <a:rPr lang="en-US" dirty="0">
                <a:solidFill>
                  <a:srgbClr val="455660"/>
                </a:solidFill>
                <a:cs typeface="Arial" panose="020B0604020202020204" pitchFamily="34" charset="0"/>
              </a:rPr>
              <a:t>IHI </a:t>
            </a:r>
            <a:r>
              <a:rPr lang="en-US" dirty="0" smtClean="0">
                <a:solidFill>
                  <a:srgbClr val="455660"/>
                </a:solidFill>
                <a:cs typeface="Arial" panose="020B0604020202020204" pitchFamily="34" charset="0"/>
              </a:rPr>
              <a:t>develops and applies practical </a:t>
            </a:r>
            <a:r>
              <a:rPr lang="en-US" dirty="0">
                <a:solidFill>
                  <a:srgbClr val="455660"/>
                </a:solidFill>
                <a:cs typeface="Arial" panose="020B0604020202020204" pitchFamily="34" charset="0"/>
              </a:rPr>
              <a:t>improvement </a:t>
            </a:r>
            <a:r>
              <a:rPr lang="en-US" dirty="0" smtClean="0">
                <a:solidFill>
                  <a:srgbClr val="455660"/>
                </a:solidFill>
                <a:cs typeface="Arial" panose="020B0604020202020204" pitchFamily="34" charset="0"/>
              </a:rPr>
              <a:t>methods </a:t>
            </a:r>
            <a:r>
              <a:rPr lang="en-US" dirty="0">
                <a:solidFill>
                  <a:srgbClr val="455660"/>
                </a:solidFill>
                <a:cs typeface="Arial" panose="020B0604020202020204" pitchFamily="34" charset="0"/>
              </a:rPr>
              <a:t>to improve and sustain performance in health and health systems across the world. We generate optimism, spark and harvest fresh ideas, and strengthen local capabilities.</a:t>
            </a:r>
          </a:p>
        </p:txBody>
      </p:sp>
      <p:sp>
        <p:nvSpPr>
          <p:cNvPr id="26" name="TextBox 25"/>
          <p:cNvSpPr txBox="1"/>
          <p:nvPr/>
        </p:nvSpPr>
        <p:spPr>
          <a:xfrm>
            <a:off x="4271739" y="4972547"/>
            <a:ext cx="2407357" cy="461665"/>
          </a:xfrm>
          <a:prstGeom prst="rect">
            <a:avLst/>
          </a:prstGeom>
          <a:noFill/>
        </p:spPr>
        <p:txBody>
          <a:bodyPr wrap="square" rtlCol="0">
            <a:spAutoFit/>
          </a:bodyPr>
          <a:lstStyle/>
          <a:p>
            <a:r>
              <a:rPr lang="en-US" sz="2400" b="1" dirty="0">
                <a:solidFill>
                  <a:schemeClr val="tx2"/>
                </a:solidFill>
              </a:rPr>
              <a:t>How We Work</a:t>
            </a:r>
          </a:p>
        </p:txBody>
      </p:sp>
      <p:sp>
        <p:nvSpPr>
          <p:cNvPr id="27" name="TextBox 26"/>
          <p:cNvSpPr txBox="1"/>
          <p:nvPr/>
        </p:nvSpPr>
        <p:spPr>
          <a:xfrm>
            <a:off x="4271739" y="5534423"/>
            <a:ext cx="3423351" cy="746358"/>
          </a:xfrm>
          <a:prstGeom prst="rect">
            <a:avLst/>
          </a:prstGeom>
          <a:noFill/>
        </p:spPr>
        <p:txBody>
          <a:bodyPr wrap="square" rtlCol="0">
            <a:spAutoFit/>
          </a:bodyPr>
          <a:lstStyle/>
          <a:p>
            <a:pPr marL="214313" indent="-214313">
              <a:lnSpc>
                <a:spcPts val="1725"/>
              </a:lnSpc>
              <a:buFont typeface="Arial" panose="020B0604020202020204" pitchFamily="34" charset="0"/>
              <a:buChar char="•"/>
            </a:pPr>
            <a:r>
              <a:rPr lang="en-US" b="1" dirty="0">
                <a:solidFill>
                  <a:srgbClr val="455660"/>
                </a:solidFill>
              </a:rPr>
              <a:t>Convene </a:t>
            </a:r>
          </a:p>
          <a:p>
            <a:pPr marL="214313" indent="-214313">
              <a:lnSpc>
                <a:spcPts val="1725"/>
              </a:lnSpc>
              <a:buFont typeface="Arial" panose="020B0604020202020204" pitchFamily="34" charset="0"/>
              <a:buChar char="•"/>
            </a:pPr>
            <a:r>
              <a:rPr lang="en-US" b="1" dirty="0">
                <a:solidFill>
                  <a:srgbClr val="455660"/>
                </a:solidFill>
              </a:rPr>
              <a:t>Innovate </a:t>
            </a:r>
          </a:p>
          <a:p>
            <a:pPr marL="214313" indent="-214313">
              <a:lnSpc>
                <a:spcPts val="1725"/>
              </a:lnSpc>
              <a:buFont typeface="Arial" panose="020B0604020202020204" pitchFamily="34" charset="0"/>
              <a:buChar char="•"/>
            </a:pPr>
            <a:r>
              <a:rPr lang="en-US" b="1" dirty="0">
                <a:solidFill>
                  <a:srgbClr val="455660"/>
                </a:solidFill>
              </a:rPr>
              <a:t>Partner for Results</a:t>
            </a:r>
          </a:p>
        </p:txBody>
      </p:sp>
      <p:sp>
        <p:nvSpPr>
          <p:cNvPr id="30" name="Oval 29"/>
          <p:cNvSpPr/>
          <p:nvPr/>
        </p:nvSpPr>
        <p:spPr>
          <a:xfrm>
            <a:off x="4235601" y="866766"/>
            <a:ext cx="4204882" cy="3938929"/>
          </a:xfrm>
          <a:prstGeom prst="ellipse">
            <a:avLst/>
          </a:prstGeom>
          <a:solidFill>
            <a:srgbClr val="E7E6E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sz="1350" dirty="0">
              <a:solidFill>
                <a:srgbClr val="FFFFFF"/>
              </a:solidFill>
            </a:endParaRPr>
          </a:p>
        </p:txBody>
      </p:sp>
      <p:sp>
        <p:nvSpPr>
          <p:cNvPr id="34" name="TextBox 33"/>
          <p:cNvSpPr txBox="1"/>
          <p:nvPr/>
        </p:nvSpPr>
        <p:spPr>
          <a:xfrm>
            <a:off x="4540997" y="2285923"/>
            <a:ext cx="1122851" cy="253916"/>
          </a:xfrm>
          <a:prstGeom prst="rect">
            <a:avLst/>
          </a:prstGeom>
          <a:noFill/>
        </p:spPr>
        <p:txBody>
          <a:bodyPr wrap="square" rtlCol="0">
            <a:spAutoFit/>
          </a:bodyPr>
          <a:lstStyle/>
          <a:p>
            <a:pPr algn="ctr"/>
            <a:r>
              <a:rPr lang="en-US" sz="1050" b="1" dirty="0">
                <a:solidFill>
                  <a:srgbClr val="777779"/>
                </a:solidFill>
              </a:rPr>
              <a:t>Health Equity</a:t>
            </a:r>
          </a:p>
        </p:txBody>
      </p:sp>
      <p:sp>
        <p:nvSpPr>
          <p:cNvPr id="36" name="TextBox 35"/>
          <p:cNvSpPr txBox="1"/>
          <p:nvPr/>
        </p:nvSpPr>
        <p:spPr>
          <a:xfrm>
            <a:off x="5219820" y="1238916"/>
            <a:ext cx="2236445" cy="461665"/>
          </a:xfrm>
          <a:prstGeom prst="rect">
            <a:avLst/>
          </a:prstGeom>
          <a:noFill/>
        </p:spPr>
        <p:txBody>
          <a:bodyPr wrap="square" rtlCol="0">
            <a:spAutoFit/>
          </a:bodyPr>
          <a:lstStyle/>
          <a:p>
            <a:pPr algn="ctr"/>
            <a:r>
              <a:rPr lang="en-US" sz="2400" b="1" dirty="0">
                <a:solidFill>
                  <a:schemeClr val="tx2"/>
                </a:solidFill>
              </a:rPr>
              <a:t>What We Do</a:t>
            </a:r>
          </a:p>
        </p:txBody>
      </p:sp>
      <p:sp>
        <p:nvSpPr>
          <p:cNvPr id="37" name="TextBox 36"/>
          <p:cNvSpPr txBox="1"/>
          <p:nvPr/>
        </p:nvSpPr>
        <p:spPr>
          <a:xfrm>
            <a:off x="6995633" y="2285923"/>
            <a:ext cx="1139456" cy="253916"/>
          </a:xfrm>
          <a:prstGeom prst="rect">
            <a:avLst/>
          </a:prstGeom>
          <a:noFill/>
        </p:spPr>
        <p:txBody>
          <a:bodyPr wrap="square" rtlCol="0">
            <a:spAutoFit/>
          </a:bodyPr>
          <a:lstStyle/>
          <a:p>
            <a:pPr algn="ctr"/>
            <a:r>
              <a:rPr lang="en-US" sz="1050" b="1" dirty="0">
                <a:solidFill>
                  <a:srgbClr val="777779"/>
                </a:solidFill>
              </a:rPr>
              <a:t>Joy in Work</a:t>
            </a:r>
          </a:p>
        </p:txBody>
      </p:sp>
      <p:grpSp>
        <p:nvGrpSpPr>
          <p:cNvPr id="4" name="Group 3"/>
          <p:cNvGrpSpPr/>
          <p:nvPr/>
        </p:nvGrpSpPr>
        <p:grpSpPr>
          <a:xfrm>
            <a:off x="5061530" y="1647038"/>
            <a:ext cx="2553027" cy="2315561"/>
            <a:chOff x="6748706" y="1053051"/>
            <a:chExt cx="3404036" cy="3087414"/>
          </a:xfrm>
        </p:grpSpPr>
        <p:sp>
          <p:nvSpPr>
            <p:cNvPr id="31" name="Oval 30"/>
            <p:cNvSpPr/>
            <p:nvPr/>
          </p:nvSpPr>
          <p:spPr>
            <a:xfrm>
              <a:off x="7510706" y="1053051"/>
              <a:ext cx="1828800" cy="1828800"/>
            </a:xfrm>
            <a:prstGeom prst="ellipse">
              <a:avLst/>
            </a:prstGeom>
            <a:solidFill>
              <a:srgbClr val="009F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33" name="TextBox 32"/>
            <p:cNvSpPr txBox="1"/>
            <p:nvPr/>
          </p:nvSpPr>
          <p:spPr>
            <a:xfrm>
              <a:off x="7510706" y="1412522"/>
              <a:ext cx="1839616" cy="954108"/>
            </a:xfrm>
            <a:prstGeom prst="rect">
              <a:avLst/>
            </a:prstGeom>
            <a:noFill/>
          </p:spPr>
          <p:txBody>
            <a:bodyPr wrap="square" rtlCol="0">
              <a:spAutoFit/>
            </a:bodyPr>
            <a:lstStyle/>
            <a:p>
              <a:pPr marL="0" lvl="1" indent="-137160" algn="ctr"/>
              <a:r>
                <a:rPr lang="en-US" sz="1350" b="1" dirty="0">
                  <a:solidFill>
                    <a:srgbClr val="FFFFFF"/>
                  </a:solidFill>
                  <a:cs typeface="Arial" panose="020B0604020202020204" pitchFamily="34" charset="0"/>
                </a:rPr>
                <a:t>Safe &amp; </a:t>
              </a:r>
              <a:br>
                <a:rPr lang="en-US" sz="1350" b="1" dirty="0">
                  <a:solidFill>
                    <a:srgbClr val="FFFFFF"/>
                  </a:solidFill>
                  <a:cs typeface="Arial" panose="020B0604020202020204" pitchFamily="34" charset="0"/>
                </a:rPr>
              </a:br>
              <a:r>
                <a:rPr lang="en-US" sz="1350" b="1" dirty="0">
                  <a:solidFill>
                    <a:srgbClr val="FFFFFF"/>
                  </a:solidFill>
                  <a:cs typeface="Arial" panose="020B0604020202020204" pitchFamily="34" charset="0"/>
                </a:rPr>
                <a:t>High Quality </a:t>
              </a:r>
              <a:br>
                <a:rPr lang="en-US" sz="1350" b="1" dirty="0">
                  <a:solidFill>
                    <a:srgbClr val="FFFFFF"/>
                  </a:solidFill>
                  <a:cs typeface="Arial" panose="020B0604020202020204" pitchFamily="34" charset="0"/>
                </a:rPr>
              </a:br>
              <a:r>
                <a:rPr lang="en-US" sz="1350" b="1" dirty="0">
                  <a:solidFill>
                    <a:srgbClr val="FFFFFF"/>
                  </a:solidFill>
                  <a:cs typeface="Arial" panose="020B0604020202020204" pitchFamily="34" charset="0"/>
                </a:rPr>
                <a:t>Care</a:t>
              </a:r>
            </a:p>
          </p:txBody>
        </p:sp>
        <p:grpSp>
          <p:nvGrpSpPr>
            <p:cNvPr id="3" name="Group 2"/>
            <p:cNvGrpSpPr/>
            <p:nvPr/>
          </p:nvGrpSpPr>
          <p:grpSpPr>
            <a:xfrm>
              <a:off x="6748706" y="2311665"/>
              <a:ext cx="3352800" cy="1828800"/>
              <a:chOff x="6748706" y="2311665"/>
              <a:chExt cx="3352800" cy="1828800"/>
            </a:xfrm>
          </p:grpSpPr>
          <p:sp>
            <p:nvSpPr>
              <p:cNvPr id="43" name="Oval 42"/>
              <p:cNvSpPr/>
              <p:nvPr/>
            </p:nvSpPr>
            <p:spPr>
              <a:xfrm>
                <a:off x="6748706" y="2311665"/>
                <a:ext cx="1828800" cy="1828800"/>
              </a:xfrm>
              <a:prstGeom prst="ellipse">
                <a:avLst/>
              </a:prstGeom>
              <a:solidFill>
                <a:schemeClr val="bg2">
                  <a:alpha val="8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45" name="Oval 44"/>
              <p:cNvSpPr/>
              <p:nvPr/>
            </p:nvSpPr>
            <p:spPr>
              <a:xfrm>
                <a:off x="8272706" y="2311665"/>
                <a:ext cx="1828800" cy="1828800"/>
              </a:xfrm>
              <a:prstGeom prst="ellipse">
                <a:avLst/>
              </a:prstGeom>
              <a:solidFill>
                <a:srgbClr val="DDC900">
                  <a:alpha val="7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grpSp>
        <p:sp>
          <p:nvSpPr>
            <p:cNvPr id="40" name="TextBox 39"/>
            <p:cNvSpPr txBox="1"/>
            <p:nvPr/>
          </p:nvSpPr>
          <p:spPr>
            <a:xfrm>
              <a:off x="8323942" y="2907947"/>
              <a:ext cx="1828800" cy="677108"/>
            </a:xfrm>
            <a:prstGeom prst="rect">
              <a:avLst/>
            </a:prstGeom>
            <a:noFill/>
          </p:spPr>
          <p:txBody>
            <a:bodyPr wrap="square" rtlCol="0">
              <a:spAutoFit/>
            </a:bodyPr>
            <a:lstStyle/>
            <a:p>
              <a:pPr algn="ctr"/>
              <a:r>
                <a:rPr lang="en-US" sz="1350" b="1" dirty="0">
                  <a:solidFill>
                    <a:srgbClr val="FFFFFF"/>
                  </a:solidFill>
                  <a:cs typeface="Arial" panose="020B0604020202020204" pitchFamily="34" charset="0"/>
                </a:rPr>
                <a:t>Health of Populations </a:t>
              </a:r>
            </a:p>
          </p:txBody>
        </p:sp>
        <p:sp>
          <p:nvSpPr>
            <p:cNvPr id="41" name="TextBox 40"/>
            <p:cNvSpPr txBox="1"/>
            <p:nvPr/>
          </p:nvSpPr>
          <p:spPr>
            <a:xfrm>
              <a:off x="6748706" y="3045075"/>
              <a:ext cx="1828800" cy="415499"/>
            </a:xfrm>
            <a:prstGeom prst="rect">
              <a:avLst/>
            </a:prstGeom>
            <a:noFill/>
          </p:spPr>
          <p:txBody>
            <a:bodyPr wrap="square" rtlCol="0">
              <a:spAutoFit/>
            </a:bodyPr>
            <a:lstStyle/>
            <a:p>
              <a:pPr algn="ctr"/>
              <a:r>
                <a:rPr lang="en-US" sz="1425" b="1" dirty="0">
                  <a:solidFill>
                    <a:srgbClr val="FFFFFF"/>
                  </a:solidFill>
                  <a:cs typeface="Arial" panose="020B0604020202020204" pitchFamily="34" charset="0"/>
                </a:rPr>
                <a:t>Value</a:t>
              </a:r>
            </a:p>
          </p:txBody>
        </p:sp>
      </p:grpSp>
      <p:sp>
        <p:nvSpPr>
          <p:cNvPr id="19" name="TextBox 18"/>
          <p:cNvSpPr txBox="1"/>
          <p:nvPr/>
        </p:nvSpPr>
        <p:spPr>
          <a:xfrm>
            <a:off x="5106127" y="4056716"/>
            <a:ext cx="2463833" cy="300082"/>
          </a:xfrm>
          <a:prstGeom prst="rect">
            <a:avLst/>
          </a:prstGeom>
          <a:noFill/>
        </p:spPr>
        <p:txBody>
          <a:bodyPr wrap="square" rtlCol="0">
            <a:spAutoFit/>
          </a:bodyPr>
          <a:lstStyle/>
          <a:p>
            <a:pPr algn="ctr"/>
            <a:r>
              <a:rPr lang="en-US" sz="1350" b="1" dirty="0">
                <a:solidFill>
                  <a:srgbClr val="777779"/>
                </a:solidFill>
              </a:rPr>
              <a:t>Science of Improvement</a:t>
            </a:r>
          </a:p>
        </p:txBody>
      </p:sp>
      <p:sp>
        <p:nvSpPr>
          <p:cNvPr id="2" name="Title 1"/>
          <p:cNvSpPr>
            <a:spLocks noGrp="1"/>
          </p:cNvSpPr>
          <p:nvPr>
            <p:ph type="title"/>
          </p:nvPr>
        </p:nvSpPr>
        <p:spPr/>
        <p:txBody>
          <a:bodyPr/>
          <a:lstStyle/>
          <a:p>
            <a:r>
              <a:rPr lang="en-US" dirty="0" smtClean="0"/>
              <a:t>IHI Overview</a:t>
            </a:r>
            <a:endParaRPr lang="en-US" dirty="0"/>
          </a:p>
        </p:txBody>
      </p:sp>
    </p:spTree>
    <p:extLst>
      <p:ext uri="{BB962C8B-B14F-4D97-AF65-F5344CB8AC3E}">
        <p14:creationId xmlns:p14="http://schemas.microsoft.com/office/powerpoint/2010/main" val="1625772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628" y="984043"/>
            <a:ext cx="3967844" cy="5565843"/>
          </a:xfrm>
          <a:prstGeom prst="rect">
            <a:avLst/>
          </a:prstGeom>
        </p:spPr>
      </p:pic>
      <p:sp>
        <p:nvSpPr>
          <p:cNvPr id="3" name="Title 1"/>
          <p:cNvSpPr txBox="1">
            <a:spLocks/>
          </p:cNvSpPr>
          <p:nvPr/>
        </p:nvSpPr>
        <p:spPr>
          <a:xfrm>
            <a:off x="457200" y="222043"/>
            <a:ext cx="8229600" cy="762000"/>
          </a:xfrm>
          <a:prstGeom prst="rect">
            <a:avLst/>
          </a:prstGeom>
        </p:spPr>
        <p:txBody>
          <a:bodyPr>
            <a:noAutofit/>
          </a:bodyPr>
          <a:lstStyle>
            <a:lvl1pPr algn="l" defTabSz="914400" rtl="0" eaLnBrk="1" latinLnBrk="0" hangingPunct="1">
              <a:spcBef>
                <a:spcPct val="0"/>
              </a:spcBef>
              <a:buNone/>
              <a:defRPr sz="4000" b="0" kern="1200">
                <a:solidFill>
                  <a:schemeClr val="tx2"/>
                </a:solidFill>
                <a:latin typeface="Arial" pitchFamily="34" charset="0"/>
                <a:ea typeface="+mj-ea"/>
                <a:cs typeface="Arial" pitchFamily="34" charset="0"/>
              </a:defRPr>
            </a:lvl1pPr>
          </a:lstStyle>
          <a:p>
            <a:r>
              <a:rPr lang="en-US" sz="3600" dirty="0" smtClean="0"/>
              <a:t>The Model for Improvement</a:t>
            </a:r>
            <a:endParaRPr lang="en-US" sz="3600" dirty="0"/>
          </a:p>
        </p:txBody>
      </p:sp>
      <p:pic>
        <p:nvPicPr>
          <p:cNvPr id="4" name="Picture 3" descr="https://www.nyu.edu/about/news-publications/news/2016/02/02/nyus-niche-program-is-awarded-15m-grant-from-the-john-a-hartford-foundation-for-its-long-term-care-program/jcr:content/image.img.jpg/145441569639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238" y="6113318"/>
            <a:ext cx="635924" cy="635924"/>
          </a:xfrm>
          <a:prstGeom prst="rect">
            <a:avLst/>
          </a:prstGeom>
          <a:noFill/>
          <a:ln>
            <a:noFill/>
          </a:ln>
        </p:spPr>
      </p:pic>
      <p:sp>
        <p:nvSpPr>
          <p:cNvPr id="5" name="TextBox 4"/>
          <p:cNvSpPr txBox="1"/>
          <p:nvPr/>
        </p:nvSpPr>
        <p:spPr>
          <a:xfrm>
            <a:off x="6757988" y="1177635"/>
            <a:ext cx="1585690" cy="2431435"/>
          </a:xfrm>
          <a:prstGeom prst="rect">
            <a:avLst/>
          </a:prstGeom>
          <a:noFill/>
        </p:spPr>
        <p:txBody>
          <a:bodyPr wrap="none" rtlCol="0">
            <a:spAutoFit/>
          </a:bodyPr>
          <a:lstStyle/>
          <a:p>
            <a:pPr>
              <a:spcBef>
                <a:spcPts val="576"/>
              </a:spcBef>
            </a:pPr>
            <a:r>
              <a:rPr lang="en-US" sz="2800" dirty="0" smtClean="0">
                <a:solidFill>
                  <a:srgbClr val="FF0000"/>
                </a:solidFill>
              </a:rPr>
              <a:t>Aim</a:t>
            </a:r>
          </a:p>
          <a:p>
            <a:pPr>
              <a:spcBef>
                <a:spcPts val="576"/>
              </a:spcBef>
            </a:pPr>
            <a:endParaRPr lang="en-US" sz="2400" dirty="0">
              <a:solidFill>
                <a:srgbClr val="FF0000"/>
              </a:solidFill>
            </a:endParaRPr>
          </a:p>
          <a:p>
            <a:pPr>
              <a:spcBef>
                <a:spcPts val="576"/>
              </a:spcBef>
            </a:pPr>
            <a:r>
              <a:rPr lang="en-US" sz="2800" dirty="0" smtClean="0">
                <a:solidFill>
                  <a:srgbClr val="FF0000"/>
                </a:solidFill>
              </a:rPr>
              <a:t>Measure</a:t>
            </a:r>
          </a:p>
          <a:p>
            <a:pPr>
              <a:spcBef>
                <a:spcPts val="576"/>
              </a:spcBef>
            </a:pPr>
            <a:endParaRPr lang="en-US" sz="2400" dirty="0" smtClean="0">
              <a:solidFill>
                <a:srgbClr val="FF0000"/>
              </a:solidFill>
            </a:endParaRPr>
          </a:p>
          <a:p>
            <a:pPr>
              <a:spcBef>
                <a:spcPts val="576"/>
              </a:spcBef>
            </a:pPr>
            <a:r>
              <a:rPr lang="en-US" sz="2800" dirty="0" smtClean="0">
                <a:solidFill>
                  <a:srgbClr val="FF0000"/>
                </a:solidFill>
              </a:rPr>
              <a:t>Change</a:t>
            </a:r>
          </a:p>
        </p:txBody>
      </p:sp>
    </p:spTree>
    <p:extLst>
      <p:ext uri="{BB962C8B-B14F-4D97-AF65-F5344CB8AC3E}">
        <p14:creationId xmlns:p14="http://schemas.microsoft.com/office/powerpoint/2010/main" val="3445531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Aim: What is an Age-Friendly Health System? </a:t>
            </a:r>
            <a:endParaRPr lang="en-US" sz="3200" dirty="0"/>
          </a:p>
        </p:txBody>
      </p:sp>
      <p:sp>
        <p:nvSpPr>
          <p:cNvPr id="3" name="Content Placeholder 2"/>
          <p:cNvSpPr>
            <a:spLocks noGrp="1"/>
          </p:cNvSpPr>
          <p:nvPr>
            <p:ph idx="1"/>
          </p:nvPr>
        </p:nvSpPr>
        <p:spPr/>
        <p:txBody>
          <a:bodyPr>
            <a:normAutofit fontScale="85000" lnSpcReduction="10000"/>
          </a:bodyPr>
          <a:lstStyle/>
          <a:p>
            <a:pPr marL="0" indent="0">
              <a:buNone/>
            </a:pPr>
            <a:r>
              <a:rPr lang="en-US" sz="2800" dirty="0" smtClean="0"/>
              <a:t>Create health care systems where every day, every older adult 65+:</a:t>
            </a:r>
          </a:p>
          <a:p>
            <a:r>
              <a:rPr lang="en-US" dirty="0"/>
              <a:t>Gets the best care possible;</a:t>
            </a:r>
          </a:p>
          <a:p>
            <a:r>
              <a:rPr lang="en-US" dirty="0"/>
              <a:t>Experiences no healthcare-related harms; </a:t>
            </a:r>
          </a:p>
          <a:p>
            <a:r>
              <a:rPr lang="en-US" dirty="0"/>
              <a:t>Is satisfied with the health care; and</a:t>
            </a:r>
          </a:p>
          <a:p>
            <a:r>
              <a:rPr lang="en-US" dirty="0"/>
              <a:t>Realizes optimal value</a:t>
            </a:r>
            <a:r>
              <a:rPr lang="en-US" dirty="0" smtClean="0"/>
              <a:t>.</a:t>
            </a:r>
          </a:p>
          <a:p>
            <a:endParaRPr lang="en-US" dirty="0"/>
          </a:p>
          <a:p>
            <a:pPr marL="0" indent="0">
              <a:buNone/>
            </a:pPr>
            <a:r>
              <a:rPr lang="en-US" b="1" dirty="0" smtClean="0"/>
              <a:t>Specific Aim: </a:t>
            </a:r>
          </a:p>
          <a:p>
            <a:pPr marL="0" indent="0">
              <a:buNone/>
            </a:pPr>
            <a:r>
              <a:rPr lang="en-US" dirty="0" smtClean="0"/>
              <a:t>The </a:t>
            </a:r>
            <a:r>
              <a:rPr lang="en-US" dirty="0"/>
              <a:t>John A. Hartford Foundation and IHI have adopted the bold and important aim of establishing Age-Friendly Care in </a:t>
            </a:r>
            <a:r>
              <a:rPr lang="en-US" dirty="0">
                <a:solidFill>
                  <a:srgbClr val="FF0000"/>
                </a:solidFill>
              </a:rPr>
              <a:t>20 percent of US hospitals and health systems by 2020</a:t>
            </a:r>
          </a:p>
          <a:p>
            <a:endParaRPr lang="en-US" dirty="0"/>
          </a:p>
          <a:p>
            <a:pPr lvl="2" indent="-342900">
              <a:buFont typeface="Wingdings" panose="05000000000000000000" pitchFamily="2" charset="2"/>
              <a:buChar char="Ø"/>
            </a:pP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305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Measurement: Essential guidance</a:t>
            </a:r>
            <a:endParaRPr lang="en-US" sz="32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Hospital dashboard measures are age-stratified</a:t>
            </a:r>
          </a:p>
          <a:p>
            <a:pPr marL="514350" indent="-514350">
              <a:buFont typeface="+mj-lt"/>
              <a:buAutoNum type="arabicPeriod"/>
            </a:pPr>
            <a:endParaRPr lang="en-US" dirty="0" smtClean="0"/>
          </a:p>
          <a:p>
            <a:pPr marL="514350" indent="-514350">
              <a:buFont typeface="+mj-lt"/>
              <a:buAutoNum type="arabicPeriod"/>
            </a:pPr>
            <a:r>
              <a:rPr lang="en-US" dirty="0" smtClean="0"/>
              <a:t>If the hospital has an ACE or specialized unit, performance of that unit and regular care units are compared and studied to drive improvement.</a:t>
            </a:r>
            <a:endParaRPr lang="en-US" dirty="0"/>
          </a:p>
        </p:txBody>
      </p:sp>
      <p:sp>
        <p:nvSpPr>
          <p:cNvPr id="4" name="Slide Number Placeholder 3"/>
          <p:cNvSpPr>
            <a:spLocks noGrp="1"/>
          </p:cNvSpPr>
          <p:nvPr>
            <p:ph type="sldNum" sz="quarter" idx="4"/>
          </p:nvPr>
        </p:nvSpPr>
        <p:spPr/>
        <p:txBody>
          <a:bodyPr/>
          <a:lstStyle/>
          <a:p>
            <a:r>
              <a:rPr lang="en-US" smtClean="0"/>
              <a:t>P</a:t>
            </a:r>
            <a:fld id="{144970FF-6123-42CA-A003-B0DD987502E2}" type="slidenum">
              <a:rPr lang="en-US" smtClean="0"/>
              <a:pPr/>
              <a:t>7</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23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Specific Measures: Outcome Improvements</a:t>
            </a:r>
            <a:endParaRPr lang="en-US" sz="32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smtClean="0"/>
              <a:t>Harm: Delirium &amp; fall rates</a:t>
            </a:r>
          </a:p>
          <a:p>
            <a:pPr marL="514350" indent="-514350">
              <a:buFont typeface="+mj-lt"/>
              <a:buAutoNum type="arabicPeriod"/>
            </a:pPr>
            <a:endParaRPr lang="en-US" sz="3200" dirty="0" smtClean="0"/>
          </a:p>
          <a:p>
            <a:pPr marL="514350" indent="-514350">
              <a:buFont typeface="+mj-lt"/>
              <a:buAutoNum type="arabicPeriod"/>
            </a:pPr>
            <a:r>
              <a:rPr lang="en-US" sz="3200" dirty="0" smtClean="0"/>
              <a:t>Cost: Readmissions</a:t>
            </a:r>
            <a:endParaRPr lang="en-US" sz="3200" dirty="0"/>
          </a:p>
          <a:p>
            <a:pPr marL="514350" indent="-514350">
              <a:buFont typeface="+mj-lt"/>
              <a:buAutoNum type="arabicPeriod"/>
            </a:pPr>
            <a:endParaRPr lang="en-US" sz="3200" dirty="0" smtClean="0"/>
          </a:p>
          <a:p>
            <a:pPr marL="514350" indent="-514350">
              <a:buFont typeface="+mj-lt"/>
              <a:buAutoNum type="arabicPeriod"/>
            </a:pPr>
            <a:r>
              <a:rPr lang="en-US" sz="3200" dirty="0" smtClean="0"/>
              <a:t>Experience: Patient satisfaction (CAPHS)</a:t>
            </a:r>
          </a:p>
          <a:p>
            <a:endParaRPr lang="en-US" sz="3200" dirty="0"/>
          </a:p>
          <a:p>
            <a:pPr marL="0" indent="0">
              <a:buNone/>
            </a:pPr>
            <a:endParaRPr lang="en-US" sz="3200" dirty="0" smtClean="0"/>
          </a:p>
        </p:txBody>
      </p:sp>
      <p:sp>
        <p:nvSpPr>
          <p:cNvPr id="4" name="Slide Number Placeholder 3"/>
          <p:cNvSpPr>
            <a:spLocks noGrp="1"/>
          </p:cNvSpPr>
          <p:nvPr>
            <p:ph type="sldNum" sz="quarter" idx="4"/>
          </p:nvPr>
        </p:nvSpPr>
        <p:spPr/>
        <p:txBody>
          <a:bodyPr/>
          <a:lstStyle/>
          <a:p>
            <a:fld id="{144970FF-6123-42CA-A003-B0DD987502E2}" type="slidenum">
              <a:rPr lang="en-US" smtClean="0">
                <a:solidFill>
                  <a:srgbClr val="8C9BA3"/>
                </a:solidFill>
              </a:rPr>
              <a:pPr/>
              <a:t>8</a:t>
            </a:fld>
            <a:endParaRPr lang="en-US" dirty="0">
              <a:solidFill>
                <a:srgbClr val="8C9BA3"/>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98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Change: Deriving the Evidence-based interventions</a:t>
            </a:r>
            <a:endParaRPr lang="en-US" sz="2400" dirty="0"/>
          </a:p>
        </p:txBody>
      </p:sp>
      <p:sp>
        <p:nvSpPr>
          <p:cNvPr id="4" name="Content Placeholder 3"/>
          <p:cNvSpPr>
            <a:spLocks noGrp="1"/>
          </p:cNvSpPr>
          <p:nvPr>
            <p:ph idx="1"/>
          </p:nvPr>
        </p:nvSpPr>
        <p:spPr/>
        <p:txBody>
          <a:bodyPr/>
          <a:lstStyle/>
          <a:p>
            <a:r>
              <a:rPr lang="en-US" dirty="0" smtClean="0"/>
              <a:t>Reviewed 17 evidence-based models and programs serving older adults:</a:t>
            </a:r>
          </a:p>
          <a:p>
            <a:pPr lvl="1"/>
            <a:r>
              <a:rPr lang="en-US" dirty="0" smtClean="0"/>
              <a:t>What population is served?</a:t>
            </a:r>
          </a:p>
          <a:p>
            <a:pPr lvl="1"/>
            <a:r>
              <a:rPr lang="en-US" dirty="0" smtClean="0"/>
              <a:t>What outcomes were achieved?</a:t>
            </a:r>
          </a:p>
          <a:p>
            <a:pPr lvl="1"/>
            <a:r>
              <a:rPr lang="en-US" dirty="0" smtClean="0">
                <a:solidFill>
                  <a:srgbClr val="FF0000"/>
                </a:solidFill>
              </a:rPr>
              <a:t>What are the core features of the model?</a:t>
            </a:r>
          </a:p>
          <a:p>
            <a:endParaRPr lang="en-US" dirty="0"/>
          </a:p>
        </p:txBody>
      </p:sp>
      <p:sp>
        <p:nvSpPr>
          <p:cNvPr id="7" name="Text Placeholder 6"/>
          <p:cNvSpPr>
            <a:spLocks noGrp="1"/>
          </p:cNvSpPr>
          <p:nvPr>
            <p:ph type="body" sz="quarter" idx="10"/>
          </p:nvPr>
        </p:nvSpPr>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61277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259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IHI_Theme_dec_2015">
  <a:themeElements>
    <a:clrScheme name="508 Compliant">
      <a:dk1>
        <a:srgbClr val="455660"/>
      </a:dk1>
      <a:lt1>
        <a:srgbClr val="FFFFFF"/>
      </a:lt1>
      <a:dk2>
        <a:srgbClr val="357E8D"/>
      </a:dk2>
      <a:lt2>
        <a:srgbClr val="8CC63E"/>
      </a:lt2>
      <a:accent1>
        <a:srgbClr val="7299C6"/>
      </a:accent1>
      <a:accent2>
        <a:srgbClr val="009FC2"/>
      </a:accent2>
      <a:accent3>
        <a:srgbClr val="72C6A1"/>
      </a:accent3>
      <a:accent4>
        <a:srgbClr val="9CD4E4"/>
      </a:accent4>
      <a:accent5>
        <a:srgbClr val="777779"/>
      </a:accent5>
      <a:accent6>
        <a:srgbClr val="DFE0CE"/>
      </a:accent6>
      <a:hlink>
        <a:srgbClr val="357E8D"/>
      </a:hlink>
      <a:folHlink>
        <a:srgbClr val="357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7472" indent="-347472">
          <a:spcBef>
            <a:spcPts val="576"/>
          </a:spcBef>
          <a:buBlip>
            <a:blip xmlns:r="http://schemas.openxmlformats.org/officeDocument/2006/relationships" r:embed="rId1"/>
          </a:buBlip>
          <a:defRPr dirty="0" err="1" smtClean="0"/>
        </a:defPPr>
      </a:lstStyle>
    </a:txDef>
  </a:objectDefaults>
  <a:extraClrSchemeLst/>
  <a:extLst>
    <a:ext uri="{05A4C25C-085E-4340-85A3-A5531E510DB2}">
      <thm15:themeFamily xmlns:thm15="http://schemas.microsoft.com/office/thememl/2012/main" name="IHI_Theme_dec_2015" id="{92538FF7-B313-4664-8374-CC84E2B17795}" vid="{4A8A7CB4-B1F3-4033-8904-C58FCD2AC0F2}"/>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 2017 Theme">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4.xml><?xml version="1.0" encoding="utf-8"?>
<a:theme xmlns:a="http://schemas.openxmlformats.org/drawingml/2006/main" name="More Text">
  <a:themeElements>
    <a:clrScheme name="IHI">
      <a:dk1>
        <a:srgbClr val="45545F"/>
      </a:dk1>
      <a:lt1>
        <a:srgbClr val="FFFFFF"/>
      </a:lt1>
      <a:dk2>
        <a:srgbClr val="00A0AF"/>
      </a:dk2>
      <a:lt2>
        <a:srgbClr val="8CC63E"/>
      </a:lt2>
      <a:accent1>
        <a:srgbClr val="7299C6"/>
      </a:accent1>
      <a:accent2>
        <a:srgbClr val="0194D3"/>
      </a:accent2>
      <a:accent3>
        <a:srgbClr val="72C6A1"/>
      </a:accent3>
      <a:accent4>
        <a:srgbClr val="9CD4E4"/>
      </a:accent4>
      <a:accent5>
        <a:srgbClr val="777779"/>
      </a:accent5>
      <a:accent6>
        <a:srgbClr val="DFE0CE"/>
      </a:accent6>
      <a:hlink>
        <a:srgbClr val="009EC2"/>
      </a:hlink>
      <a:folHlink>
        <a:srgbClr val="009E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IHI_Theme_dec_2015">
  <a:themeElements>
    <a:clrScheme name="508 Compliant">
      <a:dk1>
        <a:srgbClr val="455660"/>
      </a:dk1>
      <a:lt1>
        <a:srgbClr val="FFFFFF"/>
      </a:lt1>
      <a:dk2>
        <a:srgbClr val="357E8D"/>
      </a:dk2>
      <a:lt2>
        <a:srgbClr val="8CC63E"/>
      </a:lt2>
      <a:accent1>
        <a:srgbClr val="7299C6"/>
      </a:accent1>
      <a:accent2>
        <a:srgbClr val="009FC2"/>
      </a:accent2>
      <a:accent3>
        <a:srgbClr val="72C6A1"/>
      </a:accent3>
      <a:accent4>
        <a:srgbClr val="9CD4E4"/>
      </a:accent4>
      <a:accent5>
        <a:srgbClr val="777779"/>
      </a:accent5>
      <a:accent6>
        <a:srgbClr val="DFE0CE"/>
      </a:accent6>
      <a:hlink>
        <a:srgbClr val="357E8D"/>
      </a:hlink>
      <a:folHlink>
        <a:srgbClr val="357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7472" indent="-347472">
          <a:spcBef>
            <a:spcPts val="576"/>
          </a:spcBef>
          <a:buBlip>
            <a:blip xmlns:r="http://schemas.openxmlformats.org/officeDocument/2006/relationships" r:embed="rId1"/>
          </a:buBlip>
          <a:defRPr dirty="0" err="1" smtClean="0"/>
        </a:defPPr>
      </a:lstStyle>
    </a:txDef>
  </a:objectDefaults>
  <a:extraClrSchemeLst/>
  <a:extLst>
    <a:ext uri="{05A4C25C-085E-4340-85A3-A5531E510DB2}">
      <thm15:themeFamily xmlns:thm15="http://schemas.microsoft.com/office/thememl/2012/main" name="IHI_Theme_dec_2015" id="{92538FF7-B313-4664-8374-CC84E2B17795}" vid="{4A8A7CB4-B1F3-4033-8904-C58FCD2AC0F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11675</TotalTime>
  <Words>3548</Words>
  <Application>Microsoft Office PowerPoint</Application>
  <PresentationFormat>On-screen Show (4:3)</PresentationFormat>
  <Paragraphs>450</Paragraphs>
  <Slides>28</Slides>
  <Notes>20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28</vt:i4>
      </vt:variant>
    </vt:vector>
  </HeadingPairs>
  <TitlesOfParts>
    <vt:vector size="41" baseType="lpstr">
      <vt:lpstr>Arial</vt:lpstr>
      <vt:lpstr>Calibri</vt:lpstr>
      <vt:lpstr>Corbel</vt:lpstr>
      <vt:lpstr>Georgia</vt:lpstr>
      <vt:lpstr>Gill Sans MT</vt:lpstr>
      <vt:lpstr>Times New Roman</vt:lpstr>
      <vt:lpstr>Wingdings</vt:lpstr>
      <vt:lpstr>IHI_Theme_dec_2015</vt:lpstr>
      <vt:lpstr>3_Custom Design</vt:lpstr>
      <vt:lpstr>TH 2017 Theme</vt:lpstr>
      <vt:lpstr>More Text</vt:lpstr>
      <vt:lpstr>Blank</vt:lpstr>
      <vt:lpstr>1_IHI_Theme_dec_2015</vt:lpstr>
      <vt:lpstr>It’s time for an Age-Friendly Health System</vt:lpstr>
      <vt:lpstr>The problem simplified: the triple threat</vt:lpstr>
      <vt:lpstr>Know-do Gap</vt:lpstr>
      <vt:lpstr>IHI Overview</vt:lpstr>
      <vt:lpstr>PowerPoint Presentation</vt:lpstr>
      <vt:lpstr>Aim: What is an Age-Friendly Health System? </vt:lpstr>
      <vt:lpstr>Measurement: Essential guidance</vt:lpstr>
      <vt:lpstr>Specific Measures: Outcome Improvements</vt:lpstr>
      <vt:lpstr>Change: Deriving the Evidence-based interventions</vt:lpstr>
      <vt:lpstr>July – August 2016</vt:lpstr>
      <vt:lpstr>Changes: The Four M’s</vt:lpstr>
      <vt:lpstr>Evidence-base</vt:lpstr>
      <vt:lpstr>4Ms, high level interventions and implementation actions</vt:lpstr>
      <vt:lpstr>PowerPoint Presentation</vt:lpstr>
      <vt:lpstr>Sequence to Scale-Up</vt:lpstr>
      <vt:lpstr>Where are we now?</vt:lpstr>
      <vt:lpstr>By the numbers…</vt:lpstr>
      <vt:lpstr>A sample of tests being run by our health system teams</vt:lpstr>
      <vt:lpstr>Knowing &amp; Acting on What Matters</vt:lpstr>
      <vt:lpstr>Mobility: Empowering older adults </vt:lpstr>
      <vt:lpstr>Developing the Age-Friendly Change Package</vt:lpstr>
      <vt:lpstr>Example: Community-based</vt:lpstr>
      <vt:lpstr>Becoming an Age-Friendly Health System</vt:lpstr>
      <vt:lpstr>FY 18 Priority Strategic Aims – These are the priorities! </vt:lpstr>
      <vt:lpstr>The business case</vt:lpstr>
      <vt:lpstr>Our ask of you</vt:lpstr>
      <vt:lpstr>Thank you</vt:lpstr>
      <vt:lpstr>Citations</vt:lpstr>
    </vt:vector>
  </TitlesOfParts>
  <Company>IHI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Age-Friendly Health System Site-visit to Anne Arundel Medical Center</dc:title>
  <dc:creator>Betty Janey</dc:creator>
  <cp:lastModifiedBy>Terry Fulmer</cp:lastModifiedBy>
  <cp:revision>172</cp:revision>
  <cp:lastPrinted>2018-01-22T22:56:29Z</cp:lastPrinted>
  <dcterms:created xsi:type="dcterms:W3CDTF">2017-03-06T03:09:07Z</dcterms:created>
  <dcterms:modified xsi:type="dcterms:W3CDTF">2018-01-22T23:02:07Z</dcterms:modified>
</cp:coreProperties>
</file>