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48" r:id="rId2"/>
  </p:sldMasterIdLst>
  <p:notesMasterIdLst>
    <p:notesMasterId r:id="rId29"/>
  </p:notesMasterIdLst>
  <p:sldIdLst>
    <p:sldId id="257" r:id="rId3"/>
    <p:sldId id="256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4" r:id="rId12"/>
    <p:sldId id="266" r:id="rId13"/>
    <p:sldId id="267" r:id="rId14"/>
    <p:sldId id="268" r:id="rId15"/>
    <p:sldId id="269" r:id="rId16"/>
    <p:sldId id="274" r:id="rId17"/>
    <p:sldId id="270" r:id="rId18"/>
    <p:sldId id="271" r:id="rId19"/>
    <p:sldId id="272" r:id="rId20"/>
    <p:sldId id="273" r:id="rId21"/>
    <p:sldId id="275" r:id="rId22"/>
    <p:sldId id="276" r:id="rId23"/>
    <p:sldId id="277" r:id="rId24"/>
    <p:sldId id="278" r:id="rId25"/>
    <p:sldId id="279" r:id="rId26"/>
    <p:sldId id="280" r:id="rId27"/>
    <p:sldId id="281" r:id="rId28"/>
  </p:sldIdLst>
  <p:sldSz cx="12192000" cy="6858000"/>
  <p:notesSz cx="6858000" cy="9144000"/>
  <p:custDataLst>
    <p:tags r:id="rId3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8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392" autoAdjust="0"/>
    <p:restoredTop sz="94660"/>
  </p:normalViewPr>
  <p:slideViewPr>
    <p:cSldViewPr snapToGrid="0" showGuides="1">
      <p:cViewPr varScale="1">
        <p:scale>
          <a:sx n="77" d="100"/>
          <a:sy n="77" d="100"/>
        </p:scale>
        <p:origin x="882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E5E6C6-4F8F-0F40-8B90-76FB2A305A31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AEE1D3-23B5-8D4B-976C-B1D314778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164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47700" y="1084656"/>
            <a:ext cx="6950697" cy="1979056"/>
          </a:xfrm>
          <a:prstGeom prst="rect">
            <a:avLst/>
          </a:prstGeom>
        </p:spPr>
        <p:txBody>
          <a:bodyPr anchor="t"/>
          <a:lstStyle>
            <a:lvl1pPr algn="l">
              <a:defRPr sz="6000" b="0">
                <a:solidFill>
                  <a:srgbClr val="007859"/>
                </a:solidFill>
                <a:latin typeface="+mn-lt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7700" y="3564331"/>
            <a:ext cx="7007258" cy="113021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aseline="0">
                <a:solidFill>
                  <a:srgbClr val="00785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47700" y="5636723"/>
            <a:ext cx="6997700" cy="3775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007859"/>
                </a:solidFill>
              </a:defRPr>
            </a:lvl1pPr>
          </a:lstStyle>
          <a:p>
            <a:pPr lvl="0"/>
            <a:r>
              <a:rPr lang="en-US" dirty="0" smtClean="0"/>
              <a:t>Name  |  Presentation</a:t>
            </a:r>
          </a:p>
        </p:txBody>
      </p:sp>
    </p:spTree>
    <p:extLst>
      <p:ext uri="{BB962C8B-B14F-4D97-AF65-F5344CB8AC3E}">
        <p14:creationId xmlns:p14="http://schemas.microsoft.com/office/powerpoint/2010/main" val="2046529310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0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A370E-8A59-4BD0-BD12-0D7B6AA29D4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849086"/>
            <a:ext cx="12192000" cy="6368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 b="1">
                <a:solidFill>
                  <a:srgbClr val="00785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886793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1"/>
            <a:ext cx="11049000" cy="1114424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rgbClr val="00785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1485901"/>
            <a:ext cx="11049000" cy="45720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A370E-8A59-4BD0-BD12-0D7B6AA29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305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A370E-8A59-4BD0-BD12-0D7B6AA29D4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849086"/>
            <a:ext cx="12192000" cy="6368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895600" cy="5692775"/>
          </a:xfrm>
          <a:prstGeom prst="rect">
            <a:avLst/>
          </a:prstGeom>
        </p:spPr>
        <p:txBody>
          <a:bodyPr vert="eaVert"/>
          <a:lstStyle>
            <a:lvl1pPr>
              <a:defRPr b="1">
                <a:solidFill>
                  <a:srgbClr val="00785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65125"/>
            <a:ext cx="8001000" cy="56927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972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1499434"/>
            <a:ext cx="11049000" cy="2387600"/>
          </a:xfrm>
          <a:prstGeom prst="rect">
            <a:avLst/>
          </a:prstGeom>
        </p:spPr>
        <p:txBody>
          <a:bodyPr anchor="b"/>
          <a:lstStyle>
            <a:lvl1pPr algn="ctr">
              <a:defRPr sz="5400">
                <a:solidFill>
                  <a:srgbClr val="007859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" y="4085245"/>
            <a:ext cx="11049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EE63C5-E5C6-0743-B4D9-7A912DB450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002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1"/>
            <a:ext cx="11049000" cy="1114424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rgbClr val="00785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485901"/>
            <a:ext cx="11049000" cy="457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A370E-8A59-4BD0-BD12-0D7B6AA29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946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1485900"/>
            <a:ext cx="11049000" cy="3076575"/>
          </a:xfrm>
          <a:prstGeom prst="rect">
            <a:avLst/>
          </a:prstGeom>
        </p:spPr>
        <p:txBody>
          <a:bodyPr anchor="b"/>
          <a:lstStyle>
            <a:lvl1pPr>
              <a:defRPr sz="6000" b="1">
                <a:solidFill>
                  <a:srgbClr val="00785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4589463"/>
            <a:ext cx="11049000" cy="14684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A370E-8A59-4BD0-BD12-0D7B6AA29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024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1"/>
            <a:ext cx="11049000" cy="1114424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rgbClr val="00785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485900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38900" y="1485900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A370E-8A59-4BD0-BD12-0D7B6AA29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7290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1"/>
            <a:ext cx="11049000" cy="110728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rgbClr val="00785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48590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800" b="1">
                <a:solidFill>
                  <a:srgbClr val="00785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" y="2309812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7312" y="1485900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800" b="1">
                <a:solidFill>
                  <a:srgbClr val="00785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7312" y="2309812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A370E-8A59-4BD0-BD12-0D7B6AA29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7426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1"/>
            <a:ext cx="11049000" cy="1114424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rgbClr val="00785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A370E-8A59-4BD0-BD12-0D7B6AA29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273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A370E-8A59-4BD0-BD12-0D7B6AA29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1986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A370E-8A59-4BD0-BD12-0D7B6AA29D4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849086"/>
            <a:ext cx="12192000" cy="6368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 b="1">
                <a:solidFill>
                  <a:srgbClr val="00785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31447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image" Target="../media/image6.jpeg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5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uts_blank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9" y="0"/>
            <a:ext cx="12181172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1543" y="6183279"/>
            <a:ext cx="2421890" cy="376825"/>
          </a:xfrm>
          <a:prstGeom prst="rect">
            <a:avLst/>
          </a:prstGeom>
        </p:spPr>
      </p:pic>
      <p:pic>
        <p:nvPicPr>
          <p:cNvPr id="5" name="Picture 2" descr="P:\CBCS\CSD ARCT Lab\Operations Lab Manual &amp; Materials\ARCT Logo.jp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307" y="4391246"/>
            <a:ext cx="3133060" cy="24561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59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21552"/>
            <a:ext cx="12192000" cy="53644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20200" y="64034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697A370E-8A59-4BD0-BD12-0D7B6AA29D4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571501" y="939267"/>
            <a:ext cx="11049000" cy="267187"/>
          </a:xfrm>
          <a:prstGeom prst="rect">
            <a:avLst/>
          </a:prstGeom>
        </p:spPr>
      </p:pic>
      <p:pic>
        <p:nvPicPr>
          <p:cNvPr id="5" name="Picture 2" descr="P:\CBCS\CSD ARCT Lab\Operations Lab Manual &amp; Materials\ARCT Logo.jpg"/>
          <p:cNvPicPr>
            <a:picLocks noChangeAspect="1" noChangeArrowheads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707"/>
          <a:stretch/>
        </p:blipFill>
        <p:spPr bwMode="auto">
          <a:xfrm>
            <a:off x="0" y="6322698"/>
            <a:ext cx="1605516" cy="5353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4849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936">
          <p15:clr>
            <a:srgbClr val="F26B43"/>
          </p15:clr>
        </p15:guide>
        <p15:guide id="2" pos="360">
          <p15:clr>
            <a:srgbClr val="F26B43"/>
          </p15:clr>
        </p15:guide>
        <p15:guide id="3" pos="7320">
          <p15:clr>
            <a:srgbClr val="F26B43"/>
          </p15:clr>
        </p15:guide>
        <p15:guide id="4" orient="horz" pos="381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1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2.xml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3.xml"/><Relationship Id="rId4" Type="http://schemas.openxmlformats.org/officeDocument/2006/relationships/hyperlink" Target="https://www.youtube.com/watch?v=P3aYqxGesqs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gWOmuB1VFY" TargetMode="Externa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6.xml"/><Relationship Id="rId5" Type="http://schemas.openxmlformats.org/officeDocument/2006/relationships/image" Target="../media/image20.png"/><Relationship Id="rId4" Type="http://schemas.openxmlformats.org/officeDocument/2006/relationships/image" Target="../media/image19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VH4K4EcsiA" TargetMode="Externa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2.xml"/><Relationship Id="rId6" Type="http://schemas.openxmlformats.org/officeDocument/2006/relationships/image" Target="../media/image25.jp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3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hyperlink" Target="https://www.youtube.com/watch?annotation_id=annotation_1362900087&amp;feature=iv&amp;src_vid=MXt_gX2Srgo&amp;v=T8lKKlnnC6M" TargetMode="Externa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Hearing Loss in the Geriatric Population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Strategies for working with older adults with hearing loss in medical settings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Michelle Arnold, AuD, CCC-A	February 23, 2018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12088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Auditory System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A370E-8A59-4BD0-BD12-0D7B6AA29D49}" type="slidenum">
              <a:rPr lang="en-US" smtClean="0"/>
              <a:t>10</a:t>
            </a:fld>
            <a:endParaRPr lang="en-US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71500" y="1291244"/>
            <a:ext cx="384432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800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Peripheral to Central…</a:t>
            </a:r>
          </a:p>
        </p:txBody>
      </p:sp>
      <p:pic>
        <p:nvPicPr>
          <p:cNvPr id="6" name="Picture 5" descr="http://bio1903.nicerweb.com/Locked/media/ch50/50_08aOverviewEarStruc-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122" y="1933854"/>
            <a:ext cx="58674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1552854"/>
            <a:ext cx="14478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7349522" y="5177840"/>
            <a:ext cx="3352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sz="2000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Central auditory pathways</a:t>
            </a: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2971800" y="5617166"/>
            <a:ext cx="7620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20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…how the ear has “solved” the problem of transducing mechanical energy into neural impulses.</a:t>
            </a: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1482122" y="5177840"/>
            <a:ext cx="456567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8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…sound coding to meaning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107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Auditory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audiogram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A370E-8A59-4BD0-BD12-0D7B6AA29D49}" type="slidenum">
              <a:rPr lang="en-US" smtClean="0"/>
              <a:t>11</a:t>
            </a:fld>
            <a:endParaRPr lang="en-US"/>
          </a:p>
        </p:txBody>
      </p:sp>
      <p:pic>
        <p:nvPicPr>
          <p:cNvPr id="5" name="Picture 2" descr="\\file.phhp.ufl.edu\home\dweist\My Pictures\Dev's Pics\audiogra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" y="2109356"/>
            <a:ext cx="3419263" cy="3948545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1331" y="2825905"/>
            <a:ext cx="3249337" cy="27269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80217" y="2886420"/>
            <a:ext cx="3175709" cy="26605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18130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Vestibular System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875981" y="1946829"/>
            <a:ext cx="4572638" cy="3429479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en-US" sz="2400" dirty="0">
                <a:ea typeface="ＭＳ Ｐゴシック" pitchFamily="34" charset="-128"/>
              </a:rPr>
              <a:t>One of the oldest CNS system reflex pathways</a:t>
            </a:r>
          </a:p>
          <a:p>
            <a:r>
              <a:rPr lang="en-US" altLang="en-US" sz="2400" dirty="0">
                <a:ea typeface="ＭＳ Ｐゴシック" pitchFamily="34" charset="-128"/>
              </a:rPr>
              <a:t>In humans, has evolved to provide </a:t>
            </a:r>
          </a:p>
          <a:p>
            <a:pPr lvl="1"/>
            <a:r>
              <a:rPr lang="en-US" altLang="en-US" sz="2000" dirty="0">
                <a:solidFill>
                  <a:srgbClr val="3366FF"/>
                </a:solidFill>
                <a:ea typeface="ＭＳ Ｐゴシック" pitchFamily="34" charset="-128"/>
              </a:rPr>
              <a:t>Orientation</a:t>
            </a:r>
          </a:p>
          <a:p>
            <a:pPr lvl="1"/>
            <a:r>
              <a:rPr lang="en-US" altLang="en-US" sz="2000" dirty="0">
                <a:solidFill>
                  <a:srgbClr val="D60093"/>
                </a:solidFill>
                <a:ea typeface="ＭＳ Ｐゴシック" pitchFamily="34" charset="-128"/>
              </a:rPr>
              <a:t>Equilibrium</a:t>
            </a:r>
          </a:p>
          <a:p>
            <a:r>
              <a:rPr lang="en-US" altLang="en-US" sz="2400" dirty="0">
                <a:ea typeface="ＭＳ Ｐゴシック" pitchFamily="34" charset="-128"/>
              </a:rPr>
              <a:t>Responsible for sensing head motion</a:t>
            </a:r>
          </a:p>
          <a:p>
            <a:pPr lvl="1"/>
            <a:r>
              <a:rPr lang="en-US" altLang="en-US" sz="2000" dirty="0">
                <a:ea typeface="ＭＳ Ｐゴシック" pitchFamily="34" charset="-128"/>
              </a:rPr>
              <a:t>Maintain postural control</a:t>
            </a:r>
          </a:p>
          <a:p>
            <a:pPr lvl="1"/>
            <a:r>
              <a:rPr lang="en-US" altLang="en-US" sz="2000" dirty="0">
                <a:ea typeface="ＭＳ Ｐゴシック" pitchFamily="34" charset="-128"/>
              </a:rPr>
              <a:t>Stabilize images on the fovea of the retina</a:t>
            </a:r>
          </a:p>
          <a:p>
            <a:r>
              <a:rPr lang="en-US" altLang="en-US" sz="2400" dirty="0">
                <a:ea typeface="ＭＳ Ｐゴシック" pitchFamily="34" charset="-128"/>
              </a:rPr>
              <a:t>Transmits information to the central vestibular pathways</a:t>
            </a:r>
          </a:p>
          <a:p>
            <a:pPr lvl="1"/>
            <a:r>
              <a:rPr lang="en-US" altLang="en-US" sz="2000" dirty="0">
                <a:ea typeface="ＭＳ Ｐゴシック" pitchFamily="34" charset="-128"/>
              </a:rPr>
              <a:t>Control reflexes and perceptions</a:t>
            </a:r>
          </a:p>
          <a:p>
            <a:r>
              <a:rPr lang="en-US" sz="2400" dirty="0" smtClean="0">
                <a:hlinkClick r:id="rId4"/>
              </a:rPr>
              <a:t>Vestibular system video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A370E-8A59-4BD0-BD12-0D7B6AA29D49}" type="slidenum">
              <a:rPr lang="en-US" smtClean="0"/>
              <a:t>12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725767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Hearing Loss Symptoms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Reduced attention to sound</a:t>
            </a:r>
          </a:p>
          <a:p>
            <a:r>
              <a:rPr lang="en-US" u="sng" dirty="0" smtClean="0"/>
              <a:t>Reports of ringing in the ears</a:t>
            </a:r>
          </a:p>
          <a:p>
            <a:r>
              <a:rPr lang="en-US" dirty="0" smtClean="0"/>
              <a:t>“Missing” information, despite reporting no problems with hearing</a:t>
            </a:r>
          </a:p>
          <a:p>
            <a:r>
              <a:rPr lang="en-US" dirty="0" smtClean="0"/>
              <a:t>Difficulty hearing in diverse settings</a:t>
            </a:r>
          </a:p>
          <a:p>
            <a:pPr lvl="1"/>
            <a:r>
              <a:rPr lang="en-US" dirty="0" smtClean="0"/>
              <a:t>Noise (restaurants, family gatherings, noisy hospital rooms)</a:t>
            </a:r>
          </a:p>
          <a:p>
            <a:r>
              <a:rPr lang="en-US" dirty="0" smtClean="0"/>
              <a:t>Lack of interest in social activities, increased isolation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A370E-8A59-4BD0-BD12-0D7B6AA29D49}" type="slidenum">
              <a:rPr lang="en-US" smtClean="0"/>
              <a:t>13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5500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Vestibular Dysfunction Symptoms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Reports of positional dizziness</a:t>
            </a:r>
          </a:p>
          <a:p>
            <a:r>
              <a:rPr lang="en-US" dirty="0" smtClean="0"/>
              <a:t>Reports of dizziness that is rapid onset, lasts up to 90 seconds, is recurrent</a:t>
            </a:r>
          </a:p>
          <a:p>
            <a:r>
              <a:rPr lang="en-US" dirty="0" smtClean="0"/>
              <a:t>Reports of falls</a:t>
            </a:r>
          </a:p>
          <a:p>
            <a:r>
              <a:rPr lang="en-US" dirty="0" smtClean="0"/>
              <a:t>Additional potential symptoms:</a:t>
            </a:r>
          </a:p>
          <a:p>
            <a:pPr lvl="1"/>
            <a:r>
              <a:rPr lang="en-US" dirty="0" smtClean="0"/>
              <a:t>Migraine</a:t>
            </a:r>
          </a:p>
          <a:p>
            <a:pPr lvl="1"/>
            <a:r>
              <a:rPr lang="en-US" dirty="0" smtClean="0"/>
              <a:t>Nausea </a:t>
            </a:r>
          </a:p>
          <a:p>
            <a:pPr lvl="1"/>
            <a:r>
              <a:rPr lang="en-US" dirty="0" smtClean="0"/>
              <a:t>Lightheadedness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A370E-8A59-4BD0-BD12-0D7B6AA29D49}" type="slidenum">
              <a:rPr lang="en-US" smtClean="0"/>
              <a:t>14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492116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Bedside Strategies – Vestibular Dysfunction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Ask pertinent questions</a:t>
            </a:r>
          </a:p>
          <a:p>
            <a:r>
              <a:rPr lang="en-US" dirty="0" smtClean="0"/>
              <a:t>Most common balance disorder among older adults is BPPV</a:t>
            </a:r>
          </a:p>
          <a:p>
            <a:pPr lvl="1"/>
            <a:r>
              <a:rPr lang="en-US" dirty="0" smtClean="0"/>
              <a:t>Benign positional paroxysmal vertigo</a:t>
            </a:r>
          </a:p>
          <a:p>
            <a:pPr lvl="1"/>
            <a:r>
              <a:rPr lang="en-US" dirty="0" smtClean="0"/>
              <a:t>Screening – </a:t>
            </a:r>
            <a:r>
              <a:rPr lang="en-US" dirty="0" smtClean="0">
                <a:hlinkClick r:id="rId3"/>
              </a:rPr>
              <a:t>Dix </a:t>
            </a:r>
            <a:r>
              <a:rPr lang="en-US" dirty="0" err="1" smtClean="0">
                <a:hlinkClick r:id="rId3"/>
              </a:rPr>
              <a:t>Hallpike</a:t>
            </a:r>
            <a:r>
              <a:rPr lang="en-US" dirty="0" smtClean="0">
                <a:hlinkClick r:id="rId3"/>
              </a:rPr>
              <a:t> Test</a:t>
            </a:r>
            <a:endParaRPr lang="en-US" dirty="0" smtClean="0"/>
          </a:p>
          <a:p>
            <a:r>
              <a:rPr lang="en-US" dirty="0" smtClean="0"/>
              <a:t>Other screeners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A370E-8A59-4BD0-BD12-0D7B6AA29D49}" type="slidenum">
              <a:rPr lang="en-US" smtClean="0"/>
              <a:t>15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214" y="3458093"/>
            <a:ext cx="3336174" cy="25021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8821" y="3458093"/>
            <a:ext cx="3136668" cy="23525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82538" y="5960224"/>
            <a:ext cx="50541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Mike Valdez, PA-C (2016)</a:t>
            </a:r>
            <a:endParaRPr lang="en-US" sz="1400" i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191260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Bedside Strategies – Hearing Loss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Screen patients 65 years and older for hearing loss</a:t>
            </a:r>
          </a:p>
          <a:p>
            <a:r>
              <a:rPr lang="en-US" dirty="0" smtClean="0"/>
              <a:t>Use good communication strategies</a:t>
            </a:r>
          </a:p>
          <a:p>
            <a:r>
              <a:rPr lang="en-US" dirty="0" smtClean="0"/>
              <a:t>Ensure patients are using corrective devices (hearing aids; cochlear implants)</a:t>
            </a:r>
          </a:p>
          <a:p>
            <a:r>
              <a:rPr lang="en-US" dirty="0" smtClean="0"/>
              <a:t>Use assistive devices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A370E-8A59-4BD0-BD12-0D7B6AA29D49}" type="slidenum">
              <a:rPr lang="en-US" smtClean="0"/>
              <a:t>16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5369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Hearing Screening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Objective vs. Subjective</a:t>
            </a:r>
          </a:p>
          <a:p>
            <a:r>
              <a:rPr lang="en-US" dirty="0" smtClean="0"/>
              <a:t>Objective bedside tests</a:t>
            </a:r>
          </a:p>
          <a:p>
            <a:pPr lvl="1"/>
            <a:r>
              <a:rPr lang="en-US" dirty="0" err="1" smtClean="0"/>
              <a:t>Otoscopy</a:t>
            </a:r>
            <a:endParaRPr lang="en-US" dirty="0" smtClean="0">
              <a:hlinkClick r:id="rId3"/>
            </a:endParaRPr>
          </a:p>
          <a:p>
            <a:pPr lvl="1"/>
            <a:r>
              <a:rPr lang="en-US" dirty="0" smtClean="0">
                <a:hlinkClick r:id="rId3"/>
              </a:rPr>
              <a:t>Tuning fork tests</a:t>
            </a:r>
            <a:endParaRPr lang="en-US" dirty="0" smtClean="0"/>
          </a:p>
          <a:p>
            <a:pPr lvl="1"/>
            <a:r>
              <a:rPr lang="en-US" dirty="0" smtClean="0"/>
              <a:t>Whisper test (objective??)</a:t>
            </a:r>
          </a:p>
          <a:p>
            <a:pPr lvl="1"/>
            <a:r>
              <a:rPr lang="en-US" dirty="0" smtClean="0"/>
              <a:t>Screening audiometry and distortion product </a:t>
            </a:r>
            <a:r>
              <a:rPr lang="en-US" dirty="0" err="1" smtClean="0"/>
              <a:t>otoacoustic</a:t>
            </a:r>
            <a:r>
              <a:rPr lang="en-US" dirty="0" smtClean="0"/>
              <a:t> </a:t>
            </a:r>
            <a:r>
              <a:rPr lang="en-US" dirty="0" err="1" smtClean="0"/>
              <a:t>emmissions</a:t>
            </a:r>
            <a:r>
              <a:rPr lang="en-US" dirty="0" smtClean="0"/>
              <a:t> (at TGH, need to place audiology referral)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A370E-8A59-4BD0-BD12-0D7B6AA29D49}" type="slidenum">
              <a:rPr lang="en-US" smtClean="0"/>
              <a:t>17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01634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Hearing Screening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Objective vs. subjective</a:t>
            </a:r>
          </a:p>
          <a:p>
            <a:r>
              <a:rPr lang="en-US" dirty="0" smtClean="0"/>
              <a:t>Subjective</a:t>
            </a:r>
          </a:p>
          <a:p>
            <a:pPr lvl="1"/>
            <a:r>
              <a:rPr lang="en-US" dirty="0" smtClean="0"/>
              <a:t>“Do you think you have a hearing problem?”</a:t>
            </a:r>
          </a:p>
          <a:p>
            <a:pPr lvl="2"/>
            <a:r>
              <a:rPr lang="en-US" dirty="0" smtClean="0"/>
              <a:t>Yes or no</a:t>
            </a:r>
          </a:p>
          <a:p>
            <a:pPr lvl="2"/>
            <a:r>
              <a:rPr lang="en-US" dirty="0" smtClean="0"/>
              <a:t>Single item screener found to be accurate in most older adults (</a:t>
            </a:r>
            <a:r>
              <a:rPr lang="en-US" dirty="0" err="1" smtClean="0"/>
              <a:t>Kamil</a:t>
            </a:r>
            <a:r>
              <a:rPr lang="en-US" dirty="0" smtClean="0"/>
              <a:t>, </a:t>
            </a:r>
            <a:r>
              <a:rPr lang="en-US" dirty="0" err="1" smtClean="0"/>
              <a:t>Genther</a:t>
            </a:r>
            <a:r>
              <a:rPr lang="en-US" dirty="0" smtClean="0"/>
              <a:t>, &amp; Lin, 2015; Torre, Moyer, &amp; </a:t>
            </a:r>
            <a:r>
              <a:rPr lang="en-US" dirty="0" err="1" smtClean="0"/>
              <a:t>Haro</a:t>
            </a:r>
            <a:r>
              <a:rPr lang="en-US" dirty="0" smtClean="0"/>
              <a:t>, 2006)</a:t>
            </a:r>
          </a:p>
          <a:p>
            <a:pPr lvl="1"/>
            <a:r>
              <a:rPr lang="en-US" dirty="0" smtClean="0"/>
              <a:t>Hearing handicap screening for the elderly (HHIE-S) (Ventry &amp; Weinstein, 1983)</a:t>
            </a:r>
          </a:p>
          <a:p>
            <a:pPr lvl="2"/>
            <a:r>
              <a:rPr lang="en-US" dirty="0" smtClean="0"/>
              <a:t>Brief, 10-item screening tool that assess self-perceived hearing handicap</a:t>
            </a:r>
          </a:p>
          <a:p>
            <a:pPr lvl="2"/>
            <a:r>
              <a:rPr lang="en-US" dirty="0" smtClean="0"/>
              <a:t>Score of 10 or greater warrants referral for full audiologic exam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A370E-8A59-4BD0-BD12-0D7B6AA29D49}" type="slidenum">
              <a:rPr lang="en-US" smtClean="0"/>
              <a:t>18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311295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 Strategies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A370E-8A59-4BD0-BD12-0D7B6AA29D49}" type="slidenum">
              <a:rPr lang="en-US" smtClean="0"/>
              <a:t>19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6127" y="1361233"/>
            <a:ext cx="6279746" cy="479544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57133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Hearing loss in the geriatric population</a:t>
            </a:r>
          </a:p>
          <a:p>
            <a:r>
              <a:rPr lang="en-US" dirty="0" smtClean="0"/>
              <a:t>Brief review of the anatomy and physiology of the hearing and balance systems</a:t>
            </a:r>
          </a:p>
          <a:p>
            <a:r>
              <a:rPr lang="en-US" dirty="0" smtClean="0"/>
              <a:t>Signs and symptoms of hearing loss and balance disorders</a:t>
            </a:r>
          </a:p>
          <a:p>
            <a:r>
              <a:rPr lang="en-US" dirty="0" smtClean="0"/>
              <a:t>Bedside strategies</a:t>
            </a:r>
          </a:p>
          <a:p>
            <a:r>
              <a:rPr lang="en-US" dirty="0" smtClean="0"/>
              <a:t>Referrals </a:t>
            </a:r>
          </a:p>
          <a:p>
            <a:r>
              <a:rPr lang="en-US" dirty="0" smtClean="0"/>
              <a:t>Questions?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A370E-8A59-4BD0-BD12-0D7B6AA29D49}" type="slidenum">
              <a:rPr lang="en-US" smtClean="0"/>
              <a:t>2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0468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Ensure Patients are Using Their Hearing Devices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patients who report they have hearing loss, ask if they wear hearing aids or cochlear implant(s)</a:t>
            </a:r>
          </a:p>
          <a:p>
            <a:pPr lvl="1"/>
            <a:r>
              <a:rPr lang="en-US" dirty="0" smtClean="0"/>
              <a:t>If “yes”, be sure they are wearing them (correctly) before you continue to speak to them!</a:t>
            </a:r>
          </a:p>
          <a:p>
            <a:pPr lvl="1"/>
            <a:r>
              <a:rPr lang="en-US" dirty="0" smtClean="0"/>
              <a:t>If they do not have their devices, have an amplifier on hand for conversation</a:t>
            </a:r>
          </a:p>
          <a:p>
            <a:pPr lvl="1"/>
            <a:r>
              <a:rPr lang="en-US" dirty="0" smtClean="0"/>
              <a:t>If they have their devices, ensure the battery is new</a:t>
            </a:r>
          </a:p>
          <a:p>
            <a:pPr lvl="1"/>
            <a:r>
              <a:rPr lang="en-US" dirty="0" smtClean="0"/>
              <a:t>If battery is dead, replace from patient supply – or contact audiology for replacement battery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A370E-8A59-4BD0-BD12-0D7B6AA29D49}" type="slidenum">
              <a:rPr lang="en-US" smtClean="0"/>
              <a:t>20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621246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Ensure Patients are Using Their Hearing Devices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A370E-8A59-4BD0-BD12-0D7B6AA29D49}" type="slidenum">
              <a:rPr lang="en-US" smtClean="0"/>
              <a:t>21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1282454"/>
            <a:ext cx="4457700" cy="4953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115145"/>
            <a:ext cx="2733707" cy="14309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928456"/>
            <a:ext cx="2749446" cy="19246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86" b="8186"/>
          <a:stretch/>
        </p:blipFill>
        <p:spPr>
          <a:xfrm>
            <a:off x="7988530" y="2758234"/>
            <a:ext cx="4038773" cy="213252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144001" y="2257815"/>
            <a:ext cx="1803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Cochlear Implant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006139" y="1245453"/>
            <a:ext cx="1803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Hearing Aids 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265250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Assistive Devices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you are working in a geriatric unit, ask the nurses for a pocket amplifier</a:t>
            </a:r>
          </a:p>
          <a:p>
            <a:pPr lvl="1"/>
            <a:r>
              <a:rPr lang="en-US" dirty="0" smtClean="0"/>
              <a:t>If the unit doesn’t have at least 3 pocket amplifiers for use, request them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A370E-8A59-4BD0-BD12-0D7B6AA29D49}" type="slidenum">
              <a:rPr lang="en-US" smtClean="0"/>
              <a:t>22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4744" y="2663997"/>
            <a:ext cx="3052849" cy="30528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6748" y="2925387"/>
            <a:ext cx="3795106" cy="253007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018625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Referrals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Utmost importance to refer older adults for vestibular assessment if they have history of falls or symptoms of dizziness</a:t>
            </a:r>
          </a:p>
          <a:p>
            <a:pPr lvl="1"/>
            <a:r>
              <a:rPr lang="en-US" dirty="0" smtClean="0"/>
              <a:t>American Institute of Balance</a:t>
            </a:r>
          </a:p>
          <a:p>
            <a:pPr lvl="2"/>
            <a:r>
              <a:rPr lang="en-US" sz="1600" dirty="0"/>
              <a:t>8200 Bryan Dairy Rd Suite 340, Largo, FL 33777</a:t>
            </a:r>
          </a:p>
          <a:p>
            <a:pPr lvl="2"/>
            <a:r>
              <a:rPr lang="en-US" sz="1600" dirty="0"/>
              <a:t>Office  727-398-5728</a:t>
            </a:r>
          </a:p>
          <a:p>
            <a:pPr lvl="2"/>
            <a:r>
              <a:rPr lang="en-US" sz="1600" dirty="0"/>
              <a:t>Office  800-245-6442</a:t>
            </a:r>
          </a:p>
          <a:p>
            <a:pPr lvl="2"/>
            <a:r>
              <a:rPr lang="en-US" sz="1600" dirty="0"/>
              <a:t>Fax      727-398-4914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University of South Florida Hearing Clinic</a:t>
            </a:r>
          </a:p>
          <a:p>
            <a:pPr lvl="2"/>
            <a:r>
              <a:rPr lang="en-US" sz="1600" dirty="0" smtClean="0"/>
              <a:t>4202 E Fowler Ave PCD 1017</a:t>
            </a:r>
          </a:p>
          <a:p>
            <a:pPr lvl="2"/>
            <a:r>
              <a:rPr lang="en-US" sz="1600" dirty="0" smtClean="0"/>
              <a:t>Office 813-974-8804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A370E-8A59-4BD0-BD12-0D7B6AA29D49}" type="slidenum">
              <a:rPr lang="en-US" smtClean="0"/>
              <a:t>23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029168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Referrals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patients with hearing loss a variety of options exist</a:t>
            </a:r>
          </a:p>
          <a:p>
            <a:pPr lvl="1"/>
            <a:r>
              <a:rPr lang="en-US" dirty="0" smtClean="0"/>
              <a:t>Refer to PCP</a:t>
            </a:r>
          </a:p>
          <a:p>
            <a:pPr lvl="1"/>
            <a:r>
              <a:rPr lang="en-US" dirty="0" smtClean="0"/>
              <a:t>Refer to TGH Audiology as outpatient (located in outpatient rehab center)</a:t>
            </a:r>
          </a:p>
          <a:p>
            <a:pPr lvl="1"/>
            <a:r>
              <a:rPr lang="en-US" dirty="0" smtClean="0"/>
              <a:t>Refer to TGH Audiology as inpatient</a:t>
            </a:r>
          </a:p>
          <a:p>
            <a:pPr lvl="2"/>
            <a:r>
              <a:rPr lang="en-US" dirty="0" smtClean="0"/>
              <a:t>Dr. Rebecca Marcadis – contact TGH outpatient rehab center</a:t>
            </a:r>
          </a:p>
          <a:p>
            <a:pPr lvl="1"/>
            <a:r>
              <a:rPr lang="en-US" dirty="0" smtClean="0"/>
              <a:t>Refer to USF Hearing Clinic (contact information on opposite page)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A370E-8A59-4BD0-BD12-0D7B6AA29D49}" type="slidenum">
              <a:rPr lang="en-US" smtClean="0"/>
              <a:t>24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703902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???</a:t>
            </a:r>
          </a:p>
          <a:p>
            <a:r>
              <a:rPr lang="en-US" dirty="0" smtClean="0"/>
              <a:t>My email: mlarnold@usf.edu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Thank you!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A370E-8A59-4BD0-BD12-0D7B6AA29D49}" type="slidenum">
              <a:rPr lang="en-US" smtClean="0"/>
              <a:t>25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274673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err="1" smtClean="0"/>
              <a:t>Kamil</a:t>
            </a:r>
            <a:r>
              <a:rPr lang="en-US" sz="1800" dirty="0" smtClean="0"/>
              <a:t>, R. J., </a:t>
            </a:r>
            <a:r>
              <a:rPr lang="en-US" sz="1800" dirty="0" err="1" smtClean="0"/>
              <a:t>Genther</a:t>
            </a:r>
            <a:r>
              <a:rPr lang="en-US" sz="1800" dirty="0" smtClean="0"/>
              <a:t>, D. J., &amp; Lin, F. R. (2015). Factors associated with the accuracy of subjective assessments of hearing impairment. </a:t>
            </a:r>
            <a:r>
              <a:rPr lang="en-US" sz="1800" i="1" dirty="0" smtClean="0"/>
              <a:t>Ear and Hearing, 36</a:t>
            </a:r>
            <a:r>
              <a:rPr lang="en-US" sz="1800" dirty="0" smtClean="0"/>
              <a:t>(1), 164-167. doi:10.1097/aud.0000000000000075</a:t>
            </a:r>
          </a:p>
          <a:p>
            <a:r>
              <a:rPr lang="en-US" sz="1800" dirty="0"/>
              <a:t>Lin, F. R., Thorpe, R., Gordon-</a:t>
            </a:r>
            <a:r>
              <a:rPr lang="en-US" sz="1800" dirty="0" err="1"/>
              <a:t>Salant</a:t>
            </a:r>
            <a:r>
              <a:rPr lang="en-US" sz="1800" dirty="0"/>
              <a:t>, S., &amp; </a:t>
            </a:r>
            <a:r>
              <a:rPr lang="en-US" sz="1800" dirty="0" err="1"/>
              <a:t>Ferrucci</a:t>
            </a:r>
            <a:r>
              <a:rPr lang="en-US" sz="1800" dirty="0"/>
              <a:t>, L. (2011). Hearing loss prevalence and risk factors among older adults in the United States. </a:t>
            </a:r>
            <a:r>
              <a:rPr lang="en-US" sz="1800" i="1" dirty="0"/>
              <a:t>Journals of Gerontology. Series A: Biological Sciences and Medical Sciences, 66A</a:t>
            </a:r>
            <a:r>
              <a:rPr lang="en-US" sz="1800" dirty="0"/>
              <a:t>(5), 582-590. doi:10.1093/</a:t>
            </a:r>
            <a:r>
              <a:rPr lang="en-US" sz="1800" dirty="0" err="1"/>
              <a:t>gerona</a:t>
            </a:r>
            <a:r>
              <a:rPr lang="en-US" sz="1800" dirty="0"/>
              <a:t>/glr002</a:t>
            </a:r>
          </a:p>
          <a:p>
            <a:r>
              <a:rPr lang="en-US" sz="1800" dirty="0" err="1"/>
              <a:t>Nieman</a:t>
            </a:r>
            <a:r>
              <a:rPr lang="en-US" sz="1800" dirty="0"/>
              <a:t>, C. L., Marrone, N., </a:t>
            </a:r>
            <a:r>
              <a:rPr lang="en-US" sz="1800" dirty="0" err="1"/>
              <a:t>Szanton</a:t>
            </a:r>
            <a:r>
              <a:rPr lang="en-US" sz="1800" dirty="0"/>
              <a:t>, S. L., Thorpe, R., &amp; Lin, F. R. (2016). Racial/ethnic and socioeconomic disparities in hearing health care among older Americans. </a:t>
            </a:r>
            <a:r>
              <a:rPr lang="en-US" sz="1800" i="1" dirty="0"/>
              <a:t>Journal of Aging and Health, 28</a:t>
            </a:r>
            <a:r>
              <a:rPr lang="en-US" sz="1800" dirty="0"/>
              <a:t>(1), 68-94. </a:t>
            </a:r>
            <a:r>
              <a:rPr lang="en-US" sz="1800" dirty="0" smtClean="0"/>
              <a:t>doi:10.1177/0898264315585505</a:t>
            </a:r>
          </a:p>
          <a:p>
            <a:r>
              <a:rPr lang="en-US" sz="1800" dirty="0" smtClean="0"/>
              <a:t>Torre, P. T., Moyer, C. J., &amp; </a:t>
            </a:r>
            <a:r>
              <a:rPr lang="en-US" sz="1800" dirty="0" err="1" smtClean="0"/>
              <a:t>Haro</a:t>
            </a:r>
            <a:r>
              <a:rPr lang="en-US" sz="1800" dirty="0" smtClean="0"/>
              <a:t>, N. R. (2006). The accuracy of self-reported hearing loss in older Latino-American adults. </a:t>
            </a:r>
            <a:r>
              <a:rPr lang="en-US" sz="1800" i="1" dirty="0" smtClean="0"/>
              <a:t>International Journal of Audiology, 45</a:t>
            </a:r>
            <a:r>
              <a:rPr lang="en-US" sz="1800" dirty="0" smtClean="0"/>
              <a:t>, 559-562. doi:10.1080/14992020600860935</a:t>
            </a:r>
          </a:p>
          <a:p>
            <a:endParaRPr lang="en-US" sz="18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A370E-8A59-4BD0-BD12-0D7B6AA29D49}" type="slidenum">
              <a:rPr lang="en-US" smtClean="0"/>
              <a:t>26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98512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Hearing Loss in the Geriatric Population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A370E-8A59-4BD0-BD12-0D7B6AA29D49}" type="slidenum">
              <a:rPr lang="en-US" smtClean="0"/>
              <a:t>3</a:t>
            </a:fld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Hearing loss is highly prevalent in the US</a:t>
            </a:r>
          </a:p>
          <a:p>
            <a:pPr lvl="1"/>
            <a:r>
              <a:rPr lang="en-US" sz="2000" dirty="0"/>
              <a:t> </a:t>
            </a:r>
            <a:r>
              <a:rPr lang="en-US" sz="2000" dirty="0" smtClean="0"/>
              <a:t>Adults: 16%+ (Agrawal, </a:t>
            </a:r>
            <a:r>
              <a:rPr lang="en-US" sz="2000" dirty="0" err="1" smtClean="0"/>
              <a:t>Platz</a:t>
            </a:r>
            <a:r>
              <a:rPr lang="en-US" sz="2000" dirty="0" smtClean="0"/>
              <a:t>, &amp; </a:t>
            </a:r>
            <a:r>
              <a:rPr lang="en-US" sz="2000" dirty="0" err="1" smtClean="0"/>
              <a:t>Niparko</a:t>
            </a:r>
            <a:r>
              <a:rPr lang="en-US" sz="2000" dirty="0" smtClean="0"/>
              <a:t>, 2008)</a:t>
            </a:r>
          </a:p>
          <a:p>
            <a:pPr lvl="2"/>
            <a:r>
              <a:rPr lang="en-US" sz="1800" i="1" dirty="0" smtClean="0"/>
              <a:t>Adults 70 years and older: 65% </a:t>
            </a:r>
            <a:r>
              <a:rPr lang="en-US" sz="1800" dirty="0" smtClean="0"/>
              <a:t>(Lin, Thorpe, Gordon-</a:t>
            </a:r>
            <a:r>
              <a:rPr lang="en-US" sz="1800" dirty="0" err="1" smtClean="0"/>
              <a:t>Salant</a:t>
            </a:r>
            <a:r>
              <a:rPr lang="en-US" sz="1800" dirty="0" smtClean="0"/>
              <a:t>, &amp; </a:t>
            </a:r>
            <a:r>
              <a:rPr lang="en-US" sz="1800" dirty="0" err="1" smtClean="0"/>
              <a:t>Ferrucci</a:t>
            </a:r>
            <a:r>
              <a:rPr lang="en-US" sz="1800" dirty="0" smtClean="0"/>
              <a:t>, 2011)</a:t>
            </a:r>
          </a:p>
          <a:p>
            <a:r>
              <a:rPr lang="en-US" sz="2400" dirty="0" smtClean="0"/>
              <a:t>Untreated hearing loss is a significant public health concern</a:t>
            </a:r>
          </a:p>
          <a:p>
            <a:pPr lvl="1"/>
            <a:r>
              <a:rPr lang="en-US" sz="2000" dirty="0" smtClean="0"/>
              <a:t>Significant associations with other chronic conditions</a:t>
            </a:r>
          </a:p>
          <a:p>
            <a:pPr lvl="1"/>
            <a:r>
              <a:rPr lang="en-US" sz="2000" b="1" u="sng" dirty="0" smtClean="0"/>
              <a:t>Dementia</a:t>
            </a:r>
            <a:r>
              <a:rPr lang="en-US" sz="2000" dirty="0" smtClean="0"/>
              <a:t> (Lin, 2011; Lin et al., 2013)</a:t>
            </a:r>
          </a:p>
          <a:p>
            <a:pPr lvl="1"/>
            <a:r>
              <a:rPr lang="en-US" sz="2000" b="1" u="sng" dirty="0" smtClean="0"/>
              <a:t>Falls</a:t>
            </a:r>
            <a:r>
              <a:rPr lang="en-US" sz="2000" dirty="0" smtClean="0"/>
              <a:t> (Lin &amp; </a:t>
            </a:r>
            <a:r>
              <a:rPr lang="en-US" sz="2000" dirty="0" err="1" smtClean="0"/>
              <a:t>Ferrucci</a:t>
            </a:r>
            <a:r>
              <a:rPr lang="en-US" sz="2000" dirty="0" smtClean="0"/>
              <a:t>, 2012)</a:t>
            </a:r>
          </a:p>
          <a:p>
            <a:pPr lvl="1"/>
            <a:r>
              <a:rPr lang="en-US" sz="2000" dirty="0" smtClean="0"/>
              <a:t>Social isolation, depression </a:t>
            </a:r>
            <a:r>
              <a:rPr lang="nb-NO" sz="2000" dirty="0" smtClean="0"/>
              <a:t>(Kramer, Kapteyn, Kuik, &amp; Deeg, 2002)</a:t>
            </a:r>
            <a:endParaRPr lang="en-US" sz="2000" dirty="0" smtClean="0"/>
          </a:p>
          <a:p>
            <a:r>
              <a:rPr lang="en-US" sz="2400" dirty="0" smtClean="0"/>
              <a:t>Vulnerable populations are at an elevated risk for untreated hearing loss</a:t>
            </a:r>
          </a:p>
          <a:p>
            <a:pPr lvl="1"/>
            <a:r>
              <a:rPr lang="en-US" sz="2000" dirty="0" smtClean="0"/>
              <a:t>Known disparities in hearing healthcare use  (</a:t>
            </a:r>
            <a:r>
              <a:rPr lang="en-US" sz="2000" dirty="0" err="1" smtClean="0"/>
              <a:t>Nieman</a:t>
            </a:r>
            <a:r>
              <a:rPr lang="en-US" sz="2000" dirty="0" smtClean="0"/>
              <a:t>, Marrone, </a:t>
            </a:r>
            <a:r>
              <a:rPr lang="en-US" sz="2000" dirty="0" err="1" smtClean="0"/>
              <a:t>Szanton</a:t>
            </a:r>
            <a:r>
              <a:rPr lang="en-US" sz="2000" dirty="0" smtClean="0"/>
              <a:t>, Thorpe, &amp; Lin, 2016)</a:t>
            </a:r>
          </a:p>
          <a:p>
            <a:pPr lvl="1"/>
            <a:r>
              <a:rPr lang="en-US" sz="2000" dirty="0" smtClean="0"/>
              <a:t>And thus, at an increased risk for comorbid conditions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58385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Hearing Loss in the Geriatric Population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Presbycusis</a:t>
            </a:r>
            <a:r>
              <a:rPr lang="en-US" dirty="0" smtClean="0"/>
              <a:t> – age-related hearing loss</a:t>
            </a:r>
          </a:p>
          <a:p>
            <a:pPr lvl="1"/>
            <a:r>
              <a:rPr lang="en-US" dirty="0" smtClean="0"/>
              <a:t>Primarily affects adults age 50+</a:t>
            </a:r>
          </a:p>
          <a:p>
            <a:r>
              <a:rPr lang="en-US" dirty="0" smtClean="0"/>
              <a:t>Manifests as a high-frequency, sensory loss</a:t>
            </a:r>
          </a:p>
          <a:p>
            <a:pPr lvl="1"/>
            <a:r>
              <a:rPr lang="en-US" dirty="0" smtClean="0"/>
              <a:t>Permanent, damages to the cochlear structures</a:t>
            </a:r>
          </a:p>
          <a:p>
            <a:pPr lvl="1"/>
            <a:r>
              <a:rPr lang="en-US" dirty="0" smtClean="0"/>
              <a:t>Sometimes neural involvement (“sensorineural”)</a:t>
            </a:r>
          </a:p>
          <a:p>
            <a:r>
              <a:rPr lang="en-US" dirty="0" smtClean="0"/>
              <a:t>Results from:</a:t>
            </a:r>
          </a:p>
          <a:p>
            <a:pPr lvl="1"/>
            <a:r>
              <a:rPr lang="en-US" dirty="0" smtClean="0"/>
              <a:t>Noise exposure</a:t>
            </a:r>
          </a:p>
          <a:p>
            <a:pPr lvl="1"/>
            <a:r>
              <a:rPr lang="en-US" dirty="0" smtClean="0"/>
              <a:t>Age-related changes in the auditory system</a:t>
            </a:r>
          </a:p>
          <a:p>
            <a:pPr lvl="2"/>
            <a:r>
              <a:rPr lang="en-US" dirty="0" smtClean="0"/>
              <a:t>Vascular </a:t>
            </a:r>
          </a:p>
          <a:p>
            <a:pPr lvl="1"/>
            <a:r>
              <a:rPr lang="en-US" dirty="0" smtClean="0"/>
              <a:t>Genetic predisposition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A370E-8A59-4BD0-BD12-0D7B6AA29D49}" type="slidenum">
              <a:rPr lang="en-US" smtClean="0"/>
              <a:t>4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8588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Hearing Loss in the Geriatric Population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A370E-8A59-4BD0-BD12-0D7B6AA29D49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137" y="1303066"/>
            <a:ext cx="8665726" cy="425186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63137" y="5752407"/>
            <a:ext cx="5360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Lin et al., 2011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444211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Hearing Loss in the Geriatric Population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A370E-8A59-4BD0-BD12-0D7B6AA29D49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8509" y="1444050"/>
            <a:ext cx="6957752" cy="45562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18509" y="5960557"/>
            <a:ext cx="5360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Lin et al., 2011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79404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Inner Ear: Auditory &amp; Vestibular Systems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A370E-8A59-4BD0-BD12-0D7B6AA29D49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 descr="grayzlabyrint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110" y="2216163"/>
            <a:ext cx="4881971" cy="2447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256682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Auditory System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A370E-8A59-4BD0-BD12-0D7B6AA29D49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078" y="4373564"/>
            <a:ext cx="1959841" cy="1844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1858" y="4336328"/>
            <a:ext cx="1839884" cy="1839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832" y="4373564"/>
            <a:ext cx="2003367" cy="1814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8" name="Picture 5" descr="http://bio1903.nicerweb.com/Locked/media/ch50/50_08aOverviewEarStruc-L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303" y="1348769"/>
            <a:ext cx="7125393" cy="276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9418320" y="1413164"/>
            <a:ext cx="2385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7"/>
              </a:rPr>
              <a:t>Hearing process video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054552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1"/>
          <p:cNvSpPr>
            <a:spLocks noChangeArrowheads="1"/>
          </p:cNvSpPr>
          <p:nvPr/>
        </p:nvSpPr>
        <p:spPr bwMode="auto">
          <a:xfrm>
            <a:off x="3505200" y="152400"/>
            <a:ext cx="574388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4000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Peripheral to Central…</a:t>
            </a:r>
          </a:p>
        </p:txBody>
      </p:sp>
      <p:sp>
        <p:nvSpPr>
          <p:cNvPr id="9220" name="Rectangle 2"/>
          <p:cNvSpPr>
            <a:spLocks noChangeArrowheads="1"/>
          </p:cNvSpPr>
          <p:nvPr/>
        </p:nvSpPr>
        <p:spPr bwMode="auto">
          <a:xfrm>
            <a:off x="2743200" y="5473701"/>
            <a:ext cx="7620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…how the ear has “solved” the problem of transducing mechanical energy into neural impulses.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796974" y="4778514"/>
            <a:ext cx="693170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4000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…sound coding to meaning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981201" y="838201"/>
            <a:ext cx="38322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Peripheral auditory system</a:t>
            </a:r>
          </a:p>
        </p:txBody>
      </p:sp>
      <p:pic>
        <p:nvPicPr>
          <p:cNvPr id="7" name="Picture 5" descr="http://bio1903.nicerweb.com/Locked/media/ch50/50_08aOverviewEarStruc-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447800"/>
            <a:ext cx="58674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838200"/>
            <a:ext cx="14478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7315200" y="4495801"/>
            <a:ext cx="3352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sz="2000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Central </a:t>
            </a:r>
            <a:r>
              <a:rPr lang="en-US" sz="2400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auditory</a:t>
            </a:r>
            <a:r>
              <a:rPr lang="en-US" sz="2000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 pathways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111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DESIGN_ID_OFFICE THEME" val="XuQNlkYE"/>
  <p:tag name="ARTICULATE_SLIDE_COUNT" val="2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1135</Words>
  <Application>Microsoft Office PowerPoint</Application>
  <PresentationFormat>Widescreen</PresentationFormat>
  <Paragraphs>173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ＭＳ Ｐゴシック</vt:lpstr>
      <vt:lpstr>Arial</vt:lpstr>
      <vt:lpstr>Calibri</vt:lpstr>
      <vt:lpstr>Calibri Light</vt:lpstr>
      <vt:lpstr>Custom Design</vt:lpstr>
      <vt:lpstr>Office Theme</vt:lpstr>
      <vt:lpstr>Hearing Loss in the Geriatric Population</vt:lpstr>
      <vt:lpstr>Overview</vt:lpstr>
      <vt:lpstr>Hearing Loss in the Geriatric Population</vt:lpstr>
      <vt:lpstr>Hearing Loss in the Geriatric Population</vt:lpstr>
      <vt:lpstr>Hearing Loss in the Geriatric Population</vt:lpstr>
      <vt:lpstr>Hearing Loss in the Geriatric Population</vt:lpstr>
      <vt:lpstr>The Inner Ear: Auditory &amp; Vestibular Systems</vt:lpstr>
      <vt:lpstr>The Auditory System</vt:lpstr>
      <vt:lpstr>PowerPoint Presentation</vt:lpstr>
      <vt:lpstr>The Auditory System</vt:lpstr>
      <vt:lpstr>The Auditory System</vt:lpstr>
      <vt:lpstr>The Vestibular System</vt:lpstr>
      <vt:lpstr>Hearing Loss Symptoms</vt:lpstr>
      <vt:lpstr>Vestibular Dysfunction Symptoms</vt:lpstr>
      <vt:lpstr>Bedside Strategies – Vestibular Dysfunction</vt:lpstr>
      <vt:lpstr>Bedside Strategies – Hearing Loss</vt:lpstr>
      <vt:lpstr>Hearing Screening</vt:lpstr>
      <vt:lpstr>Hearing Screening</vt:lpstr>
      <vt:lpstr>Communication Strategies</vt:lpstr>
      <vt:lpstr>Ensure Patients are Using Their Hearing Devices</vt:lpstr>
      <vt:lpstr>Ensure Patients are Using Their Hearing Devices</vt:lpstr>
      <vt:lpstr>Use Assistive Devices</vt:lpstr>
      <vt:lpstr>Referrals</vt:lpstr>
      <vt:lpstr>Referrals</vt:lpstr>
      <vt:lpstr>Questions?</vt:lpstr>
      <vt:lpstr>References</vt:lpstr>
    </vt:vector>
  </TitlesOfParts>
  <Company>University of South Florida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Chisolm, Theresa</dc:creator>
  <cp:lastModifiedBy>Rittenbacher, Callie</cp:lastModifiedBy>
  <cp:revision>27</cp:revision>
  <dcterms:created xsi:type="dcterms:W3CDTF">2016-01-22T13:59:05Z</dcterms:created>
  <dcterms:modified xsi:type="dcterms:W3CDTF">2018-04-02T15:32:29Z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327E1932-759E-4D25-AC77-2E72CE2BEF67</vt:lpwstr>
  </property>
  <property fmtid="{D5CDD505-2E9C-101B-9397-08002B2CF9AE}" pid="3" name="ArticulatePath">
    <vt:lpwstr>USF with ARCT_Template</vt:lpwstr>
  </property>
</Properties>
</file>