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6.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0"/>
  </p:notesMasterIdLst>
  <p:sldIdLst>
    <p:sldId id="257" r:id="rId4"/>
    <p:sldId id="258" r:id="rId5"/>
    <p:sldId id="259" r:id="rId6"/>
    <p:sldId id="260" r:id="rId7"/>
    <p:sldId id="296" r:id="rId8"/>
    <p:sldId id="261" r:id="rId9"/>
    <p:sldId id="262" r:id="rId10"/>
    <p:sldId id="263" r:id="rId11"/>
    <p:sldId id="297" r:id="rId12"/>
    <p:sldId id="265" r:id="rId13"/>
    <p:sldId id="267" r:id="rId14"/>
    <p:sldId id="266" r:id="rId15"/>
    <p:sldId id="268" r:id="rId16"/>
    <p:sldId id="270" r:id="rId17"/>
    <p:sldId id="271" r:id="rId18"/>
    <p:sldId id="272" r:id="rId19"/>
    <p:sldId id="273" r:id="rId20"/>
    <p:sldId id="275" r:id="rId21"/>
    <p:sldId id="276" r:id="rId22"/>
    <p:sldId id="277" r:id="rId23"/>
    <p:sldId id="299" r:id="rId24"/>
    <p:sldId id="280" r:id="rId25"/>
    <p:sldId id="279" r:id="rId26"/>
    <p:sldId id="282" r:id="rId27"/>
    <p:sldId id="298" r:id="rId28"/>
    <p:sldId id="278" r:id="rId29"/>
    <p:sldId id="283" r:id="rId30"/>
    <p:sldId id="284" r:id="rId31"/>
    <p:sldId id="285" r:id="rId32"/>
    <p:sldId id="286" r:id="rId33"/>
    <p:sldId id="281" r:id="rId34"/>
    <p:sldId id="287" r:id="rId35"/>
    <p:sldId id="288" r:id="rId36"/>
    <p:sldId id="293" r:id="rId37"/>
    <p:sldId id="295" r:id="rId38"/>
    <p:sldId id="294"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1983" autoAdjust="0"/>
  </p:normalViewPr>
  <p:slideViewPr>
    <p:cSldViewPr snapToGrid="0">
      <p:cViewPr varScale="1">
        <p:scale>
          <a:sx n="90" d="100"/>
          <a:sy n="90" d="100"/>
        </p:scale>
        <p:origin x="678"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8" d="100"/>
          <a:sy n="68" d="100"/>
        </p:scale>
        <p:origin x="3082" y="3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742212-BA4B-4946-9686-55E6F206DF74}" type="datetimeFigureOut">
              <a:rPr lang="en-US" smtClean="0"/>
              <a:t>9/15/2016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933B5B-7F8E-4D09-ADE3-6DAFD03C625D}" type="slidenum">
              <a:rPr lang="en-US" smtClean="0"/>
              <a:t>‹#›</a:t>
            </a:fld>
            <a:endParaRPr lang="en-US"/>
          </a:p>
        </p:txBody>
      </p:sp>
    </p:spTree>
    <p:extLst>
      <p:ext uri="{BB962C8B-B14F-4D97-AF65-F5344CB8AC3E}">
        <p14:creationId xmlns:p14="http://schemas.microsoft.com/office/powerpoint/2010/main" val="1206964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session</a:t>
            </a:r>
            <a:r>
              <a:rPr lang="en-US" baseline="0" dirty="0" smtClean="0"/>
              <a:t> being virtually recorded – tell them to mute </a:t>
            </a:r>
            <a:r>
              <a:rPr lang="en-US" baseline="0" dirty="0" err="1" smtClean="0"/>
              <a:t>mics</a:t>
            </a:r>
            <a:r>
              <a:rPr lang="en-US" baseline="0" dirty="0" smtClean="0"/>
              <a:t> and save questions until end.</a:t>
            </a:r>
          </a:p>
          <a:p>
            <a:r>
              <a:rPr lang="en-US" dirty="0" smtClean="0"/>
              <a:t>Trudy set up virtual recording</a:t>
            </a:r>
            <a:endParaRPr lang="en-US" dirty="0"/>
          </a:p>
        </p:txBody>
      </p:sp>
      <p:sp>
        <p:nvSpPr>
          <p:cNvPr id="4" name="Slide Number Placeholder 3"/>
          <p:cNvSpPr>
            <a:spLocks noGrp="1"/>
          </p:cNvSpPr>
          <p:nvPr>
            <p:ph type="sldNum" sz="quarter" idx="10"/>
          </p:nvPr>
        </p:nvSpPr>
        <p:spPr/>
        <p:txBody>
          <a:bodyPr/>
          <a:lstStyle/>
          <a:p>
            <a:fld id="{6E28C3D0-B33E-4A99-AC3F-F6CC4EB2F33D}" type="slidenum">
              <a:rPr lang="en-US" smtClean="0"/>
              <a:t>1</a:t>
            </a:fld>
            <a:endParaRPr lang="en-US"/>
          </a:p>
        </p:txBody>
      </p:sp>
    </p:spTree>
    <p:extLst>
      <p:ext uri="{BB962C8B-B14F-4D97-AF65-F5344CB8AC3E}">
        <p14:creationId xmlns:p14="http://schemas.microsoft.com/office/powerpoint/2010/main" val="2465528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Upload</a:t>
            </a:r>
            <a:r>
              <a:rPr lang="en-US" baseline="0" dirty="0" smtClean="0"/>
              <a:t> FE plan</a:t>
            </a:r>
          </a:p>
          <a:p>
            <a:r>
              <a:rPr lang="en-US" baseline="0" dirty="0" smtClean="0"/>
              <a:t>Write final report</a:t>
            </a:r>
          </a:p>
          <a:p>
            <a:r>
              <a:rPr lang="en-US" baseline="0" dirty="0" smtClean="0"/>
              <a:t>Take evaluation in </a:t>
            </a:r>
            <a:r>
              <a:rPr lang="en-US" baseline="0" dirty="0" err="1" smtClean="0"/>
              <a:t>qualtrics</a:t>
            </a:r>
            <a:r>
              <a:rPr lang="en-US" baseline="0" dirty="0" smtClean="0"/>
              <a:t> </a:t>
            </a:r>
          </a:p>
          <a:p>
            <a:r>
              <a:rPr lang="en-US" baseline="0" dirty="0" smtClean="0"/>
              <a:t>We will upload student and preceptor evaluation </a:t>
            </a:r>
          </a:p>
          <a:p>
            <a:endParaRPr lang="en-US" dirty="0"/>
          </a:p>
        </p:txBody>
      </p:sp>
      <p:sp>
        <p:nvSpPr>
          <p:cNvPr id="4" name="Slide Number Placeholder 3"/>
          <p:cNvSpPr>
            <a:spLocks noGrp="1"/>
          </p:cNvSpPr>
          <p:nvPr>
            <p:ph type="sldNum" sz="quarter" idx="10"/>
          </p:nvPr>
        </p:nvSpPr>
        <p:spPr/>
        <p:txBody>
          <a:bodyPr/>
          <a:lstStyle/>
          <a:p>
            <a:fld id="{6E28C3D0-B33E-4A99-AC3F-F6CC4EB2F33D}" type="slidenum">
              <a:rPr lang="en-US" smtClean="0"/>
              <a:t>10</a:t>
            </a:fld>
            <a:endParaRPr lang="en-US"/>
          </a:p>
        </p:txBody>
      </p:sp>
    </p:spTree>
    <p:extLst>
      <p:ext uri="{BB962C8B-B14F-4D97-AF65-F5344CB8AC3E}">
        <p14:creationId xmlns:p14="http://schemas.microsoft.com/office/powerpoint/2010/main" val="3980455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Special project is separate, sometimes it is related</a:t>
            </a:r>
            <a:r>
              <a:rPr lang="en-US" baseline="0" dirty="0" smtClean="0"/>
              <a:t> to FE, but needs to be approved by your advisor </a:t>
            </a:r>
          </a:p>
          <a:p>
            <a:r>
              <a:rPr lang="en-US" baseline="0" dirty="0" smtClean="0"/>
              <a:t>Special project is a research study </a:t>
            </a:r>
          </a:p>
          <a:p>
            <a:endParaRPr lang="en-US" baseline="0" dirty="0" smtClean="0"/>
          </a:p>
          <a:p>
            <a:r>
              <a:rPr lang="en-US" baseline="0" dirty="0" smtClean="0"/>
              <a:t>Meaningful experience – start early to plan this</a:t>
            </a:r>
            <a:endParaRPr lang="en-US" dirty="0"/>
          </a:p>
        </p:txBody>
      </p:sp>
      <p:sp>
        <p:nvSpPr>
          <p:cNvPr id="4" name="Slide Number Placeholder 3"/>
          <p:cNvSpPr>
            <a:spLocks noGrp="1"/>
          </p:cNvSpPr>
          <p:nvPr>
            <p:ph type="sldNum" sz="quarter" idx="10"/>
          </p:nvPr>
        </p:nvSpPr>
        <p:spPr/>
        <p:txBody>
          <a:bodyPr/>
          <a:lstStyle/>
          <a:p>
            <a:fld id="{6E28C3D0-B33E-4A99-AC3F-F6CC4EB2F33D}" type="slidenum">
              <a:rPr lang="en-US" smtClean="0"/>
              <a:t>11</a:t>
            </a:fld>
            <a:endParaRPr lang="en-US"/>
          </a:p>
        </p:txBody>
      </p:sp>
    </p:spTree>
    <p:extLst>
      <p:ext uri="{BB962C8B-B14F-4D97-AF65-F5344CB8AC3E}">
        <p14:creationId xmlns:p14="http://schemas.microsoft.com/office/powerpoint/2010/main" val="1414337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Special project is separate, sometimes it is related</a:t>
            </a:r>
            <a:r>
              <a:rPr lang="en-US" baseline="0" dirty="0" smtClean="0"/>
              <a:t> to FE, but needs to be approved by your advisor </a:t>
            </a:r>
          </a:p>
          <a:p>
            <a:r>
              <a:rPr lang="en-US" baseline="0" dirty="0" smtClean="0"/>
              <a:t>Special project is a research study </a:t>
            </a:r>
          </a:p>
          <a:p>
            <a:endParaRPr lang="en-US" baseline="0" dirty="0" smtClean="0"/>
          </a:p>
          <a:p>
            <a:r>
              <a:rPr lang="en-US" baseline="0" dirty="0" smtClean="0"/>
              <a:t>Meaningful experience – start early to plan this</a:t>
            </a:r>
            <a:endParaRPr lang="en-US" dirty="0"/>
          </a:p>
        </p:txBody>
      </p:sp>
      <p:sp>
        <p:nvSpPr>
          <p:cNvPr id="4" name="Slide Number Placeholder 3"/>
          <p:cNvSpPr>
            <a:spLocks noGrp="1"/>
          </p:cNvSpPr>
          <p:nvPr>
            <p:ph type="sldNum" sz="quarter" idx="10"/>
          </p:nvPr>
        </p:nvSpPr>
        <p:spPr/>
        <p:txBody>
          <a:bodyPr/>
          <a:lstStyle/>
          <a:p>
            <a:fld id="{6E28C3D0-B33E-4A99-AC3F-F6CC4EB2F33D}" type="slidenum">
              <a:rPr lang="en-US" smtClean="0"/>
              <a:t>12</a:t>
            </a:fld>
            <a:endParaRPr lang="en-US"/>
          </a:p>
        </p:txBody>
      </p:sp>
    </p:spTree>
    <p:extLst>
      <p:ext uri="{BB962C8B-B14F-4D97-AF65-F5344CB8AC3E}">
        <p14:creationId xmlns:p14="http://schemas.microsoft.com/office/powerpoint/2010/main" val="3929549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have to have a MA in PH, varied</a:t>
            </a:r>
            <a:r>
              <a:rPr lang="en-US" baseline="0" dirty="0" smtClean="0"/>
              <a:t> backgrounds ok – Master’s degree or many years experience necessary</a:t>
            </a:r>
          </a:p>
          <a:p>
            <a:r>
              <a:rPr lang="en-US" baseline="0" dirty="0" smtClean="0"/>
              <a:t>Plan out how you will interact with preceptor – make sure they will be available to you</a:t>
            </a:r>
            <a:endParaRPr lang="en-US" dirty="0" smtClean="0"/>
          </a:p>
          <a:p>
            <a:endParaRPr lang="en-US" dirty="0"/>
          </a:p>
        </p:txBody>
      </p:sp>
      <p:sp>
        <p:nvSpPr>
          <p:cNvPr id="4" name="Slide Number Placeholder 3"/>
          <p:cNvSpPr>
            <a:spLocks noGrp="1"/>
          </p:cNvSpPr>
          <p:nvPr>
            <p:ph type="sldNum" sz="quarter" idx="10"/>
          </p:nvPr>
        </p:nvSpPr>
        <p:spPr/>
        <p:txBody>
          <a:bodyPr/>
          <a:lstStyle/>
          <a:p>
            <a:fld id="{6E28C3D0-B33E-4A99-AC3F-F6CC4EB2F33D}" type="slidenum">
              <a:rPr lang="en-US" smtClean="0"/>
              <a:t>13</a:t>
            </a:fld>
            <a:endParaRPr lang="en-US"/>
          </a:p>
        </p:txBody>
      </p:sp>
    </p:spTree>
    <p:extLst>
      <p:ext uri="{BB962C8B-B14F-4D97-AF65-F5344CB8AC3E}">
        <p14:creationId xmlns:p14="http://schemas.microsoft.com/office/powerpoint/2010/main" val="9960061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Treat it like a job interview, this could turn into a job</a:t>
            </a:r>
          </a:p>
          <a:p>
            <a:r>
              <a:rPr lang="en-US" dirty="0" smtClean="0"/>
              <a:t>Dress</a:t>
            </a:r>
            <a:r>
              <a:rPr lang="en-US" baseline="0" dirty="0" smtClean="0"/>
              <a:t> professionally, put your phone away</a:t>
            </a:r>
          </a:p>
          <a:p>
            <a:r>
              <a:rPr lang="en-US" baseline="0" dirty="0" smtClean="0"/>
              <a:t>Be present, positive, and open to learning</a:t>
            </a:r>
          </a:p>
          <a:p>
            <a:r>
              <a:rPr lang="en-US" baseline="0" dirty="0" smtClean="0"/>
              <a:t>Respect authority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E28C3D0-B33E-4A99-AC3F-F6CC4EB2F33D}" type="slidenum">
              <a:rPr lang="en-US" smtClean="0"/>
              <a:t>14</a:t>
            </a:fld>
            <a:endParaRPr lang="en-US"/>
          </a:p>
        </p:txBody>
      </p:sp>
    </p:spTree>
    <p:extLst>
      <p:ext uri="{BB962C8B-B14F-4D97-AF65-F5344CB8AC3E}">
        <p14:creationId xmlns:p14="http://schemas.microsoft.com/office/powerpoint/2010/main" val="1514158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35 minutes, </a:t>
            </a:r>
          </a:p>
          <a:p>
            <a:r>
              <a:rPr lang="en-US" dirty="0" smtClean="0"/>
              <a:t>12 in person</a:t>
            </a:r>
          </a:p>
          <a:p>
            <a:r>
              <a:rPr lang="en-US" dirty="0" smtClean="0"/>
              <a:t>19 online</a:t>
            </a:r>
          </a:p>
          <a:p>
            <a:endParaRPr lang="en-US" dirty="0"/>
          </a:p>
        </p:txBody>
      </p:sp>
      <p:sp>
        <p:nvSpPr>
          <p:cNvPr id="4" name="Slide Number Placeholder 3"/>
          <p:cNvSpPr>
            <a:spLocks noGrp="1"/>
          </p:cNvSpPr>
          <p:nvPr>
            <p:ph type="sldNum" sz="quarter" idx="10"/>
          </p:nvPr>
        </p:nvSpPr>
        <p:spPr/>
        <p:txBody>
          <a:bodyPr/>
          <a:lstStyle/>
          <a:p>
            <a:fld id="{6E28C3D0-B33E-4A99-AC3F-F6CC4EB2F33D}" type="slidenum">
              <a:rPr lang="en-US" smtClean="0"/>
              <a:t>15</a:t>
            </a:fld>
            <a:endParaRPr lang="en-US"/>
          </a:p>
        </p:txBody>
      </p:sp>
    </p:spTree>
    <p:extLst>
      <p:ext uri="{BB962C8B-B14F-4D97-AF65-F5344CB8AC3E}">
        <p14:creationId xmlns:p14="http://schemas.microsoft.com/office/powerpoint/2010/main" val="518198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D7DA55-655A-4CB1-A040-60E3BADC0C47}"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897770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28C3D0-B33E-4A99-AC3F-F6CC4EB2F33D}" type="slidenum">
              <a:rPr lang="en-US" smtClean="0"/>
              <a:t>2</a:t>
            </a:fld>
            <a:endParaRPr lang="en-US"/>
          </a:p>
        </p:txBody>
      </p:sp>
    </p:spTree>
    <p:extLst>
      <p:ext uri="{BB962C8B-B14F-4D97-AF65-F5344CB8AC3E}">
        <p14:creationId xmlns:p14="http://schemas.microsoft.com/office/powerpoint/2010/main" val="1841266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 about what you are interested in and what you want to learn when planning your field experience. </a:t>
            </a:r>
            <a:endParaRPr lang="en-US" dirty="0"/>
          </a:p>
        </p:txBody>
      </p:sp>
      <p:sp>
        <p:nvSpPr>
          <p:cNvPr id="4" name="Slide Number Placeholder 3"/>
          <p:cNvSpPr>
            <a:spLocks noGrp="1"/>
          </p:cNvSpPr>
          <p:nvPr>
            <p:ph type="sldNum" sz="quarter" idx="10"/>
          </p:nvPr>
        </p:nvSpPr>
        <p:spPr/>
        <p:txBody>
          <a:bodyPr/>
          <a:lstStyle/>
          <a:p>
            <a:fld id="{63933B5B-7F8E-4D09-ADE3-6DAFD03C625D}" type="slidenum">
              <a:rPr lang="en-US" smtClean="0"/>
              <a:t>3</a:t>
            </a:fld>
            <a:endParaRPr lang="en-US"/>
          </a:p>
        </p:txBody>
      </p:sp>
    </p:spTree>
    <p:extLst>
      <p:ext uri="{BB962C8B-B14F-4D97-AF65-F5344CB8AC3E}">
        <p14:creationId xmlns:p14="http://schemas.microsoft.com/office/powerpoint/2010/main" val="2653737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Treat this as a job interview, be professional,</a:t>
            </a:r>
            <a:r>
              <a:rPr lang="en-US" baseline="0" dirty="0" smtClean="0"/>
              <a:t> positive and open to learning at all times!</a:t>
            </a:r>
            <a:endParaRPr lang="en-US" dirty="0"/>
          </a:p>
        </p:txBody>
      </p:sp>
      <p:sp>
        <p:nvSpPr>
          <p:cNvPr id="4" name="Slide Number Placeholder 3"/>
          <p:cNvSpPr>
            <a:spLocks noGrp="1"/>
          </p:cNvSpPr>
          <p:nvPr>
            <p:ph type="sldNum" sz="quarter" idx="10"/>
          </p:nvPr>
        </p:nvSpPr>
        <p:spPr/>
        <p:txBody>
          <a:bodyPr/>
          <a:lstStyle/>
          <a:p>
            <a:fld id="{63933B5B-7F8E-4D09-ADE3-6DAFD03C625D}" type="slidenum">
              <a:rPr lang="en-US" smtClean="0"/>
              <a:t>4</a:t>
            </a:fld>
            <a:endParaRPr lang="en-US"/>
          </a:p>
        </p:txBody>
      </p:sp>
    </p:spTree>
    <p:extLst>
      <p:ext uri="{BB962C8B-B14F-4D97-AF65-F5344CB8AC3E}">
        <p14:creationId xmlns:p14="http://schemas.microsoft.com/office/powerpoint/2010/main" val="2040783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Think about your interests and connections. </a:t>
            </a:r>
          </a:p>
          <a:p>
            <a:r>
              <a:rPr lang="en-US" baseline="0" dirty="0" smtClean="0"/>
              <a:t>What do you want to do? Who do you know?</a:t>
            </a:r>
          </a:p>
          <a:p>
            <a:r>
              <a:rPr lang="en-US" baseline="0" dirty="0" smtClean="0"/>
              <a:t>What do you want to learn? Do you need to gain skills or experience in a certain area?</a:t>
            </a:r>
          </a:p>
          <a:p>
            <a:endParaRPr lang="en-US" baseline="0" dirty="0" smtClean="0"/>
          </a:p>
          <a:p>
            <a:r>
              <a:rPr lang="en-US" baseline="0" dirty="0" smtClean="0"/>
              <a:t>What have other students done that fits with what you want to do?</a:t>
            </a:r>
          </a:p>
          <a:p>
            <a:r>
              <a:rPr lang="en-US" baseline="0" dirty="0" smtClean="0"/>
              <a:t>Reach out to inquire about opportunities in advance</a:t>
            </a:r>
            <a:endParaRPr lang="en-US" dirty="0"/>
          </a:p>
        </p:txBody>
      </p:sp>
      <p:sp>
        <p:nvSpPr>
          <p:cNvPr id="4" name="Slide Number Placeholder 3"/>
          <p:cNvSpPr>
            <a:spLocks noGrp="1"/>
          </p:cNvSpPr>
          <p:nvPr>
            <p:ph type="sldNum" sz="quarter" idx="10"/>
          </p:nvPr>
        </p:nvSpPr>
        <p:spPr/>
        <p:txBody>
          <a:bodyPr/>
          <a:lstStyle/>
          <a:p>
            <a:fld id="{6E28C3D0-B33E-4A99-AC3F-F6CC4EB2F33D}" type="slidenum">
              <a:rPr lang="en-US" smtClean="0"/>
              <a:t>5</a:t>
            </a:fld>
            <a:endParaRPr lang="en-US"/>
          </a:p>
        </p:txBody>
      </p:sp>
    </p:spTree>
    <p:extLst>
      <p:ext uri="{BB962C8B-B14F-4D97-AF65-F5344CB8AC3E}">
        <p14:creationId xmlns:p14="http://schemas.microsoft.com/office/powerpoint/2010/main" val="2582990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Meet with faculty advisor once per term, discuss when to do FE</a:t>
            </a:r>
          </a:p>
          <a:p>
            <a:r>
              <a:rPr lang="en-US" dirty="0" smtClean="0"/>
              <a:t>Concentration courses often required – important to have a theoretical foundation</a:t>
            </a:r>
          </a:p>
          <a:p>
            <a:r>
              <a:rPr lang="en-US" dirty="0" smtClean="0"/>
              <a:t>Credit</a:t>
            </a:r>
            <a:r>
              <a:rPr lang="en-US" baseline="0" dirty="0" smtClean="0"/>
              <a:t> hours vary by department – ask your faculty advisor how many credit hours you need</a:t>
            </a:r>
          </a:p>
          <a:p>
            <a:r>
              <a:rPr lang="en-US" baseline="0" dirty="0" smtClean="0"/>
              <a:t>Work with them on goals and aspirations </a:t>
            </a:r>
          </a:p>
          <a:p>
            <a:r>
              <a:rPr lang="en-US" baseline="0" dirty="0" smtClean="0"/>
              <a:t>Have a resume ready to submit for possible placements </a:t>
            </a:r>
          </a:p>
        </p:txBody>
      </p:sp>
      <p:sp>
        <p:nvSpPr>
          <p:cNvPr id="4" name="Slide Number Placeholder 3"/>
          <p:cNvSpPr>
            <a:spLocks noGrp="1"/>
          </p:cNvSpPr>
          <p:nvPr>
            <p:ph type="sldNum" sz="quarter" idx="10"/>
          </p:nvPr>
        </p:nvSpPr>
        <p:spPr/>
        <p:txBody>
          <a:bodyPr/>
          <a:lstStyle/>
          <a:p>
            <a:fld id="{6E28C3D0-B33E-4A99-AC3F-F6CC4EB2F33D}" type="slidenum">
              <a:rPr lang="en-US" smtClean="0"/>
              <a:t>6</a:t>
            </a:fld>
            <a:endParaRPr lang="en-US"/>
          </a:p>
        </p:txBody>
      </p:sp>
    </p:spTree>
    <p:extLst>
      <p:ext uri="{BB962C8B-B14F-4D97-AF65-F5344CB8AC3E}">
        <p14:creationId xmlns:p14="http://schemas.microsoft.com/office/powerpoint/2010/main" val="1156955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Plan: academic</a:t>
            </a:r>
            <a:r>
              <a:rPr lang="en-US" baseline="0" dirty="0" smtClean="0"/>
              <a:t> component - blueprint for FE</a:t>
            </a:r>
          </a:p>
          <a:p>
            <a:endParaRPr lang="en-US" baseline="0" dirty="0" smtClean="0"/>
          </a:p>
          <a:p>
            <a:r>
              <a:rPr lang="en-US" baseline="0" dirty="0" smtClean="0"/>
              <a:t>Deadline is the same as the registration deadline (Jan 6</a:t>
            </a:r>
            <a:r>
              <a:rPr lang="en-US" baseline="30000" dirty="0" smtClean="0"/>
              <a:t>th</a:t>
            </a:r>
            <a:r>
              <a:rPr lang="en-US" baseline="0" dirty="0" smtClean="0"/>
              <a:t> for traditional students, Nov 20</a:t>
            </a:r>
            <a:r>
              <a:rPr lang="en-US" baseline="30000" dirty="0" smtClean="0"/>
              <a:t>th</a:t>
            </a:r>
            <a:r>
              <a:rPr lang="en-US" baseline="0" dirty="0" smtClean="0"/>
              <a:t> for reduced rate) </a:t>
            </a:r>
          </a:p>
          <a:p>
            <a:endParaRPr lang="en-US" dirty="0" smtClean="0"/>
          </a:p>
          <a:p>
            <a:r>
              <a:rPr lang="en-US" dirty="0" smtClean="0"/>
              <a:t>Permits</a:t>
            </a:r>
            <a:r>
              <a:rPr lang="en-US" baseline="0" dirty="0" smtClean="0"/>
              <a:t> are needed for contract courses, change the credit hours to match your FE credits – (1 – 12 credits)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E28C3D0-B33E-4A99-AC3F-F6CC4EB2F33D}" type="slidenum">
              <a:rPr lang="en-US" smtClean="0"/>
              <a:t>7</a:t>
            </a:fld>
            <a:endParaRPr lang="en-US"/>
          </a:p>
        </p:txBody>
      </p:sp>
    </p:spTree>
    <p:extLst>
      <p:ext uri="{BB962C8B-B14F-4D97-AF65-F5344CB8AC3E}">
        <p14:creationId xmlns:p14="http://schemas.microsoft.com/office/powerpoint/2010/main" val="364748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 site is different in terms of what is needed</a:t>
            </a:r>
          </a:p>
          <a:p>
            <a:r>
              <a:rPr lang="en-US" dirty="0" smtClean="0"/>
              <a:t>Big</a:t>
            </a:r>
            <a:r>
              <a:rPr lang="en-US" baseline="0" dirty="0" smtClean="0"/>
              <a:t> sites require AA’s, can take time if we don’t already have one</a:t>
            </a:r>
          </a:p>
          <a:p>
            <a:r>
              <a:rPr lang="en-US" baseline="0" dirty="0" smtClean="0"/>
              <a:t>It is your responsibility to meet preliminary requirements </a:t>
            </a:r>
          </a:p>
          <a:p>
            <a:endParaRPr lang="en-US" dirty="0"/>
          </a:p>
        </p:txBody>
      </p:sp>
      <p:sp>
        <p:nvSpPr>
          <p:cNvPr id="4" name="Slide Number Placeholder 3"/>
          <p:cNvSpPr>
            <a:spLocks noGrp="1"/>
          </p:cNvSpPr>
          <p:nvPr>
            <p:ph type="sldNum" sz="quarter" idx="10"/>
          </p:nvPr>
        </p:nvSpPr>
        <p:spPr/>
        <p:txBody>
          <a:bodyPr/>
          <a:lstStyle/>
          <a:p>
            <a:fld id="{6E28C3D0-B33E-4A99-AC3F-F6CC4EB2F33D}" type="slidenum">
              <a:rPr lang="en-US" smtClean="0"/>
              <a:t>8</a:t>
            </a:fld>
            <a:endParaRPr lang="en-US"/>
          </a:p>
        </p:txBody>
      </p:sp>
    </p:spTree>
    <p:extLst>
      <p:ext uri="{BB962C8B-B14F-4D97-AF65-F5344CB8AC3E}">
        <p14:creationId xmlns:p14="http://schemas.microsoft.com/office/powerpoint/2010/main" val="2222222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 site is different in terms of what is needed</a:t>
            </a:r>
          </a:p>
          <a:p>
            <a:r>
              <a:rPr lang="en-US" dirty="0" smtClean="0"/>
              <a:t>Big</a:t>
            </a:r>
            <a:r>
              <a:rPr lang="en-US" baseline="0" dirty="0" smtClean="0"/>
              <a:t> sites require AA’s, can take time if we don’t already have one</a:t>
            </a:r>
          </a:p>
          <a:p>
            <a:r>
              <a:rPr lang="en-US" baseline="0" dirty="0" smtClean="0"/>
              <a:t>It is your responsibility to meet preliminary requirements </a:t>
            </a:r>
          </a:p>
          <a:p>
            <a:endParaRPr lang="en-US" dirty="0"/>
          </a:p>
        </p:txBody>
      </p:sp>
      <p:sp>
        <p:nvSpPr>
          <p:cNvPr id="4" name="Slide Number Placeholder 3"/>
          <p:cNvSpPr>
            <a:spLocks noGrp="1"/>
          </p:cNvSpPr>
          <p:nvPr>
            <p:ph type="sldNum" sz="quarter" idx="10"/>
          </p:nvPr>
        </p:nvSpPr>
        <p:spPr/>
        <p:txBody>
          <a:bodyPr/>
          <a:lstStyle/>
          <a:p>
            <a:fld id="{6E28C3D0-B33E-4A99-AC3F-F6CC4EB2F33D}" type="slidenum">
              <a:rPr lang="en-US" smtClean="0"/>
              <a:t>9</a:t>
            </a:fld>
            <a:endParaRPr lang="en-US"/>
          </a:p>
        </p:txBody>
      </p:sp>
    </p:spTree>
    <p:extLst>
      <p:ext uri="{BB962C8B-B14F-4D97-AF65-F5344CB8AC3E}">
        <p14:creationId xmlns:p14="http://schemas.microsoft.com/office/powerpoint/2010/main" val="1131123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C39F90-7134-470B-8AB0-ED42C1E3DCE5}" type="datetimeFigureOut">
              <a:rPr lang="en-US" smtClean="0"/>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E34FF5-AB22-4BB5-86C5-92930F3B04F8}" type="slidenum">
              <a:rPr lang="en-US" smtClean="0"/>
              <a:t>‹#›</a:t>
            </a:fld>
            <a:endParaRPr lang="en-US"/>
          </a:p>
        </p:txBody>
      </p:sp>
    </p:spTree>
    <p:extLst>
      <p:ext uri="{BB962C8B-B14F-4D97-AF65-F5344CB8AC3E}">
        <p14:creationId xmlns:p14="http://schemas.microsoft.com/office/powerpoint/2010/main" val="4162056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C39F90-7134-470B-8AB0-ED42C1E3DCE5}" type="datetimeFigureOut">
              <a:rPr lang="en-US" smtClean="0"/>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E34FF5-AB22-4BB5-86C5-92930F3B04F8}" type="slidenum">
              <a:rPr lang="en-US" smtClean="0"/>
              <a:t>‹#›</a:t>
            </a:fld>
            <a:endParaRPr lang="en-US"/>
          </a:p>
        </p:txBody>
      </p:sp>
    </p:spTree>
    <p:extLst>
      <p:ext uri="{BB962C8B-B14F-4D97-AF65-F5344CB8AC3E}">
        <p14:creationId xmlns:p14="http://schemas.microsoft.com/office/powerpoint/2010/main" val="1488802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C39F90-7134-470B-8AB0-ED42C1E3DCE5}" type="datetimeFigureOut">
              <a:rPr lang="en-US" smtClean="0"/>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E34FF5-AB22-4BB5-86C5-92930F3B04F8}" type="slidenum">
              <a:rPr lang="en-US" smtClean="0"/>
              <a:t>‹#›</a:t>
            </a:fld>
            <a:endParaRPr lang="en-US"/>
          </a:p>
        </p:txBody>
      </p:sp>
    </p:spTree>
    <p:extLst>
      <p:ext uri="{BB962C8B-B14F-4D97-AF65-F5344CB8AC3E}">
        <p14:creationId xmlns:p14="http://schemas.microsoft.com/office/powerpoint/2010/main" val="795520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D0E713-A73A-4C66-9DD8-01F48907BBD8}" type="datetimeFigureOut">
              <a:rPr lang="en-US" smtClean="0">
                <a:solidFill>
                  <a:prstClr val="black">
                    <a:tint val="75000"/>
                  </a:prstClr>
                </a:solidFill>
              </a:rPr>
              <a:pPr/>
              <a:t>9/15/2016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8957286-44CE-4518-BC50-24242C6791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4477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BD0E713-A73A-4C66-9DD8-01F48907BBD8}" type="datetimeFigureOut">
              <a:rPr lang="en-US" smtClean="0">
                <a:solidFill>
                  <a:prstClr val="black">
                    <a:tint val="75000"/>
                  </a:prstClr>
                </a:solidFill>
              </a:rPr>
              <a:pPr/>
              <a:t>9/15/2016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8957286-44CE-4518-BC50-24242C679147}" type="slidenum">
              <a:rPr lang="en-US" smtClean="0">
                <a:solidFill>
                  <a:prstClr val="black">
                    <a:tint val="75000"/>
                  </a:prstClr>
                </a:solidFill>
              </a:rPr>
              <a:pPr/>
              <a:t>‹#›</a:t>
            </a:fld>
            <a:endParaRPr lang="en-US">
              <a:solidFill>
                <a:prstClr val="black">
                  <a:tint val="75000"/>
                </a:prstClr>
              </a:solidFill>
            </a:endParaRPr>
          </a:p>
        </p:txBody>
      </p:sp>
      <p:pic>
        <p:nvPicPr>
          <p:cNvPr id="7" name="Picture 6" descr="Power Point slide 3.jpg"/>
          <p:cNvPicPr>
            <a:picLocks noChangeAspect="1"/>
          </p:cNvPicPr>
          <p:nvPr userDrawn="1"/>
        </p:nvPicPr>
        <p:blipFill>
          <a:blip r:embed="rId2" cstate="print"/>
          <a:stretch>
            <a:fillRect/>
          </a:stretch>
        </p:blipFill>
        <p:spPr>
          <a:xfrm>
            <a:off x="0" y="0"/>
            <a:ext cx="12192000" cy="6858000"/>
          </a:xfrm>
          <a:prstGeom prst="rect">
            <a:avLst/>
          </a:prstGeom>
        </p:spPr>
      </p:pic>
    </p:spTree>
    <p:extLst>
      <p:ext uri="{BB962C8B-B14F-4D97-AF65-F5344CB8AC3E}">
        <p14:creationId xmlns:p14="http://schemas.microsoft.com/office/powerpoint/2010/main" val="879641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D0E713-A73A-4C66-9DD8-01F48907BBD8}" type="datetimeFigureOut">
              <a:rPr lang="en-US" smtClean="0">
                <a:solidFill>
                  <a:prstClr val="black">
                    <a:tint val="75000"/>
                  </a:prstClr>
                </a:solidFill>
              </a:rPr>
              <a:pPr/>
              <a:t>9/15/2016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8957286-44CE-4518-BC50-24242C6791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1594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D0E713-A73A-4C66-9DD8-01F48907BBD8}" type="datetimeFigureOut">
              <a:rPr lang="en-US" smtClean="0">
                <a:solidFill>
                  <a:prstClr val="black">
                    <a:tint val="75000"/>
                  </a:prstClr>
                </a:solidFill>
              </a:rPr>
              <a:pPr/>
              <a:t>9/15/2016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8957286-44CE-4518-BC50-24242C6791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4659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D0E713-A73A-4C66-9DD8-01F48907BBD8}" type="datetimeFigureOut">
              <a:rPr lang="en-US" smtClean="0">
                <a:solidFill>
                  <a:prstClr val="black">
                    <a:tint val="75000"/>
                  </a:prstClr>
                </a:solidFill>
              </a:rPr>
              <a:pPr/>
              <a:t>9/15/2016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8957286-44CE-4518-BC50-24242C6791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92274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D0E713-A73A-4C66-9DD8-01F48907BBD8}" type="datetimeFigureOut">
              <a:rPr lang="en-US" smtClean="0">
                <a:solidFill>
                  <a:prstClr val="black">
                    <a:tint val="75000"/>
                  </a:prstClr>
                </a:solidFill>
              </a:rPr>
              <a:pPr/>
              <a:t>9/15/2016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8957286-44CE-4518-BC50-24242C6791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82135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D0E713-A73A-4C66-9DD8-01F48907BBD8}" type="datetimeFigureOut">
              <a:rPr lang="en-US" smtClean="0">
                <a:solidFill>
                  <a:prstClr val="black">
                    <a:tint val="75000"/>
                  </a:prstClr>
                </a:solidFill>
              </a:rPr>
              <a:pPr/>
              <a:t>9/15/2016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8957286-44CE-4518-BC50-24242C6791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87803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D0E713-A73A-4C66-9DD8-01F48907BBD8}" type="datetimeFigureOut">
              <a:rPr lang="en-US" smtClean="0">
                <a:solidFill>
                  <a:prstClr val="black">
                    <a:tint val="75000"/>
                  </a:prstClr>
                </a:solidFill>
              </a:rPr>
              <a:pPr/>
              <a:t>9/15/2016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8957286-44CE-4518-BC50-24242C6791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4441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C39F90-7134-470B-8AB0-ED42C1E3DCE5}" type="datetimeFigureOut">
              <a:rPr lang="en-US" smtClean="0"/>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E34FF5-AB22-4BB5-86C5-92930F3B04F8}" type="slidenum">
              <a:rPr lang="en-US" smtClean="0"/>
              <a:t>‹#›</a:t>
            </a:fld>
            <a:endParaRPr lang="en-US"/>
          </a:p>
        </p:txBody>
      </p:sp>
    </p:spTree>
    <p:extLst>
      <p:ext uri="{BB962C8B-B14F-4D97-AF65-F5344CB8AC3E}">
        <p14:creationId xmlns:p14="http://schemas.microsoft.com/office/powerpoint/2010/main" val="32797045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D0E713-A73A-4C66-9DD8-01F48907BBD8}" type="datetimeFigureOut">
              <a:rPr lang="en-US" smtClean="0">
                <a:solidFill>
                  <a:prstClr val="black">
                    <a:tint val="75000"/>
                  </a:prstClr>
                </a:solidFill>
              </a:rPr>
              <a:pPr/>
              <a:t>9/15/2016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8957286-44CE-4518-BC50-24242C6791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48429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D0E713-A73A-4C66-9DD8-01F48907BBD8}" type="datetimeFigureOut">
              <a:rPr lang="en-US" smtClean="0">
                <a:solidFill>
                  <a:prstClr val="black">
                    <a:tint val="75000"/>
                  </a:prstClr>
                </a:solidFill>
              </a:rPr>
              <a:pPr/>
              <a:t>9/15/2016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8957286-44CE-4518-BC50-24242C6791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03338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D0E713-A73A-4C66-9DD8-01F48907BBD8}" type="datetimeFigureOut">
              <a:rPr lang="en-US" smtClean="0">
                <a:solidFill>
                  <a:prstClr val="black">
                    <a:tint val="75000"/>
                  </a:prstClr>
                </a:solidFill>
              </a:rPr>
              <a:pPr/>
              <a:t>9/15/2016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8957286-44CE-4518-BC50-24242C6791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07950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1F42ED-53D1-40F1-8408-3EE5ED3998A9}" type="datetimeFigureOut">
              <a:rPr lang="en-US" smtClean="0">
                <a:solidFill>
                  <a:prstClr val="black">
                    <a:tint val="75000"/>
                  </a:prstClr>
                </a:solidFill>
              </a:rPr>
              <a:pPr/>
              <a:t>9/15/2016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4F72FE-8ED8-4B74-B951-54D60580F90C}" type="slidenum">
              <a:rPr lang="en-US" smtClean="0">
                <a:solidFill>
                  <a:prstClr val="black">
                    <a:tint val="75000"/>
                  </a:prstClr>
                </a:solidFill>
              </a:rPr>
              <a:pPr/>
              <a:t>‹#›</a:t>
            </a:fld>
            <a:endParaRPr lang="en-US">
              <a:solidFill>
                <a:prstClr val="black">
                  <a:tint val="75000"/>
                </a:prstClr>
              </a:solidFill>
            </a:endParaRPr>
          </a:p>
        </p:txBody>
      </p:sp>
      <p:pic>
        <p:nvPicPr>
          <p:cNvPr id="7" name="Picture 6" descr="Power Point slide 2 White Background.jpg"/>
          <p:cNvPicPr>
            <a:picLocks noChangeAspect="1"/>
          </p:cNvPicPr>
          <p:nvPr userDrawn="1"/>
        </p:nvPicPr>
        <p:blipFill>
          <a:blip r:embed="rId2" cstate="print"/>
          <a:stretch>
            <a:fillRect/>
          </a:stretch>
        </p:blipFill>
        <p:spPr>
          <a:xfrm>
            <a:off x="0" y="0"/>
            <a:ext cx="12192000" cy="6858000"/>
          </a:xfrm>
          <a:prstGeom prst="rect">
            <a:avLst/>
          </a:prstGeom>
        </p:spPr>
      </p:pic>
    </p:spTree>
    <p:extLst>
      <p:ext uri="{BB962C8B-B14F-4D97-AF65-F5344CB8AC3E}">
        <p14:creationId xmlns:p14="http://schemas.microsoft.com/office/powerpoint/2010/main" val="31448549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1F42ED-53D1-40F1-8408-3EE5ED3998A9}" type="datetimeFigureOut">
              <a:rPr lang="en-US" smtClean="0">
                <a:solidFill>
                  <a:prstClr val="black">
                    <a:tint val="75000"/>
                  </a:prstClr>
                </a:solidFill>
              </a:rPr>
              <a:pPr/>
              <a:t>9/15/2016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4F72FE-8ED8-4B74-B951-54D60580F9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68863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1F42ED-53D1-40F1-8408-3EE5ED3998A9}" type="datetimeFigureOut">
              <a:rPr lang="en-US" smtClean="0">
                <a:solidFill>
                  <a:prstClr val="black">
                    <a:tint val="75000"/>
                  </a:prstClr>
                </a:solidFill>
              </a:rPr>
              <a:pPr/>
              <a:t>9/15/2016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4F72FE-8ED8-4B74-B951-54D60580F9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22896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1F42ED-53D1-40F1-8408-3EE5ED3998A9}" type="datetimeFigureOut">
              <a:rPr lang="en-US" smtClean="0">
                <a:solidFill>
                  <a:prstClr val="black">
                    <a:tint val="75000"/>
                  </a:prstClr>
                </a:solidFill>
              </a:rPr>
              <a:pPr/>
              <a:t>9/15/2016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4F72FE-8ED8-4B74-B951-54D60580F9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1869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1F42ED-53D1-40F1-8408-3EE5ED3998A9}" type="datetimeFigureOut">
              <a:rPr lang="en-US" smtClean="0">
                <a:solidFill>
                  <a:prstClr val="black">
                    <a:tint val="75000"/>
                  </a:prstClr>
                </a:solidFill>
              </a:rPr>
              <a:pPr/>
              <a:t>9/15/2016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94F72FE-8ED8-4B74-B951-54D60580F9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50593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1F42ED-53D1-40F1-8408-3EE5ED3998A9}" type="datetimeFigureOut">
              <a:rPr lang="en-US" smtClean="0">
                <a:solidFill>
                  <a:prstClr val="black">
                    <a:tint val="75000"/>
                  </a:prstClr>
                </a:solidFill>
              </a:rPr>
              <a:pPr/>
              <a:t>9/15/2016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94F72FE-8ED8-4B74-B951-54D60580F9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67563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1F42ED-53D1-40F1-8408-3EE5ED3998A9}" type="datetimeFigureOut">
              <a:rPr lang="en-US" smtClean="0">
                <a:solidFill>
                  <a:prstClr val="black">
                    <a:tint val="75000"/>
                  </a:prstClr>
                </a:solidFill>
              </a:rPr>
              <a:pPr/>
              <a:t>9/15/2016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94F72FE-8ED8-4B74-B951-54D60580F9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4711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C39F90-7134-470B-8AB0-ED42C1E3DCE5}" type="datetimeFigureOut">
              <a:rPr lang="en-US" smtClean="0"/>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E34FF5-AB22-4BB5-86C5-92930F3B04F8}" type="slidenum">
              <a:rPr lang="en-US" smtClean="0"/>
              <a:t>‹#›</a:t>
            </a:fld>
            <a:endParaRPr lang="en-US"/>
          </a:p>
        </p:txBody>
      </p:sp>
    </p:spTree>
    <p:extLst>
      <p:ext uri="{BB962C8B-B14F-4D97-AF65-F5344CB8AC3E}">
        <p14:creationId xmlns:p14="http://schemas.microsoft.com/office/powerpoint/2010/main" val="26960189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1F42ED-53D1-40F1-8408-3EE5ED3998A9}" type="datetimeFigureOut">
              <a:rPr lang="en-US" smtClean="0">
                <a:solidFill>
                  <a:prstClr val="black">
                    <a:tint val="75000"/>
                  </a:prstClr>
                </a:solidFill>
              </a:rPr>
              <a:pPr/>
              <a:t>9/15/2016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4F72FE-8ED8-4B74-B951-54D60580F9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94054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1F42ED-53D1-40F1-8408-3EE5ED3998A9}" type="datetimeFigureOut">
              <a:rPr lang="en-US" smtClean="0">
                <a:solidFill>
                  <a:prstClr val="black">
                    <a:tint val="75000"/>
                  </a:prstClr>
                </a:solidFill>
              </a:rPr>
              <a:pPr/>
              <a:t>9/15/2016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4F72FE-8ED8-4B74-B951-54D60580F9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12454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1F42ED-53D1-40F1-8408-3EE5ED3998A9}" type="datetimeFigureOut">
              <a:rPr lang="en-US" smtClean="0">
                <a:solidFill>
                  <a:prstClr val="black">
                    <a:tint val="75000"/>
                  </a:prstClr>
                </a:solidFill>
              </a:rPr>
              <a:pPr/>
              <a:t>9/15/2016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4F72FE-8ED8-4B74-B951-54D60580F9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5221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1F42ED-53D1-40F1-8408-3EE5ED3998A9}" type="datetimeFigureOut">
              <a:rPr lang="en-US" smtClean="0">
                <a:solidFill>
                  <a:prstClr val="black">
                    <a:tint val="75000"/>
                  </a:prstClr>
                </a:solidFill>
              </a:rPr>
              <a:pPr/>
              <a:t>9/15/2016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4F72FE-8ED8-4B74-B951-54D60580F9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4088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C39F90-7134-470B-8AB0-ED42C1E3DCE5}" type="datetimeFigureOut">
              <a:rPr lang="en-US" smtClean="0"/>
              <a:t>9/15/2016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E34FF5-AB22-4BB5-86C5-92930F3B04F8}" type="slidenum">
              <a:rPr lang="en-US" smtClean="0"/>
              <a:t>‹#›</a:t>
            </a:fld>
            <a:endParaRPr lang="en-US"/>
          </a:p>
        </p:txBody>
      </p:sp>
    </p:spTree>
    <p:extLst>
      <p:ext uri="{BB962C8B-B14F-4D97-AF65-F5344CB8AC3E}">
        <p14:creationId xmlns:p14="http://schemas.microsoft.com/office/powerpoint/2010/main" val="3258093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C39F90-7134-470B-8AB0-ED42C1E3DCE5}" type="datetimeFigureOut">
              <a:rPr lang="en-US" smtClean="0"/>
              <a:t>9/15/2016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E34FF5-AB22-4BB5-86C5-92930F3B04F8}" type="slidenum">
              <a:rPr lang="en-US" smtClean="0"/>
              <a:t>‹#›</a:t>
            </a:fld>
            <a:endParaRPr lang="en-US"/>
          </a:p>
        </p:txBody>
      </p:sp>
    </p:spTree>
    <p:extLst>
      <p:ext uri="{BB962C8B-B14F-4D97-AF65-F5344CB8AC3E}">
        <p14:creationId xmlns:p14="http://schemas.microsoft.com/office/powerpoint/2010/main" val="725510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C39F90-7134-470B-8AB0-ED42C1E3DCE5}" type="datetimeFigureOut">
              <a:rPr lang="en-US" smtClean="0"/>
              <a:t>9/15/2016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E34FF5-AB22-4BB5-86C5-92930F3B04F8}" type="slidenum">
              <a:rPr lang="en-US" smtClean="0"/>
              <a:t>‹#›</a:t>
            </a:fld>
            <a:endParaRPr lang="en-US"/>
          </a:p>
        </p:txBody>
      </p:sp>
    </p:spTree>
    <p:extLst>
      <p:ext uri="{BB962C8B-B14F-4D97-AF65-F5344CB8AC3E}">
        <p14:creationId xmlns:p14="http://schemas.microsoft.com/office/powerpoint/2010/main" val="3774858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C39F90-7134-470B-8AB0-ED42C1E3DCE5}" type="datetimeFigureOut">
              <a:rPr lang="en-US" smtClean="0"/>
              <a:t>9/15/2016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E34FF5-AB22-4BB5-86C5-92930F3B04F8}" type="slidenum">
              <a:rPr lang="en-US" smtClean="0"/>
              <a:t>‹#›</a:t>
            </a:fld>
            <a:endParaRPr lang="en-US"/>
          </a:p>
        </p:txBody>
      </p:sp>
    </p:spTree>
    <p:extLst>
      <p:ext uri="{BB962C8B-B14F-4D97-AF65-F5344CB8AC3E}">
        <p14:creationId xmlns:p14="http://schemas.microsoft.com/office/powerpoint/2010/main" val="896449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C39F90-7134-470B-8AB0-ED42C1E3DCE5}" type="datetimeFigureOut">
              <a:rPr lang="en-US" smtClean="0"/>
              <a:t>9/15/2016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E34FF5-AB22-4BB5-86C5-92930F3B04F8}" type="slidenum">
              <a:rPr lang="en-US" smtClean="0"/>
              <a:t>‹#›</a:t>
            </a:fld>
            <a:endParaRPr lang="en-US"/>
          </a:p>
        </p:txBody>
      </p:sp>
    </p:spTree>
    <p:extLst>
      <p:ext uri="{BB962C8B-B14F-4D97-AF65-F5344CB8AC3E}">
        <p14:creationId xmlns:p14="http://schemas.microsoft.com/office/powerpoint/2010/main" val="2501119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C39F90-7134-470B-8AB0-ED42C1E3DCE5}" type="datetimeFigureOut">
              <a:rPr lang="en-US" smtClean="0"/>
              <a:t>9/15/2016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E34FF5-AB22-4BB5-86C5-92930F3B04F8}" type="slidenum">
              <a:rPr lang="en-US" smtClean="0"/>
              <a:t>‹#›</a:t>
            </a:fld>
            <a:endParaRPr lang="en-US"/>
          </a:p>
        </p:txBody>
      </p:sp>
    </p:spTree>
    <p:extLst>
      <p:ext uri="{BB962C8B-B14F-4D97-AF65-F5344CB8AC3E}">
        <p14:creationId xmlns:p14="http://schemas.microsoft.com/office/powerpoint/2010/main" val="3384962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C39F90-7134-470B-8AB0-ED42C1E3DCE5}" type="datetimeFigureOut">
              <a:rPr lang="en-US" smtClean="0"/>
              <a:t>9/15/2016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E34FF5-AB22-4BB5-86C5-92930F3B04F8}" type="slidenum">
              <a:rPr lang="en-US" smtClean="0"/>
              <a:t>‹#›</a:t>
            </a:fld>
            <a:endParaRPr lang="en-US"/>
          </a:p>
        </p:txBody>
      </p:sp>
    </p:spTree>
    <p:extLst>
      <p:ext uri="{BB962C8B-B14F-4D97-AF65-F5344CB8AC3E}">
        <p14:creationId xmlns:p14="http://schemas.microsoft.com/office/powerpoint/2010/main" val="30398484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D0E713-A73A-4C66-9DD8-01F48907BBD8}" type="datetimeFigureOut">
              <a:rPr lang="en-US" smtClean="0">
                <a:solidFill>
                  <a:prstClr val="black">
                    <a:tint val="75000"/>
                  </a:prstClr>
                </a:solidFill>
              </a:rPr>
              <a:pPr/>
              <a:t>9/15/2016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957286-44CE-4518-BC50-24242C6791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19705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1F42ED-53D1-40F1-8408-3EE5ED3998A9}" type="datetimeFigureOut">
              <a:rPr lang="en-US" smtClean="0">
                <a:solidFill>
                  <a:prstClr val="black">
                    <a:tint val="75000"/>
                  </a:prstClr>
                </a:solidFill>
              </a:rPr>
              <a:pPr/>
              <a:t>9/15/2016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4F72FE-8ED8-4B74-B951-54D60580F90C}" type="slidenum">
              <a:rPr lang="en-US" smtClean="0">
                <a:solidFill>
                  <a:prstClr val="black">
                    <a:tint val="75000"/>
                  </a:prstClr>
                </a:solidFill>
              </a:rPr>
              <a:pPr/>
              <a:t>‹#›</a:t>
            </a:fld>
            <a:endParaRPr lang="en-US">
              <a:solidFill>
                <a:prstClr val="black">
                  <a:tint val="75000"/>
                </a:prstClr>
              </a:solidFill>
            </a:endParaRPr>
          </a:p>
        </p:txBody>
      </p:sp>
      <p:pic>
        <p:nvPicPr>
          <p:cNvPr id="8" name="Picture 7" descr="Power Point slide 3 White Background.jpg"/>
          <p:cNvPicPr>
            <a:picLocks noChangeAspect="1"/>
          </p:cNvPicPr>
          <p:nvPr userDrawn="1"/>
        </p:nvPicPr>
        <p:blipFill>
          <a:blip r:embed="rId13" cstate="print"/>
          <a:stretch>
            <a:fillRect/>
          </a:stretch>
        </p:blipFill>
        <p:spPr>
          <a:xfrm>
            <a:off x="0" y="0"/>
            <a:ext cx="12192000" cy="6858000"/>
          </a:xfrm>
          <a:prstGeom prst="rect">
            <a:avLst/>
          </a:prstGeom>
        </p:spPr>
      </p:pic>
    </p:spTree>
    <p:extLst>
      <p:ext uri="{BB962C8B-B14F-4D97-AF65-F5344CB8AC3E}">
        <p14:creationId xmlns:p14="http://schemas.microsoft.com/office/powerpoint/2010/main" val="32432081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hyperlink" Target="mailto:Fehelp@health.usf.edu" TargetMode="Externa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6.wmf"/></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7.wmf"/></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7.wmf"/></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jpeg"/><Relationship Id="rId7"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health.usf.edu/publichealth/academicaffairs/fe/index.htm"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Layout" Target="../slideLayouts/slideLayout29.xml"/><Relationship Id="rId1" Type="http://schemas.openxmlformats.org/officeDocument/2006/relationships/tags" Target="../tags/tag5.xml"/></Relationships>
</file>

<file path=ppt/slides/_rels/slide1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slideLayout" Target="../slideLayouts/slideLayout29.xml"/><Relationship Id="rId1" Type="http://schemas.openxmlformats.org/officeDocument/2006/relationships/tags" Target="../tags/tag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9.xml"/><Relationship Id="rId1" Type="http://schemas.openxmlformats.org/officeDocument/2006/relationships/tags" Target="../tags/tag7.xml"/><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16.xml"/><Relationship Id="rId7" Type="http://schemas.openxmlformats.org/officeDocument/2006/relationships/image" Target="../media/image21.jpg"/><Relationship Id="rId12" Type="http://schemas.openxmlformats.org/officeDocument/2006/relationships/image" Target="../media/image26.jpeg"/><Relationship Id="rId2" Type="http://schemas.openxmlformats.org/officeDocument/2006/relationships/slideLayout" Target="../slideLayouts/slideLayout29.xml"/><Relationship Id="rId1" Type="http://schemas.openxmlformats.org/officeDocument/2006/relationships/tags" Target="../tags/tag8.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9.xml"/><Relationship Id="rId1" Type="http://schemas.openxmlformats.org/officeDocument/2006/relationships/tags" Target="../tags/tag9.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9.xml"/><Relationship Id="rId1" Type="http://schemas.openxmlformats.org/officeDocument/2006/relationships/tags" Target="../tags/tag10.xml"/><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9.xml"/><Relationship Id="rId1" Type="http://schemas.openxmlformats.org/officeDocument/2006/relationships/tags" Target="../tags/tag11.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slideLayout" Target="../slideLayouts/slideLayout24.xml"/><Relationship Id="rId1" Type="http://schemas.openxmlformats.org/officeDocument/2006/relationships/tags" Target="../tags/tag12.xml"/><Relationship Id="rId6" Type="http://schemas.openxmlformats.org/officeDocument/2006/relationships/hyperlink" Target="http://travel.state.gov/content/passports/english/country.html" TargetMode="External"/><Relationship Id="rId5" Type="http://schemas.openxmlformats.org/officeDocument/2006/relationships/hyperlink" Target="http://travel.state.gov/passport" TargetMode="External"/><Relationship Id="rId4" Type="http://schemas.openxmlformats.org/officeDocument/2006/relationships/hyperlink" Target="http://www.state.gov/travel"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29.xml"/><Relationship Id="rId1" Type="http://schemas.openxmlformats.org/officeDocument/2006/relationships/tags" Target="../tags/tag13.xml"/><Relationship Id="rId5" Type="http://schemas.openxmlformats.org/officeDocument/2006/relationships/hyperlink" Target="http://usfweb.usf.edu/escheduler/student.aspx" TargetMode="External"/><Relationship Id="rId4" Type="http://schemas.openxmlformats.org/officeDocument/2006/relationships/hyperlink" Target="mailto:jcasanov@health.usf.edu"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slideLayout" Target="../slideLayouts/slideLayout29.xml"/><Relationship Id="rId1" Type="http://schemas.openxmlformats.org/officeDocument/2006/relationships/tags" Target="../tags/tag14.xml"/></Relationships>
</file>

<file path=ppt/slides/_rels/slide29.xml.rels><?xml version="1.0" encoding="UTF-8" standalone="yes"?>
<Relationships xmlns="http://schemas.openxmlformats.org/package/2006/relationships"><Relationship Id="rId3" Type="http://schemas.openxmlformats.org/officeDocument/2006/relationships/hyperlink" Target="mailto:jcasanov@health.usf.edu" TargetMode="External"/><Relationship Id="rId2" Type="http://schemas.openxmlformats.org/officeDocument/2006/relationships/slideLayout" Target="../slideLayouts/slideLayout29.xml"/><Relationship Id="rId1" Type="http://schemas.openxmlformats.org/officeDocument/2006/relationships/tags" Target="../tags/tag15.xml"/><Relationship Id="rId4" Type="http://schemas.openxmlformats.org/officeDocument/2006/relationships/image" Target="../media/image37.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slideLayout" Target="../slideLayouts/slideLayout29.xml"/><Relationship Id="rId1" Type="http://schemas.openxmlformats.org/officeDocument/2006/relationships/tags" Target="../tags/tag16.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tags" Target="../tags/tag17.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29.xml"/><Relationship Id="rId1" Type="http://schemas.openxmlformats.org/officeDocument/2006/relationships/tags" Target="../tags/tag18.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29.xml"/><Relationship Id="rId1" Type="http://schemas.openxmlformats.org/officeDocument/2006/relationships/tags" Target="../tags/tag19.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29.xml"/><Relationship Id="rId1" Type="http://schemas.openxmlformats.org/officeDocument/2006/relationships/tags" Target="../tags/tag20.xml"/></Relationships>
</file>

<file path=ppt/slides/_rels/slide3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hyperlink" Target="http://health.usf.edu/publichealth/academicaffairs/fe/index.htm" TargetMode="Externa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slideLayout" Target="../slideLayouts/slideLayout29.xml"/><Relationship Id="rId1" Type="http://schemas.openxmlformats.org/officeDocument/2006/relationships/tags" Target="../tags/tag2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hyperlink" Target="mailto:gianna4@usf.edu" TargetMode="External"/><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hyperlink" Target="https://usflearn.instructure.com/enroll/7P47D6" TargetMode="External"/><Relationship Id="rId5" Type="http://schemas.openxmlformats.org/officeDocument/2006/relationships/hyperlink" Target="http://health.usf.edu/publichealth/academicaffairs/fe/dfe/index.htm" TargetMode="Externa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hyperlink" Target="http://health.usf.edu/publichealth/academicaffairs/fe/forms.htm" TargetMode="External"/><Relationship Id="rId5" Type="http://schemas.openxmlformats.org/officeDocument/2006/relationships/hyperlink" Target="mailto:COPHPermits@health.usf.edu" TargetMode="Externa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s://portal.castlebranch.com/UP8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ower Point slide 2.jpg"/>
          <p:cNvPicPr>
            <a:picLocks noChangeAspect="1"/>
          </p:cNvPicPr>
          <p:nvPr/>
        </p:nvPicPr>
        <p:blipFill>
          <a:blip r:embed="rId4" cstate="print"/>
          <a:stretch>
            <a:fillRect/>
          </a:stretch>
        </p:blipFill>
        <p:spPr>
          <a:xfrm>
            <a:off x="1520890" y="-76200"/>
            <a:ext cx="9144000" cy="6858000"/>
          </a:xfrm>
          <a:prstGeom prst="rect">
            <a:avLst/>
          </a:prstGeom>
        </p:spPr>
      </p:pic>
      <p:sp>
        <p:nvSpPr>
          <p:cNvPr id="2" name="Title 1"/>
          <p:cNvSpPr>
            <a:spLocks noGrp="1"/>
          </p:cNvSpPr>
          <p:nvPr>
            <p:ph type="ctrTitle"/>
          </p:nvPr>
        </p:nvSpPr>
        <p:spPr>
          <a:xfrm>
            <a:off x="2209800" y="1752601"/>
            <a:ext cx="7772400" cy="1470025"/>
          </a:xfrm>
        </p:spPr>
        <p:txBody>
          <a:bodyPr>
            <a:normAutofit fontScale="90000"/>
          </a:bodyPr>
          <a:lstStyle/>
          <a:p>
            <a:r>
              <a:rPr lang="en-US" sz="2800" dirty="0"/>
              <a:t/>
            </a:r>
            <a:br>
              <a:rPr lang="en-US" sz="2800" dirty="0"/>
            </a:br>
            <a:r>
              <a:rPr lang="en-US" sz="4000" b="1" dirty="0"/>
              <a:t>Field Experience </a:t>
            </a:r>
            <a:r>
              <a:rPr lang="en-US" sz="4000" b="1" dirty="0" smtClean="0"/>
              <a:t>Information Session</a:t>
            </a:r>
            <a:r>
              <a:rPr lang="en-US" sz="2800" dirty="0"/>
              <a:t/>
            </a:r>
            <a:br>
              <a:rPr lang="en-US" sz="2800" dirty="0"/>
            </a:br>
            <a:r>
              <a:rPr lang="en-US" sz="2200" dirty="0"/>
              <a:t>(PHC 6945)</a:t>
            </a:r>
            <a:br>
              <a:rPr lang="en-US" sz="2200" dirty="0"/>
            </a:br>
            <a:r>
              <a:rPr lang="en-US" sz="2200" dirty="0" smtClean="0"/>
              <a:t>September, 2016</a:t>
            </a:r>
            <a:endParaRPr lang="en-US" sz="2200" dirty="0"/>
          </a:p>
        </p:txBody>
      </p:sp>
      <p:sp>
        <p:nvSpPr>
          <p:cNvPr id="6" name="Subtitle 5"/>
          <p:cNvSpPr>
            <a:spLocks noGrp="1"/>
          </p:cNvSpPr>
          <p:nvPr>
            <p:ph type="subTitle" idx="1"/>
          </p:nvPr>
        </p:nvSpPr>
        <p:spPr>
          <a:xfrm>
            <a:off x="2895600" y="3545633"/>
            <a:ext cx="6400800" cy="1940767"/>
          </a:xfrm>
        </p:spPr>
        <p:txBody>
          <a:bodyPr>
            <a:noAutofit/>
          </a:bodyPr>
          <a:lstStyle/>
          <a:p>
            <a:pPr algn="l"/>
            <a:r>
              <a:rPr lang="en-US" sz="1600" b="1" dirty="0" smtClean="0"/>
              <a:t>Somer Burke			Jesse Casanova</a:t>
            </a:r>
            <a:endParaRPr lang="en-US" sz="1600" dirty="0"/>
          </a:p>
          <a:p>
            <a:pPr algn="l"/>
            <a:r>
              <a:rPr lang="en-US" sz="1600" dirty="0" smtClean="0">
                <a:solidFill>
                  <a:schemeClr val="accent6">
                    <a:lumMod val="50000"/>
                  </a:schemeClr>
                </a:solidFill>
              </a:rPr>
              <a:t>Experiential Learning</a:t>
            </a:r>
            <a:r>
              <a:rPr lang="en-US" sz="1600" dirty="0">
                <a:solidFill>
                  <a:schemeClr val="accent6">
                    <a:lumMod val="50000"/>
                  </a:schemeClr>
                </a:solidFill>
              </a:rPr>
              <a:t> </a:t>
            </a:r>
            <a:r>
              <a:rPr lang="en-US" sz="1600" dirty="0" smtClean="0">
                <a:solidFill>
                  <a:schemeClr val="accent6">
                    <a:lumMod val="50000"/>
                  </a:schemeClr>
                </a:solidFill>
              </a:rPr>
              <a:t>			Field Experience Administrator</a:t>
            </a:r>
            <a:endParaRPr lang="en-US" sz="1600" dirty="0">
              <a:solidFill>
                <a:schemeClr val="accent6">
                  <a:lumMod val="50000"/>
                </a:schemeClr>
              </a:solidFill>
            </a:endParaRPr>
          </a:p>
          <a:p>
            <a:pPr algn="l"/>
            <a:r>
              <a:rPr lang="en-US" sz="1600" dirty="0">
                <a:solidFill>
                  <a:schemeClr val="accent6">
                    <a:lumMod val="50000"/>
                  </a:schemeClr>
                </a:solidFill>
              </a:rPr>
              <a:t>College of Public Health </a:t>
            </a:r>
            <a:r>
              <a:rPr lang="en-US" sz="1600" dirty="0" smtClean="0">
                <a:solidFill>
                  <a:schemeClr val="accent6">
                    <a:lumMod val="50000"/>
                  </a:schemeClr>
                </a:solidFill>
              </a:rPr>
              <a:t>		International Programs</a:t>
            </a:r>
            <a:endParaRPr lang="en-US" sz="1600" dirty="0">
              <a:solidFill>
                <a:schemeClr val="accent6">
                  <a:lumMod val="50000"/>
                </a:schemeClr>
              </a:solidFill>
            </a:endParaRPr>
          </a:p>
          <a:p>
            <a:pPr algn="l"/>
            <a:r>
              <a:rPr lang="en-US" sz="1600" dirty="0">
                <a:solidFill>
                  <a:schemeClr val="accent6">
                    <a:lumMod val="50000"/>
                  </a:schemeClr>
                </a:solidFill>
              </a:rPr>
              <a:t>University of South </a:t>
            </a:r>
            <a:r>
              <a:rPr lang="en-US" sz="1600" dirty="0" smtClean="0">
                <a:solidFill>
                  <a:schemeClr val="accent6">
                    <a:lumMod val="50000"/>
                  </a:schemeClr>
                </a:solidFill>
              </a:rPr>
              <a:t>Florida		USF College of Public Health</a:t>
            </a:r>
            <a:r>
              <a:rPr lang="en-US" sz="1600" dirty="0"/>
              <a:t/>
            </a:r>
            <a:br>
              <a:rPr lang="en-US" sz="1600" dirty="0"/>
            </a:br>
            <a:endParaRPr lang="en-US" sz="1600" dirty="0" smtClean="0"/>
          </a:p>
          <a:p>
            <a:r>
              <a:rPr lang="en-US" sz="1600" dirty="0" smtClean="0">
                <a:solidFill>
                  <a:srgbClr val="006747"/>
                </a:solidFill>
                <a:hlinkClick r:id="rId5"/>
              </a:rPr>
              <a:t>Fehelp@health.usf.edu</a:t>
            </a:r>
            <a:r>
              <a:rPr lang="en-US" sz="1600" dirty="0" smtClean="0">
                <a:solidFill>
                  <a:srgbClr val="006747"/>
                </a:solidFill>
              </a:rPr>
              <a:t> </a:t>
            </a:r>
            <a:endParaRPr lang="en-US" sz="1600" dirty="0">
              <a:solidFill>
                <a:srgbClr val="006747"/>
              </a:solidFill>
            </a:endParaRPr>
          </a:p>
        </p:txBody>
      </p:sp>
    </p:spTree>
    <p:custDataLst>
      <p:tags r:id="rId1"/>
    </p:custDataLst>
    <p:extLst>
      <p:ext uri="{BB962C8B-B14F-4D97-AF65-F5344CB8AC3E}">
        <p14:creationId xmlns:p14="http://schemas.microsoft.com/office/powerpoint/2010/main" val="41618438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 Point slide 3.jpg"/>
          <p:cNvPicPr>
            <a:picLocks noChangeAspect="1"/>
          </p:cNvPicPr>
          <p:nvPr/>
        </p:nvPicPr>
        <p:blipFill>
          <a:blip r:embed="rId3" cstate="print"/>
          <a:stretch>
            <a:fillRect/>
          </a:stretch>
        </p:blipFill>
        <p:spPr>
          <a:xfrm>
            <a:off x="1508449" y="76200"/>
            <a:ext cx="9144000" cy="6858000"/>
          </a:xfrm>
          <a:prstGeom prst="rect">
            <a:avLst/>
          </a:prstGeom>
        </p:spPr>
      </p:pic>
      <p:sp>
        <p:nvSpPr>
          <p:cNvPr id="6" name="Rectangle 2"/>
          <p:cNvSpPr txBox="1">
            <a:spLocks noChangeArrowheads="1"/>
          </p:cNvSpPr>
          <p:nvPr/>
        </p:nvSpPr>
        <p:spPr>
          <a:xfrm>
            <a:off x="1828800" y="304801"/>
            <a:ext cx="6858000" cy="1216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a:t>Field Experience is a course-PHC 6945</a:t>
            </a:r>
          </a:p>
        </p:txBody>
      </p:sp>
      <p:sp>
        <p:nvSpPr>
          <p:cNvPr id="7" name="Rectangle 14"/>
          <p:cNvSpPr txBox="1">
            <a:spLocks noChangeArrowheads="1"/>
          </p:cNvSpPr>
          <p:nvPr/>
        </p:nvSpPr>
        <p:spPr>
          <a:xfrm>
            <a:off x="1676400" y="1524000"/>
            <a:ext cx="8686800" cy="41910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600" i="1" dirty="0">
                <a:solidFill>
                  <a:srgbClr val="006747"/>
                </a:solidFill>
              </a:rPr>
              <a:t>The FE course is a collaborative effort between</a:t>
            </a:r>
          </a:p>
          <a:p>
            <a:pPr algn="l"/>
            <a:r>
              <a:rPr lang="en-US" sz="1600" i="1" dirty="0">
                <a:solidFill>
                  <a:srgbClr val="006747"/>
                </a:solidFill>
              </a:rPr>
              <a:t> the student, faculty advisor, </a:t>
            </a:r>
            <a:r>
              <a:rPr lang="en-US" sz="1600" i="1" dirty="0" smtClean="0">
                <a:solidFill>
                  <a:srgbClr val="006747"/>
                </a:solidFill>
              </a:rPr>
              <a:t>preceptor and </a:t>
            </a:r>
            <a:r>
              <a:rPr lang="en-US" sz="1600" i="1" dirty="0">
                <a:solidFill>
                  <a:srgbClr val="006747"/>
                </a:solidFill>
              </a:rPr>
              <a:t>FE </a:t>
            </a:r>
            <a:r>
              <a:rPr lang="en-US" sz="1600" i="1" dirty="0" smtClean="0">
                <a:solidFill>
                  <a:srgbClr val="006747"/>
                </a:solidFill>
              </a:rPr>
              <a:t>office</a:t>
            </a:r>
            <a:endParaRPr lang="en-US" sz="1600" i="1" dirty="0">
              <a:solidFill>
                <a:srgbClr val="006747"/>
              </a:solidFill>
            </a:endParaRPr>
          </a:p>
          <a:p>
            <a:pPr algn="l"/>
            <a:endParaRPr lang="en-US" sz="2000" i="1" dirty="0">
              <a:solidFill>
                <a:srgbClr val="006747"/>
              </a:solidFill>
            </a:endParaRPr>
          </a:p>
          <a:p>
            <a:r>
              <a:rPr lang="en-US" sz="2400" b="1" dirty="0">
                <a:solidFill>
                  <a:srgbClr val="006747"/>
                </a:solidFill>
              </a:rPr>
              <a:t>Field Experience is in Canvas!!!!</a:t>
            </a:r>
          </a:p>
          <a:p>
            <a:pPr algn="l"/>
            <a:r>
              <a:rPr lang="en-US" sz="2000" dirty="0">
                <a:solidFill>
                  <a:srgbClr val="006747"/>
                </a:solidFill>
              </a:rPr>
              <a:t>What’s due:</a:t>
            </a:r>
          </a:p>
          <a:p>
            <a:pPr algn="l"/>
            <a:endParaRPr lang="en-US" sz="1000" dirty="0">
              <a:solidFill>
                <a:srgbClr val="006747"/>
              </a:solidFill>
            </a:endParaRPr>
          </a:p>
          <a:p>
            <a:pPr marL="457200" indent="-457200" algn="l">
              <a:buFont typeface="Arial" pitchFamily="34" charset="0"/>
              <a:buChar char="•"/>
            </a:pPr>
            <a:r>
              <a:rPr lang="en-US" sz="2000" dirty="0">
                <a:solidFill>
                  <a:srgbClr val="006747"/>
                </a:solidFill>
              </a:rPr>
              <a:t>FE Plan</a:t>
            </a:r>
          </a:p>
          <a:p>
            <a:pPr marL="457200" indent="-457200" algn="l">
              <a:buFont typeface="Arial" pitchFamily="34" charset="0"/>
              <a:buChar char="•"/>
            </a:pPr>
            <a:r>
              <a:rPr lang="en-US" sz="2000" dirty="0">
                <a:solidFill>
                  <a:srgbClr val="006747"/>
                </a:solidFill>
              </a:rPr>
              <a:t>Final report </a:t>
            </a:r>
          </a:p>
          <a:p>
            <a:pPr marL="457200" indent="-457200" algn="l">
              <a:buFont typeface="Arial" pitchFamily="34" charset="0"/>
              <a:buChar char="•"/>
            </a:pPr>
            <a:r>
              <a:rPr lang="en-US" sz="2000" dirty="0">
                <a:solidFill>
                  <a:srgbClr val="006747"/>
                </a:solidFill>
              </a:rPr>
              <a:t>Evaluation- student</a:t>
            </a:r>
          </a:p>
          <a:p>
            <a:pPr marL="457200" indent="-457200" algn="l">
              <a:buFont typeface="Arial" pitchFamily="34" charset="0"/>
              <a:buChar char="•"/>
            </a:pPr>
            <a:r>
              <a:rPr lang="en-US" sz="2000" dirty="0">
                <a:solidFill>
                  <a:srgbClr val="006747"/>
                </a:solidFill>
              </a:rPr>
              <a:t>Evaluation- </a:t>
            </a:r>
            <a:r>
              <a:rPr lang="en-US" sz="2000" dirty="0" smtClean="0">
                <a:solidFill>
                  <a:srgbClr val="006747"/>
                </a:solidFill>
              </a:rPr>
              <a:t>preceptor</a:t>
            </a:r>
            <a:endParaRPr lang="en-US" sz="2000" dirty="0">
              <a:solidFill>
                <a:srgbClr val="006747"/>
              </a:solidFill>
            </a:endParaRPr>
          </a:p>
          <a:p>
            <a:pPr algn="l"/>
            <a:endParaRPr lang="en-US" sz="2000" dirty="0">
              <a:solidFill>
                <a:srgbClr val="006747"/>
              </a:solidFill>
            </a:endParaRPr>
          </a:p>
          <a:p>
            <a:pPr algn="l"/>
            <a:endParaRPr lang="en-US" sz="2000" dirty="0">
              <a:solidFill>
                <a:srgbClr val="006747"/>
              </a:solidFill>
            </a:endParaRPr>
          </a:p>
        </p:txBody>
      </p:sp>
      <p:pic>
        <p:nvPicPr>
          <p:cNvPr id="8" name="Picture 16" descr="b0sll2bv[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8416925" y="838201"/>
            <a:ext cx="1600200" cy="1571625"/>
          </a:xfrm>
          <a:prstGeom prst="rect">
            <a:avLst/>
          </a:prstGeom>
        </p:spPr>
      </p:pic>
    </p:spTree>
    <p:extLst>
      <p:ext uri="{BB962C8B-B14F-4D97-AF65-F5344CB8AC3E}">
        <p14:creationId xmlns:p14="http://schemas.microsoft.com/office/powerpoint/2010/main" val="374836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 Point slide 3.jpg"/>
          <p:cNvPicPr>
            <a:picLocks noChangeAspect="1"/>
          </p:cNvPicPr>
          <p:nvPr/>
        </p:nvPicPr>
        <p:blipFill>
          <a:blip r:embed="rId3" cstate="print"/>
          <a:stretch>
            <a:fillRect/>
          </a:stretch>
        </p:blipFill>
        <p:spPr>
          <a:xfrm>
            <a:off x="1440873" y="0"/>
            <a:ext cx="9144000" cy="6858000"/>
          </a:xfrm>
          <a:prstGeom prst="rect">
            <a:avLst/>
          </a:prstGeom>
        </p:spPr>
      </p:pic>
      <p:sp>
        <p:nvSpPr>
          <p:cNvPr id="3" name="Rectangle 4"/>
          <p:cNvSpPr txBox="1">
            <a:spLocks noChangeArrowheads="1"/>
          </p:cNvSpPr>
          <p:nvPr/>
        </p:nvSpPr>
        <p:spPr>
          <a:xfrm>
            <a:off x="2098675" y="304801"/>
            <a:ext cx="8001000" cy="1216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u="sng" dirty="0" smtClean="0">
                <a:solidFill>
                  <a:schemeClr val="accent6">
                    <a:lumMod val="50000"/>
                  </a:schemeClr>
                </a:solidFill>
              </a:rPr>
              <a:t>Key Points</a:t>
            </a:r>
            <a:endParaRPr lang="en-US" b="1" u="sng" dirty="0">
              <a:solidFill>
                <a:schemeClr val="accent6">
                  <a:lumMod val="50000"/>
                </a:schemeClr>
              </a:solidFill>
            </a:endParaRPr>
          </a:p>
        </p:txBody>
      </p:sp>
      <p:sp>
        <p:nvSpPr>
          <p:cNvPr id="4" name="Rectangle 5"/>
          <p:cNvSpPr txBox="1">
            <a:spLocks noChangeArrowheads="1"/>
          </p:cNvSpPr>
          <p:nvPr/>
        </p:nvSpPr>
        <p:spPr>
          <a:xfrm>
            <a:off x="2019300" y="1714499"/>
            <a:ext cx="8153400" cy="393815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Clr>
                <a:srgbClr val="006747"/>
              </a:buClr>
              <a:buNone/>
            </a:pPr>
            <a:endParaRPr lang="en-US" sz="1000" dirty="0" smtClean="0">
              <a:solidFill>
                <a:srgbClr val="006747"/>
              </a:solidFill>
            </a:endParaRPr>
          </a:p>
          <a:p>
            <a:pPr marL="914400" lvl="1" indent="-457200">
              <a:lnSpc>
                <a:spcPct val="80000"/>
              </a:lnSpc>
              <a:buClr>
                <a:srgbClr val="006747"/>
              </a:buClr>
              <a:buFont typeface="Wingdings" pitchFamily="2" charset="2"/>
              <a:buChar char="ü"/>
            </a:pPr>
            <a:r>
              <a:rPr lang="en-US" sz="2200" dirty="0" smtClean="0">
                <a:solidFill>
                  <a:srgbClr val="006747"/>
                </a:solidFill>
              </a:rPr>
              <a:t>Students enrolled in the college can not serve as a preceptor </a:t>
            </a:r>
          </a:p>
          <a:p>
            <a:pPr marL="914400" lvl="1" indent="-457200">
              <a:lnSpc>
                <a:spcPct val="80000"/>
              </a:lnSpc>
              <a:buClr>
                <a:srgbClr val="006747"/>
              </a:buClr>
              <a:buFont typeface="Wingdings" pitchFamily="2" charset="2"/>
              <a:buChar char="ü"/>
            </a:pPr>
            <a:r>
              <a:rPr lang="en-US" sz="2200" dirty="0" smtClean="0">
                <a:solidFill>
                  <a:srgbClr val="006747"/>
                </a:solidFill>
              </a:rPr>
              <a:t>Your </a:t>
            </a:r>
            <a:r>
              <a:rPr lang="en-US" sz="2200" dirty="0">
                <a:solidFill>
                  <a:srgbClr val="006747"/>
                </a:solidFill>
              </a:rPr>
              <a:t>direct faculty advisor cannot serve as a </a:t>
            </a:r>
            <a:r>
              <a:rPr lang="en-US" sz="2200" dirty="0" smtClean="0">
                <a:solidFill>
                  <a:srgbClr val="006747"/>
                </a:solidFill>
              </a:rPr>
              <a:t>preceptor </a:t>
            </a:r>
            <a:endParaRPr lang="en-US" sz="2200" dirty="0">
              <a:solidFill>
                <a:srgbClr val="006747"/>
              </a:solidFill>
            </a:endParaRPr>
          </a:p>
          <a:p>
            <a:pPr marL="914400" lvl="1" indent="-457200">
              <a:lnSpc>
                <a:spcPct val="80000"/>
              </a:lnSpc>
              <a:buClr>
                <a:srgbClr val="006747"/>
              </a:buClr>
              <a:buFont typeface="Wingdings" pitchFamily="2" charset="2"/>
              <a:buChar char="ü"/>
            </a:pPr>
            <a:r>
              <a:rPr lang="en-US" sz="2200" dirty="0">
                <a:solidFill>
                  <a:srgbClr val="006747"/>
                </a:solidFill>
              </a:rPr>
              <a:t>FE can be done at your current employer with the following exceptions:</a:t>
            </a:r>
          </a:p>
          <a:p>
            <a:pPr marL="1200150" lvl="2" indent="-285750"/>
            <a:r>
              <a:rPr lang="en-US" sz="2000" dirty="0">
                <a:solidFill>
                  <a:srgbClr val="006747"/>
                </a:solidFill>
              </a:rPr>
              <a:t>Your </a:t>
            </a:r>
            <a:r>
              <a:rPr lang="en-US" sz="2000" dirty="0" smtClean="0">
                <a:solidFill>
                  <a:srgbClr val="006747"/>
                </a:solidFill>
              </a:rPr>
              <a:t>preceptor </a:t>
            </a:r>
            <a:r>
              <a:rPr lang="en-US" sz="2000" dirty="0">
                <a:solidFill>
                  <a:srgbClr val="006747"/>
                </a:solidFill>
              </a:rPr>
              <a:t>is not your current job supervisor</a:t>
            </a:r>
          </a:p>
          <a:p>
            <a:pPr marL="1200150" lvl="2" indent="-285750"/>
            <a:r>
              <a:rPr lang="en-US" sz="2000" dirty="0">
                <a:solidFill>
                  <a:srgbClr val="006747"/>
                </a:solidFill>
              </a:rPr>
              <a:t>The FE should must be a new experience; it should not be your daily work responsibilities. </a:t>
            </a:r>
            <a:endParaRPr lang="en-US" sz="2000" dirty="0" smtClean="0">
              <a:solidFill>
                <a:srgbClr val="006747"/>
              </a:solidFill>
            </a:endParaRPr>
          </a:p>
          <a:p>
            <a:pPr marL="0" indent="0">
              <a:buNone/>
            </a:pPr>
            <a:endParaRPr lang="en-US" sz="1800" dirty="0">
              <a:solidFill>
                <a:srgbClr val="006747"/>
              </a:solidFill>
            </a:endParaRPr>
          </a:p>
          <a:p>
            <a:pPr marL="0" indent="0">
              <a:buNone/>
            </a:pPr>
            <a:endParaRPr lang="en-US" sz="2600" dirty="0">
              <a:solidFill>
                <a:srgbClr val="006747"/>
              </a:solidFill>
            </a:endParaRPr>
          </a:p>
        </p:txBody>
      </p:sp>
      <p:pic>
        <p:nvPicPr>
          <p:cNvPr id="6" name="Picture 8" descr="nv0xkxnd[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rot="18268281">
            <a:off x="2212182" y="-230981"/>
            <a:ext cx="1719263" cy="2181225"/>
          </a:xfrm>
          <a:prstGeom prst="rect">
            <a:avLst/>
          </a:prstGeom>
        </p:spPr>
      </p:pic>
    </p:spTree>
    <p:extLst>
      <p:ext uri="{BB962C8B-B14F-4D97-AF65-F5344CB8AC3E}">
        <p14:creationId xmlns:p14="http://schemas.microsoft.com/office/powerpoint/2010/main" val="28920069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 Point slide 3.jpg"/>
          <p:cNvPicPr>
            <a:picLocks noChangeAspect="1"/>
          </p:cNvPicPr>
          <p:nvPr/>
        </p:nvPicPr>
        <p:blipFill>
          <a:blip r:embed="rId3" cstate="print"/>
          <a:stretch>
            <a:fillRect/>
          </a:stretch>
        </p:blipFill>
        <p:spPr>
          <a:xfrm>
            <a:off x="1524000" y="0"/>
            <a:ext cx="9144000" cy="6858000"/>
          </a:xfrm>
          <a:prstGeom prst="rect">
            <a:avLst/>
          </a:prstGeom>
        </p:spPr>
      </p:pic>
      <p:sp>
        <p:nvSpPr>
          <p:cNvPr id="3" name="Rectangle 4"/>
          <p:cNvSpPr txBox="1">
            <a:spLocks noChangeArrowheads="1"/>
          </p:cNvSpPr>
          <p:nvPr/>
        </p:nvSpPr>
        <p:spPr>
          <a:xfrm>
            <a:off x="2098675" y="304801"/>
            <a:ext cx="8001000" cy="1216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dirty="0"/>
              <a:t>Key Points</a:t>
            </a:r>
          </a:p>
        </p:txBody>
      </p:sp>
      <p:sp>
        <p:nvSpPr>
          <p:cNvPr id="4" name="Rectangle 5"/>
          <p:cNvSpPr txBox="1">
            <a:spLocks noChangeArrowheads="1"/>
          </p:cNvSpPr>
          <p:nvPr/>
        </p:nvSpPr>
        <p:spPr>
          <a:xfrm>
            <a:off x="2019300" y="1714500"/>
            <a:ext cx="8153400" cy="3429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300" dirty="0" smtClean="0">
                <a:solidFill>
                  <a:srgbClr val="006747"/>
                </a:solidFill>
              </a:rPr>
              <a:t>Follow </a:t>
            </a:r>
            <a:r>
              <a:rPr lang="en-US" sz="2300" dirty="0">
                <a:solidFill>
                  <a:srgbClr val="006747"/>
                </a:solidFill>
              </a:rPr>
              <a:t>specific departmental and concentration requirements</a:t>
            </a:r>
          </a:p>
          <a:p>
            <a:r>
              <a:rPr lang="en-US" sz="2300" dirty="0">
                <a:solidFill>
                  <a:srgbClr val="006747"/>
                </a:solidFill>
              </a:rPr>
              <a:t>Field Experience and Special Project are separate entities</a:t>
            </a:r>
          </a:p>
          <a:p>
            <a:r>
              <a:rPr lang="en-US" sz="2300" dirty="0">
                <a:solidFill>
                  <a:srgbClr val="006747"/>
                </a:solidFill>
              </a:rPr>
              <a:t>Register for the </a:t>
            </a:r>
            <a:r>
              <a:rPr lang="en-US" sz="2300" dirty="0">
                <a:solidFill>
                  <a:srgbClr val="C00000"/>
                </a:solidFill>
              </a:rPr>
              <a:t>correct number of FE credit hours</a:t>
            </a:r>
          </a:p>
          <a:p>
            <a:r>
              <a:rPr lang="en-US" sz="2300" dirty="0" smtClean="0">
                <a:solidFill>
                  <a:srgbClr val="006747"/>
                </a:solidFill>
              </a:rPr>
              <a:t>FE </a:t>
            </a:r>
            <a:r>
              <a:rPr lang="en-US" sz="2300" dirty="0">
                <a:solidFill>
                  <a:srgbClr val="006747"/>
                </a:solidFill>
              </a:rPr>
              <a:t>is not clerical or administrative in </a:t>
            </a:r>
            <a:r>
              <a:rPr lang="en-US" sz="2300" dirty="0" smtClean="0">
                <a:solidFill>
                  <a:srgbClr val="006747"/>
                </a:solidFill>
              </a:rPr>
              <a:t>nature</a:t>
            </a:r>
          </a:p>
          <a:p>
            <a:pPr marL="914400" lvl="1" indent="-457200">
              <a:lnSpc>
                <a:spcPct val="80000"/>
              </a:lnSpc>
              <a:buClr>
                <a:srgbClr val="006747"/>
              </a:buClr>
              <a:buFont typeface="Wingdings" pitchFamily="2" charset="2"/>
              <a:buChar char="ü"/>
            </a:pPr>
            <a:r>
              <a:rPr lang="en-US" sz="2000" smtClean="0">
                <a:solidFill>
                  <a:srgbClr val="006747"/>
                </a:solidFill>
              </a:rPr>
              <a:t>Everyone </a:t>
            </a:r>
            <a:r>
              <a:rPr lang="en-US" sz="2000" dirty="0" smtClean="0">
                <a:solidFill>
                  <a:srgbClr val="006747"/>
                </a:solidFill>
              </a:rPr>
              <a:t>has to do grunt work</a:t>
            </a:r>
            <a:endParaRPr lang="en-US" sz="2000" dirty="0">
              <a:solidFill>
                <a:srgbClr val="006747"/>
              </a:solidFill>
            </a:endParaRPr>
          </a:p>
          <a:p>
            <a:r>
              <a:rPr lang="en-US" sz="2300" dirty="0">
                <a:solidFill>
                  <a:srgbClr val="006747"/>
                </a:solidFill>
              </a:rPr>
              <a:t>Working schedules are created between the </a:t>
            </a:r>
            <a:r>
              <a:rPr lang="en-US" sz="2300" dirty="0" smtClean="0">
                <a:solidFill>
                  <a:srgbClr val="006747"/>
                </a:solidFill>
              </a:rPr>
              <a:t>preceptor and </a:t>
            </a:r>
            <a:r>
              <a:rPr lang="en-US" sz="2300" dirty="0">
                <a:solidFill>
                  <a:srgbClr val="006747"/>
                </a:solidFill>
              </a:rPr>
              <a:t>student</a:t>
            </a:r>
          </a:p>
          <a:p>
            <a:r>
              <a:rPr lang="en-US" sz="2300" dirty="0">
                <a:solidFill>
                  <a:srgbClr val="006747"/>
                </a:solidFill>
              </a:rPr>
              <a:t>FE’s may or may not be paid</a:t>
            </a:r>
          </a:p>
          <a:p>
            <a:pPr marL="0" indent="0">
              <a:buNone/>
            </a:pPr>
            <a:endParaRPr lang="en-US" sz="1800" dirty="0">
              <a:solidFill>
                <a:srgbClr val="006747"/>
              </a:solidFill>
            </a:endParaRPr>
          </a:p>
          <a:p>
            <a:endParaRPr lang="en-US" sz="2600" dirty="0">
              <a:solidFill>
                <a:srgbClr val="006747"/>
              </a:solidFill>
            </a:endParaRPr>
          </a:p>
        </p:txBody>
      </p:sp>
      <p:pic>
        <p:nvPicPr>
          <p:cNvPr id="6" name="Picture 8" descr="nv0xkxnd[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rot="18268281">
            <a:off x="2212182" y="-230981"/>
            <a:ext cx="1719263" cy="2181225"/>
          </a:xfrm>
          <a:prstGeom prst="rect">
            <a:avLst/>
          </a:prstGeom>
        </p:spPr>
      </p:pic>
    </p:spTree>
    <p:extLst>
      <p:ext uri="{BB962C8B-B14F-4D97-AF65-F5344CB8AC3E}">
        <p14:creationId xmlns:p14="http://schemas.microsoft.com/office/powerpoint/2010/main" val="16938146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 Point slide 3.jpg"/>
          <p:cNvPicPr>
            <a:picLocks noChangeAspect="1"/>
          </p:cNvPicPr>
          <p:nvPr/>
        </p:nvPicPr>
        <p:blipFill>
          <a:blip r:embed="rId3" cstate="print"/>
          <a:stretch>
            <a:fillRect/>
          </a:stretch>
        </p:blipFill>
        <p:spPr>
          <a:xfrm>
            <a:off x="1524000" y="0"/>
            <a:ext cx="9144000" cy="6858000"/>
          </a:xfrm>
          <a:prstGeom prst="rect">
            <a:avLst/>
          </a:prstGeom>
        </p:spPr>
      </p:pic>
      <p:sp>
        <p:nvSpPr>
          <p:cNvPr id="3" name="Rectangle 4"/>
          <p:cNvSpPr txBox="1">
            <a:spLocks noChangeArrowheads="1"/>
          </p:cNvSpPr>
          <p:nvPr/>
        </p:nvSpPr>
        <p:spPr>
          <a:xfrm>
            <a:off x="2098675" y="304801"/>
            <a:ext cx="8001000" cy="1216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t>Expectations of FE Site </a:t>
            </a:r>
          </a:p>
        </p:txBody>
      </p:sp>
      <p:sp>
        <p:nvSpPr>
          <p:cNvPr id="4" name="Rectangle 5"/>
          <p:cNvSpPr txBox="1">
            <a:spLocks noChangeArrowheads="1"/>
          </p:cNvSpPr>
          <p:nvPr/>
        </p:nvSpPr>
        <p:spPr>
          <a:xfrm>
            <a:off x="2133600" y="1656522"/>
            <a:ext cx="4129182" cy="3531704"/>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Arial" pitchFamily="34" charset="0"/>
              <a:buChar char="•"/>
            </a:pPr>
            <a:r>
              <a:rPr lang="en-US" sz="2400" dirty="0" smtClean="0">
                <a:solidFill>
                  <a:srgbClr val="006747"/>
                </a:solidFill>
              </a:rPr>
              <a:t>Offers programming, research </a:t>
            </a:r>
            <a:r>
              <a:rPr lang="en-US" sz="2400" dirty="0">
                <a:solidFill>
                  <a:srgbClr val="006747"/>
                </a:solidFill>
              </a:rPr>
              <a:t>or services </a:t>
            </a:r>
            <a:r>
              <a:rPr lang="en-US" sz="2400" b="1" dirty="0">
                <a:solidFill>
                  <a:srgbClr val="006747"/>
                </a:solidFill>
              </a:rPr>
              <a:t>relevant to public </a:t>
            </a:r>
            <a:r>
              <a:rPr lang="en-US" sz="2400" b="1" dirty="0" smtClean="0">
                <a:solidFill>
                  <a:srgbClr val="006747"/>
                </a:solidFill>
              </a:rPr>
              <a:t>health</a:t>
            </a:r>
          </a:p>
          <a:p>
            <a:pPr algn="l"/>
            <a:endParaRPr lang="en-US" sz="1100" dirty="0">
              <a:solidFill>
                <a:srgbClr val="006747"/>
              </a:solidFill>
            </a:endParaRPr>
          </a:p>
          <a:p>
            <a:pPr marL="457200" indent="-457200" algn="l">
              <a:buFont typeface="Arial" pitchFamily="34" charset="0"/>
              <a:buChar char="•"/>
            </a:pPr>
            <a:r>
              <a:rPr lang="en-US" sz="2400" dirty="0">
                <a:solidFill>
                  <a:srgbClr val="006747"/>
                </a:solidFill>
              </a:rPr>
              <a:t>Provides opportunities to work with public health </a:t>
            </a:r>
            <a:r>
              <a:rPr lang="en-US" sz="2400" dirty="0" smtClean="0">
                <a:solidFill>
                  <a:srgbClr val="006747"/>
                </a:solidFill>
              </a:rPr>
              <a:t>professionals</a:t>
            </a:r>
          </a:p>
          <a:p>
            <a:pPr algn="l"/>
            <a:endParaRPr lang="en-US" sz="1100" dirty="0">
              <a:solidFill>
                <a:srgbClr val="006747"/>
              </a:solidFill>
            </a:endParaRPr>
          </a:p>
          <a:p>
            <a:pPr marL="457200" indent="-457200" algn="l">
              <a:buFont typeface="Arial" pitchFamily="34" charset="0"/>
              <a:buChar char="•"/>
            </a:pPr>
            <a:r>
              <a:rPr lang="en-US" sz="2400" dirty="0" smtClean="0">
                <a:solidFill>
                  <a:srgbClr val="006747"/>
                </a:solidFill>
              </a:rPr>
              <a:t>Preceptor </a:t>
            </a:r>
            <a:r>
              <a:rPr lang="en-US" sz="2400" b="1" dirty="0" smtClean="0">
                <a:solidFill>
                  <a:srgbClr val="006747"/>
                </a:solidFill>
              </a:rPr>
              <a:t>qualified to evaluate</a:t>
            </a:r>
            <a:r>
              <a:rPr lang="en-US" sz="2400" dirty="0" smtClean="0">
                <a:solidFill>
                  <a:srgbClr val="006747"/>
                </a:solidFill>
              </a:rPr>
              <a:t> public health competencies</a:t>
            </a:r>
            <a:endParaRPr lang="en-US" sz="2400" dirty="0">
              <a:solidFill>
                <a:srgbClr val="006747"/>
              </a:solidFill>
            </a:endParaRPr>
          </a:p>
        </p:txBody>
      </p:sp>
      <p:pic>
        <p:nvPicPr>
          <p:cNvPr id="6" name="Picture 21" descr="A trailer that doubles as a community health cen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3095" y="381000"/>
            <a:ext cx="2654487" cy="1657350"/>
          </a:xfrm>
          <a:prstGeom prst="rect">
            <a:avLst/>
          </a:prstGeom>
          <a:noFill/>
          <a:ln w="25400" algn="in">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pic>
        <p:nvPicPr>
          <p:cNvPr id="7" name="Picture 23" descr="Steps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0" y="3200401"/>
            <a:ext cx="1905000" cy="1185863"/>
          </a:xfrm>
          <a:prstGeom prst="rect">
            <a:avLst/>
          </a:prstGeom>
          <a:noFill/>
          <a:ln w="25400">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pic>
        <p:nvPicPr>
          <p:cNvPr id="8" name="Picture 24" descr="TGH"/>
          <p:cNvPicPr>
            <a:picLocks noChangeAspect="1" noChangeArrowheads="1"/>
          </p:cNvPicPr>
          <p:nvPr/>
        </p:nvPicPr>
        <p:blipFill rotWithShape="1">
          <a:blip r:embed="rId6">
            <a:extLst>
              <a:ext uri="{28A0092B-C50C-407E-A947-70E740481C1C}">
                <a14:useLocalDpi xmlns:a14="http://schemas.microsoft.com/office/drawing/2010/main" val="0"/>
              </a:ext>
            </a:extLst>
          </a:blip>
          <a:srcRect b="8095"/>
          <a:stretch/>
        </p:blipFill>
        <p:spPr bwMode="auto">
          <a:xfrm>
            <a:off x="7543800" y="4495801"/>
            <a:ext cx="2743200" cy="1178859"/>
          </a:xfrm>
          <a:prstGeom prst="rect">
            <a:avLst/>
          </a:prstGeom>
          <a:noFill/>
          <a:ln w="25400">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pic>
        <p:nvPicPr>
          <p:cNvPr id="9" name="Picture 25" descr="Fox 1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53200" y="3167063"/>
            <a:ext cx="1676400" cy="121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26" descr="Opheli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45437" y="2133601"/>
            <a:ext cx="2209800" cy="930275"/>
          </a:xfrm>
          <a:prstGeom prst="rect">
            <a:avLst/>
          </a:prstGeom>
          <a:noFill/>
          <a:ln w="25400">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016686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 Point slide 3.jpg"/>
          <p:cNvPicPr>
            <a:picLocks noChangeAspect="1"/>
          </p:cNvPicPr>
          <p:nvPr/>
        </p:nvPicPr>
        <p:blipFill>
          <a:blip r:embed="rId3" cstate="print"/>
          <a:stretch>
            <a:fillRect/>
          </a:stretch>
        </p:blipFill>
        <p:spPr>
          <a:xfrm>
            <a:off x="1524000" y="0"/>
            <a:ext cx="9144000" cy="6858000"/>
          </a:xfrm>
          <a:prstGeom prst="rect">
            <a:avLst/>
          </a:prstGeom>
        </p:spPr>
      </p:pic>
      <p:sp>
        <p:nvSpPr>
          <p:cNvPr id="3" name="Rectangle 4"/>
          <p:cNvSpPr txBox="1">
            <a:spLocks noChangeArrowheads="1"/>
          </p:cNvSpPr>
          <p:nvPr/>
        </p:nvSpPr>
        <p:spPr>
          <a:xfrm>
            <a:off x="2098675" y="304801"/>
            <a:ext cx="8001000" cy="1216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t>Expectations of Student</a:t>
            </a:r>
          </a:p>
        </p:txBody>
      </p:sp>
      <p:sp>
        <p:nvSpPr>
          <p:cNvPr id="4" name="Rectangle 5"/>
          <p:cNvSpPr txBox="1">
            <a:spLocks noChangeArrowheads="1"/>
          </p:cNvSpPr>
          <p:nvPr/>
        </p:nvSpPr>
        <p:spPr>
          <a:xfrm>
            <a:off x="2090738" y="1752600"/>
            <a:ext cx="7967662" cy="372386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lnSpc>
                <a:spcPct val="90000"/>
              </a:lnSpc>
              <a:buFont typeface="Arial" pitchFamily="34" charset="0"/>
              <a:buChar char="•"/>
            </a:pPr>
            <a:r>
              <a:rPr lang="en-US" sz="2200" dirty="0">
                <a:solidFill>
                  <a:srgbClr val="006747"/>
                </a:solidFill>
              </a:rPr>
              <a:t>Professional</a:t>
            </a:r>
          </a:p>
          <a:p>
            <a:pPr marL="914400" lvl="1" indent="-457200" algn="l">
              <a:lnSpc>
                <a:spcPct val="90000"/>
              </a:lnSpc>
              <a:buFont typeface="Wingdings" panose="05000000000000000000" pitchFamily="2" charset="2"/>
              <a:buChar char="ü"/>
            </a:pPr>
            <a:r>
              <a:rPr lang="en-US" sz="1800" dirty="0">
                <a:solidFill>
                  <a:srgbClr val="006747"/>
                </a:solidFill>
              </a:rPr>
              <a:t>Dress and behavior - put your phone away!</a:t>
            </a:r>
          </a:p>
          <a:p>
            <a:pPr marL="457200" indent="-457200" algn="l">
              <a:lnSpc>
                <a:spcPct val="90000"/>
              </a:lnSpc>
              <a:buFont typeface="Arial" pitchFamily="34" charset="0"/>
              <a:buChar char="•"/>
            </a:pPr>
            <a:r>
              <a:rPr lang="en-US" sz="2200" dirty="0">
                <a:solidFill>
                  <a:srgbClr val="006747"/>
                </a:solidFill>
              </a:rPr>
              <a:t>Organized</a:t>
            </a:r>
          </a:p>
          <a:p>
            <a:pPr marL="914400" lvl="1" indent="-457200" algn="l">
              <a:lnSpc>
                <a:spcPct val="90000"/>
              </a:lnSpc>
              <a:buFont typeface="Wingdings" panose="05000000000000000000" pitchFamily="2" charset="2"/>
              <a:buChar char="ü"/>
            </a:pPr>
            <a:r>
              <a:rPr lang="en-US" sz="1800" dirty="0">
                <a:solidFill>
                  <a:srgbClr val="006747"/>
                </a:solidFill>
              </a:rPr>
              <a:t>Timely/meet deadlines</a:t>
            </a:r>
          </a:p>
          <a:p>
            <a:pPr marL="457200" indent="-457200" algn="l">
              <a:lnSpc>
                <a:spcPct val="90000"/>
              </a:lnSpc>
              <a:buFont typeface="Arial" pitchFamily="34" charset="0"/>
              <a:buChar char="•"/>
            </a:pPr>
            <a:r>
              <a:rPr lang="en-US" sz="2200" dirty="0">
                <a:solidFill>
                  <a:srgbClr val="006747"/>
                </a:solidFill>
              </a:rPr>
              <a:t>University and college ambassador</a:t>
            </a:r>
          </a:p>
          <a:p>
            <a:pPr marL="914400" lvl="1" indent="-457200" algn="l">
              <a:lnSpc>
                <a:spcPct val="90000"/>
              </a:lnSpc>
              <a:buFont typeface="Wingdings" panose="05000000000000000000" pitchFamily="2" charset="2"/>
              <a:buChar char="ü"/>
            </a:pPr>
            <a:r>
              <a:rPr lang="en-US" sz="1800" dirty="0">
                <a:solidFill>
                  <a:srgbClr val="006747"/>
                </a:solidFill>
              </a:rPr>
              <a:t>Respect authority, organizational policies</a:t>
            </a:r>
          </a:p>
          <a:p>
            <a:pPr marL="914400" lvl="1" indent="-457200" algn="l">
              <a:lnSpc>
                <a:spcPct val="90000"/>
              </a:lnSpc>
              <a:buFont typeface="Wingdings" panose="05000000000000000000" pitchFamily="2" charset="2"/>
              <a:buChar char="ü"/>
            </a:pPr>
            <a:r>
              <a:rPr lang="en-US" sz="1800" dirty="0">
                <a:solidFill>
                  <a:srgbClr val="006747"/>
                </a:solidFill>
              </a:rPr>
              <a:t>Be present, positive, and open to learning</a:t>
            </a:r>
          </a:p>
          <a:p>
            <a:pPr marL="457200" indent="-457200" algn="l">
              <a:lnSpc>
                <a:spcPct val="90000"/>
              </a:lnSpc>
              <a:buFont typeface="Arial" pitchFamily="34" charset="0"/>
              <a:buChar char="•"/>
            </a:pPr>
            <a:r>
              <a:rPr lang="en-US" sz="2200" dirty="0">
                <a:solidFill>
                  <a:srgbClr val="006747"/>
                </a:solidFill>
              </a:rPr>
              <a:t>Comply with the conditions of FE</a:t>
            </a:r>
          </a:p>
          <a:p>
            <a:pPr marL="457200" indent="-457200" algn="l">
              <a:lnSpc>
                <a:spcPct val="90000"/>
              </a:lnSpc>
              <a:buFont typeface="Arial" pitchFamily="34" charset="0"/>
              <a:buChar char="•"/>
            </a:pPr>
            <a:r>
              <a:rPr lang="en-US" sz="2200" dirty="0">
                <a:solidFill>
                  <a:srgbClr val="006747"/>
                </a:solidFill>
              </a:rPr>
              <a:t>Capture images and testimonies of your field work</a:t>
            </a:r>
          </a:p>
          <a:p>
            <a:pPr marL="457200" indent="-457200" algn="l">
              <a:lnSpc>
                <a:spcPct val="90000"/>
              </a:lnSpc>
              <a:buFont typeface="Arial" pitchFamily="34" charset="0"/>
              <a:buChar char="•"/>
            </a:pPr>
            <a:r>
              <a:rPr lang="en-US" sz="2200" dirty="0">
                <a:solidFill>
                  <a:srgbClr val="006747"/>
                </a:solidFill>
              </a:rPr>
              <a:t>Seize the day!</a:t>
            </a:r>
          </a:p>
        </p:txBody>
      </p:sp>
    </p:spTree>
    <p:extLst>
      <p:ext uri="{BB962C8B-B14F-4D97-AF65-F5344CB8AC3E}">
        <p14:creationId xmlns:p14="http://schemas.microsoft.com/office/powerpoint/2010/main" val="1244506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0" end="0"/>
                                            </p:tx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p:cTn id="1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4">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p:cTn id="23"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4">
                                            <p:txEl>
                                              <p:pRg st="2" end="2"/>
                                            </p:txEl>
                                          </p:spTgt>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 calcmode="lin" valueType="num">
                                      <p:cBhvr>
                                        <p:cTn id="27"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4">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 calcmode="lin" valueType="num">
                                      <p:cBhvr>
                                        <p:cTn id="33"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4">
                                            <p:txEl>
                                              <p:pRg st="4" end="4"/>
                                            </p:txEl>
                                          </p:spTgt>
                                        </p:tgtEl>
                                        <p:attrNameLst>
                                          <p:attrName>ppt_h</p:attrName>
                                        </p:attrNameLst>
                                      </p:cBhvr>
                                      <p:tavLst>
                                        <p:tav tm="0">
                                          <p:val>
                                            <p:fltVal val="0"/>
                                          </p:val>
                                        </p:tav>
                                        <p:tav tm="100000">
                                          <p:val>
                                            <p:strVal val="#ppt_h"/>
                                          </p:val>
                                        </p:tav>
                                      </p:tavLst>
                                    </p:anim>
                                  </p:childTnLst>
                                </p:cTn>
                              </p:par>
                              <p:par>
                                <p:cTn id="35" presetID="23" presetClass="entr" presetSubtype="16" fill="hold" grpId="0" nodeType="with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p:cTn id="37"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4">
                                            <p:txEl>
                                              <p:pRg st="5" end="5"/>
                                            </p:txEl>
                                          </p:spTgt>
                                        </p:tgtEl>
                                        <p:attrNameLst>
                                          <p:attrName>ppt_h</p:attrName>
                                        </p:attrNameLst>
                                      </p:cBhvr>
                                      <p:tavLst>
                                        <p:tav tm="0">
                                          <p:val>
                                            <p:fltVal val="0"/>
                                          </p:val>
                                        </p:tav>
                                        <p:tav tm="100000">
                                          <p:val>
                                            <p:strVal val="#ppt_h"/>
                                          </p:val>
                                        </p:tav>
                                      </p:tavLst>
                                    </p:anim>
                                  </p:childTnLst>
                                </p:cTn>
                              </p:par>
                              <p:par>
                                <p:cTn id="39" presetID="23" presetClass="entr" presetSubtype="16" fill="hold" grpId="0" nodeType="withEffect">
                                  <p:stCondLst>
                                    <p:cond delay="0"/>
                                  </p:stCondLst>
                                  <p:childTnLst>
                                    <p:set>
                                      <p:cBhvr>
                                        <p:cTn id="40" dur="1" fill="hold">
                                          <p:stCondLst>
                                            <p:cond delay="0"/>
                                          </p:stCondLst>
                                        </p:cTn>
                                        <p:tgtEl>
                                          <p:spTgt spid="4">
                                            <p:txEl>
                                              <p:pRg st="6" end="6"/>
                                            </p:txEl>
                                          </p:spTgt>
                                        </p:tgtEl>
                                        <p:attrNameLst>
                                          <p:attrName>style.visibility</p:attrName>
                                        </p:attrNameLst>
                                      </p:cBhvr>
                                      <p:to>
                                        <p:strVal val="visible"/>
                                      </p:to>
                                    </p:set>
                                    <p:anim calcmode="lin" valueType="num">
                                      <p:cBhvr>
                                        <p:cTn id="41"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2" dur="500" fill="hold"/>
                                        <p:tgtEl>
                                          <p:spTgt spid="4">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23" presetClass="entr" presetSubtype="16" fill="hold" grpId="0"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 calcmode="lin" valueType="num">
                                      <p:cBhvr>
                                        <p:cTn id="47"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48" dur="500" fill="hold"/>
                                        <p:tgtEl>
                                          <p:spTgt spid="4">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3" presetClass="entr" presetSubtype="16" fill="hold" grpId="0" nodeType="clickEffect">
                                  <p:stCondLst>
                                    <p:cond delay="0"/>
                                  </p:stCondLst>
                                  <p:childTnLst>
                                    <p:set>
                                      <p:cBhvr>
                                        <p:cTn id="52" dur="1" fill="hold">
                                          <p:stCondLst>
                                            <p:cond delay="0"/>
                                          </p:stCondLst>
                                        </p:cTn>
                                        <p:tgtEl>
                                          <p:spTgt spid="4">
                                            <p:txEl>
                                              <p:pRg st="8" end="8"/>
                                            </p:txEl>
                                          </p:spTgt>
                                        </p:tgtEl>
                                        <p:attrNameLst>
                                          <p:attrName>style.visibility</p:attrName>
                                        </p:attrNameLst>
                                      </p:cBhvr>
                                      <p:to>
                                        <p:strVal val="visible"/>
                                      </p:to>
                                    </p:set>
                                    <p:anim calcmode="lin" valueType="num">
                                      <p:cBhvr>
                                        <p:cTn id="53"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54" dur="500" fill="hold"/>
                                        <p:tgtEl>
                                          <p:spTgt spid="4">
                                            <p:txEl>
                                              <p:pRg st="8" end="8"/>
                                            </p:txEl>
                                          </p:spTgt>
                                        </p:tgtEl>
                                        <p:attrNameLst>
                                          <p:attrName>ppt_h</p:attrName>
                                        </p:attrNameLst>
                                      </p:cBhvr>
                                      <p:tavLst>
                                        <p:tav tm="0">
                                          <p:val>
                                            <p:fltVal val="0"/>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23" presetClass="entr" presetSubtype="16" fill="hold" grpId="0" nodeType="clickEffect">
                                  <p:stCondLst>
                                    <p:cond delay="0"/>
                                  </p:stCondLst>
                                  <p:childTnLst>
                                    <p:set>
                                      <p:cBhvr>
                                        <p:cTn id="58" dur="1" fill="hold">
                                          <p:stCondLst>
                                            <p:cond delay="0"/>
                                          </p:stCondLst>
                                        </p:cTn>
                                        <p:tgtEl>
                                          <p:spTgt spid="4">
                                            <p:txEl>
                                              <p:pRg st="9" end="9"/>
                                            </p:txEl>
                                          </p:spTgt>
                                        </p:tgtEl>
                                        <p:attrNameLst>
                                          <p:attrName>style.visibility</p:attrName>
                                        </p:attrNameLst>
                                      </p:cBhvr>
                                      <p:to>
                                        <p:strVal val="visible"/>
                                      </p:to>
                                    </p:set>
                                    <p:anim calcmode="lin" valueType="num">
                                      <p:cBhvr>
                                        <p:cTn id="59" dur="500" fill="hold"/>
                                        <p:tgtEl>
                                          <p:spTgt spid="4">
                                            <p:txEl>
                                              <p:pRg st="9" end="9"/>
                                            </p:txEl>
                                          </p:spTgt>
                                        </p:tgtEl>
                                        <p:attrNameLst>
                                          <p:attrName>ppt_w</p:attrName>
                                        </p:attrNameLst>
                                      </p:cBhvr>
                                      <p:tavLst>
                                        <p:tav tm="0">
                                          <p:val>
                                            <p:fltVal val="0"/>
                                          </p:val>
                                        </p:tav>
                                        <p:tav tm="100000">
                                          <p:val>
                                            <p:strVal val="#ppt_w"/>
                                          </p:val>
                                        </p:tav>
                                      </p:tavLst>
                                    </p:anim>
                                    <p:anim calcmode="lin" valueType="num">
                                      <p:cBhvr>
                                        <p:cTn id="60" dur="500" fill="hold"/>
                                        <p:tgtEl>
                                          <p:spTgt spid="4">
                                            <p:txEl>
                                              <p:pRg st="9" end="9"/>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 Point slide 3.jpg"/>
          <p:cNvPicPr>
            <a:picLocks noChangeAspect="1"/>
          </p:cNvPicPr>
          <p:nvPr/>
        </p:nvPicPr>
        <p:blipFill>
          <a:blip r:embed="rId3" cstate="print"/>
          <a:stretch>
            <a:fillRect/>
          </a:stretch>
        </p:blipFill>
        <p:spPr>
          <a:xfrm>
            <a:off x="1524000" y="0"/>
            <a:ext cx="9144000" cy="7086600"/>
          </a:xfrm>
          <a:prstGeom prst="rect">
            <a:avLst/>
          </a:prstGeom>
        </p:spPr>
      </p:pic>
      <p:sp>
        <p:nvSpPr>
          <p:cNvPr id="3" name="Rectangle 2"/>
          <p:cNvSpPr txBox="1">
            <a:spLocks noChangeArrowheads="1"/>
          </p:cNvSpPr>
          <p:nvPr/>
        </p:nvSpPr>
        <p:spPr>
          <a:xfrm>
            <a:off x="2114226" y="2133601"/>
            <a:ext cx="8001000" cy="1216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1400" b="1" dirty="0"/>
          </a:p>
          <a:p>
            <a:pPr algn="l"/>
            <a:r>
              <a:rPr lang="en-US" sz="2000" b="1" dirty="0"/>
              <a:t>Q &amp; A from recent and previous sessions:</a:t>
            </a:r>
          </a:p>
          <a:p>
            <a:pPr algn="l"/>
            <a:endParaRPr lang="en-US" sz="1400" dirty="0"/>
          </a:p>
          <a:p>
            <a:pPr algn="l"/>
            <a:r>
              <a:rPr lang="en-US" sz="1600" b="1" dirty="0"/>
              <a:t>Can I do two FE’s?</a:t>
            </a:r>
          </a:p>
          <a:p>
            <a:pPr algn="l"/>
            <a:r>
              <a:rPr lang="en-US" sz="1600" dirty="0"/>
              <a:t>Yes, you can.  You can opt to do two during the same or different semesters. This will have to be approved by your advisor.  </a:t>
            </a:r>
            <a:r>
              <a:rPr lang="en-US" sz="1600" dirty="0" smtClean="0"/>
              <a:t>You will </a:t>
            </a:r>
            <a:r>
              <a:rPr lang="en-US" sz="1600" dirty="0"/>
              <a:t>have to judge if this is manageable for you as a student.</a:t>
            </a:r>
          </a:p>
          <a:p>
            <a:pPr algn="l"/>
            <a:endParaRPr lang="en-US" sz="1600" dirty="0"/>
          </a:p>
          <a:p>
            <a:pPr algn="l"/>
            <a:r>
              <a:rPr lang="en-US" sz="1600" b="1" dirty="0"/>
              <a:t>I’m a dual concentration student- which one of my faculty advisors will be my advisor for FE?</a:t>
            </a:r>
            <a:endParaRPr lang="en-US" sz="1600" dirty="0"/>
          </a:p>
          <a:p>
            <a:pPr algn="l"/>
            <a:r>
              <a:rPr lang="en-US" sz="1600" dirty="0"/>
              <a:t>Choose one advisor as your FE advisor and put that person on the application. Usually, dual students will choose one  of the faculty advisors  to serve as the primary advisor for FE and the other will be the primary for special project. </a:t>
            </a:r>
          </a:p>
          <a:p>
            <a:pPr algn="l"/>
            <a:endParaRPr lang="en-US" sz="1600" dirty="0"/>
          </a:p>
          <a:p>
            <a:pPr algn="l"/>
            <a:r>
              <a:rPr lang="en-US" sz="1600" b="1" dirty="0"/>
              <a:t>My attempts to contact my advisor  have been unsuccessful-what should I do now?</a:t>
            </a:r>
          </a:p>
          <a:p>
            <a:pPr algn="l"/>
            <a:r>
              <a:rPr lang="en-US" sz="1600" dirty="0"/>
              <a:t>Get in contact with the department receptionist or Administrator. S/he should be able to assist you. </a:t>
            </a:r>
          </a:p>
        </p:txBody>
      </p:sp>
    </p:spTree>
    <p:extLst>
      <p:ext uri="{BB962C8B-B14F-4D97-AF65-F5344CB8AC3E}">
        <p14:creationId xmlns:p14="http://schemas.microsoft.com/office/powerpoint/2010/main" val="28640753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 Point slide 3.jpg"/>
          <p:cNvPicPr>
            <a:picLocks noChangeAspect="1"/>
          </p:cNvPicPr>
          <p:nvPr/>
        </p:nvPicPr>
        <p:blipFill>
          <a:blip r:embed="rId2" cstate="print"/>
          <a:stretch>
            <a:fillRect/>
          </a:stretch>
        </p:blipFill>
        <p:spPr>
          <a:xfrm>
            <a:off x="1697700" y="76200"/>
            <a:ext cx="9144000" cy="6858000"/>
          </a:xfrm>
          <a:prstGeom prst="rect">
            <a:avLst/>
          </a:prstGeom>
        </p:spPr>
      </p:pic>
      <p:sp>
        <p:nvSpPr>
          <p:cNvPr id="3" name="Rectangle 2"/>
          <p:cNvSpPr txBox="1">
            <a:spLocks noChangeArrowheads="1"/>
          </p:cNvSpPr>
          <p:nvPr/>
        </p:nvSpPr>
        <p:spPr>
          <a:xfrm>
            <a:off x="2098675" y="304801"/>
            <a:ext cx="8001000" cy="1216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a:t>Key Resources</a:t>
            </a:r>
          </a:p>
        </p:txBody>
      </p:sp>
      <p:sp>
        <p:nvSpPr>
          <p:cNvPr id="4" name="Rectangle 3"/>
          <p:cNvSpPr txBox="1">
            <a:spLocks noChangeArrowheads="1"/>
          </p:cNvSpPr>
          <p:nvPr/>
        </p:nvSpPr>
        <p:spPr>
          <a:xfrm>
            <a:off x="2438400" y="1520826"/>
            <a:ext cx="7848600" cy="381648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defRPr/>
            </a:pPr>
            <a:r>
              <a:rPr lang="en-US" sz="1600" dirty="0">
                <a:solidFill>
                  <a:srgbClr val="006747"/>
                </a:solidFill>
              </a:rPr>
              <a:t>Field Experience site: </a:t>
            </a:r>
            <a:r>
              <a:rPr lang="en-US" sz="1600" dirty="0">
                <a:solidFill>
                  <a:srgbClr val="006747"/>
                </a:solidFill>
                <a:hlinkClick r:id="rId3"/>
              </a:rPr>
              <a:t>http://health.usf.edu/publichealth/academicaffairs/fe/index.htm</a:t>
            </a:r>
            <a:r>
              <a:rPr lang="en-US" sz="1600" dirty="0">
                <a:solidFill>
                  <a:srgbClr val="006747"/>
                </a:solidFill>
              </a:rPr>
              <a:t> </a:t>
            </a:r>
          </a:p>
          <a:p>
            <a:pPr marL="0" indent="0">
              <a:spcBef>
                <a:spcPts val="0"/>
              </a:spcBef>
              <a:buNone/>
              <a:defRPr/>
            </a:pPr>
            <a:endParaRPr lang="en-US" sz="1600" dirty="0">
              <a:solidFill>
                <a:srgbClr val="006747"/>
              </a:solidFill>
            </a:endParaRPr>
          </a:p>
          <a:p>
            <a:pPr marL="0" indent="0" algn="ctr">
              <a:spcBef>
                <a:spcPts val="0"/>
              </a:spcBef>
              <a:buNone/>
              <a:defRPr/>
            </a:pPr>
            <a:r>
              <a:rPr lang="en-US" sz="1600" dirty="0" smtClean="0">
                <a:solidFill>
                  <a:srgbClr val="006747"/>
                </a:solidFill>
              </a:rPr>
              <a:t>Somer Burke</a:t>
            </a:r>
            <a:endParaRPr lang="en-US" sz="1600" dirty="0">
              <a:solidFill>
                <a:srgbClr val="006747"/>
              </a:solidFill>
            </a:endParaRPr>
          </a:p>
          <a:p>
            <a:pPr marL="0" indent="0" algn="ctr">
              <a:spcBef>
                <a:spcPts val="0"/>
              </a:spcBef>
              <a:buNone/>
              <a:defRPr/>
            </a:pPr>
            <a:r>
              <a:rPr lang="en-US" sz="1600" dirty="0" smtClean="0">
                <a:solidFill>
                  <a:srgbClr val="006747"/>
                </a:solidFill>
              </a:rPr>
              <a:t>Experiential </a:t>
            </a:r>
            <a:r>
              <a:rPr lang="en-US" sz="1600" dirty="0">
                <a:solidFill>
                  <a:srgbClr val="006747"/>
                </a:solidFill>
              </a:rPr>
              <a:t>Learning</a:t>
            </a:r>
          </a:p>
          <a:p>
            <a:pPr marL="0" indent="0" algn="ctr">
              <a:spcBef>
                <a:spcPts val="0"/>
              </a:spcBef>
              <a:buNone/>
              <a:defRPr/>
            </a:pPr>
            <a:r>
              <a:rPr lang="en-US" sz="1600" dirty="0">
                <a:solidFill>
                  <a:srgbClr val="006747"/>
                </a:solidFill>
              </a:rPr>
              <a:t>(813) </a:t>
            </a:r>
            <a:r>
              <a:rPr lang="en-US" sz="1600" dirty="0" smtClean="0">
                <a:solidFill>
                  <a:srgbClr val="006747"/>
                </a:solidFill>
              </a:rPr>
              <a:t>974-6066</a:t>
            </a:r>
            <a:endParaRPr lang="en-US" sz="1600" dirty="0">
              <a:solidFill>
                <a:srgbClr val="006747"/>
              </a:solidFill>
            </a:endParaRPr>
          </a:p>
          <a:p>
            <a:pPr marL="0" indent="0" algn="ctr">
              <a:spcBef>
                <a:spcPts val="0"/>
              </a:spcBef>
              <a:buNone/>
              <a:defRPr/>
            </a:pPr>
            <a:endParaRPr lang="en-US" sz="1600" dirty="0">
              <a:solidFill>
                <a:srgbClr val="006747"/>
              </a:solidFill>
              <a:hlinkClick r:id=""/>
            </a:endParaRPr>
          </a:p>
          <a:p>
            <a:pPr marL="0" indent="0" algn="ctr">
              <a:spcBef>
                <a:spcPts val="0"/>
              </a:spcBef>
              <a:buNone/>
              <a:defRPr/>
            </a:pPr>
            <a:r>
              <a:rPr lang="en-US" sz="1600" dirty="0">
                <a:solidFill>
                  <a:srgbClr val="006747"/>
                </a:solidFill>
              </a:rPr>
              <a:t>Jesse </a:t>
            </a:r>
            <a:r>
              <a:rPr lang="en-US" sz="1600" dirty="0" smtClean="0">
                <a:solidFill>
                  <a:srgbClr val="006747"/>
                </a:solidFill>
              </a:rPr>
              <a:t>Casanova</a:t>
            </a:r>
            <a:endParaRPr lang="en-US" sz="1600" dirty="0">
              <a:solidFill>
                <a:srgbClr val="006747"/>
              </a:solidFill>
            </a:endParaRPr>
          </a:p>
          <a:p>
            <a:pPr marL="0" indent="0" algn="ctr">
              <a:spcBef>
                <a:spcPts val="0"/>
              </a:spcBef>
              <a:buNone/>
              <a:defRPr/>
            </a:pPr>
            <a:r>
              <a:rPr lang="en-US" sz="1600" dirty="0" smtClean="0">
                <a:solidFill>
                  <a:srgbClr val="006747"/>
                </a:solidFill>
              </a:rPr>
              <a:t>Field Experience and International Programs Administrator</a:t>
            </a:r>
            <a:endParaRPr lang="en-US" sz="1600" dirty="0">
              <a:solidFill>
                <a:srgbClr val="006747"/>
              </a:solidFill>
            </a:endParaRPr>
          </a:p>
          <a:p>
            <a:pPr marL="0" indent="0" algn="ctr">
              <a:spcBef>
                <a:spcPts val="0"/>
              </a:spcBef>
              <a:buNone/>
              <a:defRPr/>
            </a:pPr>
            <a:r>
              <a:rPr lang="en-US" sz="1600" dirty="0">
                <a:solidFill>
                  <a:srgbClr val="006747"/>
                </a:solidFill>
              </a:rPr>
              <a:t>(813) </a:t>
            </a:r>
            <a:r>
              <a:rPr lang="en-US" sz="1600" dirty="0" smtClean="0">
                <a:solidFill>
                  <a:srgbClr val="006747"/>
                </a:solidFill>
              </a:rPr>
              <a:t>974-4247</a:t>
            </a:r>
          </a:p>
          <a:p>
            <a:pPr marL="0" indent="0" algn="ctr">
              <a:spcBef>
                <a:spcPts val="0"/>
              </a:spcBef>
              <a:buNone/>
              <a:defRPr/>
            </a:pPr>
            <a:endParaRPr lang="en-US" sz="1600" dirty="0" smtClean="0">
              <a:solidFill>
                <a:srgbClr val="006747"/>
              </a:solidFill>
            </a:endParaRPr>
          </a:p>
          <a:p>
            <a:pPr marL="0" indent="0" algn="ctr">
              <a:spcBef>
                <a:spcPts val="0"/>
              </a:spcBef>
              <a:buNone/>
              <a:defRPr/>
            </a:pPr>
            <a:endParaRPr lang="en-US" sz="1600" dirty="0">
              <a:solidFill>
                <a:srgbClr val="006747"/>
              </a:solidFill>
              <a:hlinkClick r:id=""/>
            </a:endParaRPr>
          </a:p>
          <a:p>
            <a:pPr marL="0" indent="0" algn="ctr">
              <a:spcBef>
                <a:spcPts val="0"/>
              </a:spcBef>
              <a:buNone/>
              <a:defRPr/>
            </a:pPr>
            <a:r>
              <a:rPr lang="en-US" sz="1600" b="1" dirty="0" smtClean="0">
                <a:solidFill>
                  <a:srgbClr val="006747"/>
                </a:solidFill>
                <a:hlinkClick r:id=""/>
              </a:rPr>
              <a:t>Fehelp@health.usf.edu </a:t>
            </a:r>
            <a:endParaRPr lang="en-US" sz="1600" b="1" dirty="0">
              <a:solidFill>
                <a:srgbClr val="006747"/>
              </a:solidFill>
              <a:hlinkClick r:id=""/>
            </a:endParaRPr>
          </a:p>
          <a:p>
            <a:pPr marL="0" indent="0" algn="ctr">
              <a:spcBef>
                <a:spcPts val="0"/>
              </a:spcBef>
              <a:buNone/>
              <a:defRPr/>
            </a:pPr>
            <a:endParaRPr lang="en-US" sz="2200" dirty="0">
              <a:solidFill>
                <a:srgbClr val="006747"/>
              </a:solidFill>
              <a:hlinkClick r:id=""/>
            </a:endParaRPr>
          </a:p>
          <a:p>
            <a:pPr marL="0" indent="0" algn="ctr">
              <a:spcBef>
                <a:spcPts val="0"/>
              </a:spcBef>
              <a:buNone/>
              <a:defRPr/>
            </a:pPr>
            <a:endParaRPr lang="en-US" sz="2200" dirty="0">
              <a:solidFill>
                <a:srgbClr val="006747"/>
              </a:solidFill>
              <a:hlinkClick r:id=""/>
            </a:endParaRPr>
          </a:p>
          <a:p>
            <a:pPr marL="0" indent="0" algn="ctr">
              <a:spcBef>
                <a:spcPts val="0"/>
              </a:spcBef>
              <a:buNone/>
              <a:defRPr/>
            </a:pPr>
            <a:endParaRPr lang="en-US" sz="2200" dirty="0">
              <a:solidFill>
                <a:srgbClr val="006747"/>
              </a:solidFill>
              <a:hlinkClick r:id=""/>
            </a:endParaRPr>
          </a:p>
          <a:p>
            <a:pPr marL="0" indent="0">
              <a:spcBef>
                <a:spcPts val="0"/>
              </a:spcBef>
              <a:buNone/>
              <a:defRPr/>
            </a:pPr>
            <a:endParaRPr lang="en-US" sz="2600" dirty="0">
              <a:solidFill>
                <a:srgbClr val="006747"/>
              </a:solidFill>
            </a:endParaRPr>
          </a:p>
        </p:txBody>
      </p:sp>
      <p:pic>
        <p:nvPicPr>
          <p:cNvPr id="6" name="Picture 4" descr="nv0xkxnd[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rot="18268281">
            <a:off x="2212182" y="-230981"/>
            <a:ext cx="1719263" cy="2181225"/>
          </a:xfrm>
          <a:prstGeom prst="rect">
            <a:avLst/>
          </a:prstGeom>
        </p:spPr>
      </p:pic>
    </p:spTree>
    <p:extLst>
      <p:ext uri="{BB962C8B-B14F-4D97-AF65-F5344CB8AC3E}">
        <p14:creationId xmlns:p14="http://schemas.microsoft.com/office/powerpoint/2010/main" val="41156399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0"/>
            <a:ext cx="8229600" cy="1036638"/>
          </a:xfrm>
        </p:spPr>
        <p:txBody>
          <a:bodyPr>
            <a:noAutofit/>
          </a:bodyPr>
          <a:lstStyle/>
          <a:p>
            <a:r>
              <a:rPr lang="en-US" sz="6600" b="1" dirty="0"/>
              <a:t>Intermission </a:t>
            </a:r>
          </a:p>
        </p:txBody>
      </p:sp>
    </p:spTree>
    <p:extLst>
      <p:ext uri="{BB962C8B-B14F-4D97-AF65-F5344CB8AC3E}">
        <p14:creationId xmlns:p14="http://schemas.microsoft.com/office/powerpoint/2010/main" val="706053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05000" y="1066800"/>
            <a:ext cx="8305800" cy="523220"/>
          </a:xfrm>
          <a:prstGeom prst="rect">
            <a:avLst/>
          </a:prstGeom>
          <a:noFill/>
        </p:spPr>
        <p:txBody>
          <a:bodyPr wrap="square" rtlCol="0">
            <a:spAutoFit/>
          </a:bodyPr>
          <a:lstStyle/>
          <a:p>
            <a:endParaRPr lang="en-US" sz="2800" dirty="0">
              <a:solidFill>
                <a:prstClr val="black"/>
              </a:solidFill>
            </a:endParaRPr>
          </a:p>
        </p:txBody>
      </p:sp>
      <p:sp>
        <p:nvSpPr>
          <p:cNvPr id="9" name="TextBox 8"/>
          <p:cNvSpPr txBox="1"/>
          <p:nvPr/>
        </p:nvSpPr>
        <p:spPr>
          <a:xfrm>
            <a:off x="2209800" y="235804"/>
            <a:ext cx="7696200" cy="830997"/>
          </a:xfrm>
          <a:prstGeom prst="rect">
            <a:avLst/>
          </a:prstGeom>
          <a:noFill/>
        </p:spPr>
        <p:txBody>
          <a:bodyPr wrap="square" rtlCol="0">
            <a:spAutoFit/>
          </a:bodyPr>
          <a:lstStyle/>
          <a:p>
            <a:pPr algn="ctr"/>
            <a:r>
              <a:rPr lang="en-US" sz="4800" b="1" dirty="0">
                <a:solidFill>
                  <a:srgbClr val="92D050"/>
                </a:solidFill>
              </a:rPr>
              <a:t>Going Global</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2918" y="1066800"/>
            <a:ext cx="6248400" cy="4165600"/>
          </a:xfrm>
          <a:prstGeom prst="rect">
            <a:avLst/>
          </a:prstGeom>
        </p:spPr>
      </p:pic>
    </p:spTree>
    <p:custDataLst>
      <p:tags r:id="rId1"/>
    </p:custDataLst>
    <p:extLst>
      <p:ext uri="{BB962C8B-B14F-4D97-AF65-F5344CB8AC3E}">
        <p14:creationId xmlns:p14="http://schemas.microsoft.com/office/powerpoint/2010/main" val="39481943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1595" y="2518767"/>
            <a:ext cx="9067800" cy="769441"/>
          </a:xfrm>
          <a:prstGeom prst="rect">
            <a:avLst/>
          </a:prstGeom>
          <a:noFill/>
        </p:spPr>
        <p:txBody>
          <a:bodyPr wrap="square" rtlCol="0">
            <a:spAutoFit/>
          </a:bodyPr>
          <a:lstStyle/>
          <a:p>
            <a:pPr algn="ctr"/>
            <a:r>
              <a:rPr lang="en-US" sz="4400" b="1" dirty="0">
                <a:solidFill>
                  <a:srgbClr val="92D050"/>
                </a:solidFill>
              </a:rPr>
              <a:t>What is an IFE?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2850" y="94894"/>
            <a:ext cx="4762500" cy="2381250"/>
          </a:xfrm>
          <a:prstGeom prst="rect">
            <a:avLst/>
          </a:prstGeom>
        </p:spPr>
      </p:pic>
      <p:sp>
        <p:nvSpPr>
          <p:cNvPr id="3" name="TextBox 2"/>
          <p:cNvSpPr txBox="1"/>
          <p:nvPr/>
        </p:nvSpPr>
        <p:spPr>
          <a:xfrm>
            <a:off x="1600200" y="3352800"/>
            <a:ext cx="8991600" cy="2041585"/>
          </a:xfrm>
          <a:prstGeom prst="rect">
            <a:avLst/>
          </a:prstGeom>
          <a:noFill/>
        </p:spPr>
        <p:txBody>
          <a:bodyPr wrap="square" rtlCol="0">
            <a:spAutoFit/>
          </a:bodyPr>
          <a:lstStyle/>
          <a:p>
            <a:pPr marL="342900" indent="-342900">
              <a:lnSpc>
                <a:spcPct val="90000"/>
              </a:lnSpc>
              <a:buFont typeface="Arial" pitchFamily="34" charset="0"/>
              <a:buChar char="•"/>
            </a:pPr>
            <a:r>
              <a:rPr lang="en-US" sz="2000" dirty="0">
                <a:solidFill>
                  <a:prstClr val="black"/>
                </a:solidFill>
                <a:latin typeface="Bookman Old Style" pitchFamily="18" charset="0"/>
              </a:rPr>
              <a:t>A practicum</a:t>
            </a:r>
          </a:p>
          <a:p>
            <a:pPr marL="342900" indent="-342900">
              <a:lnSpc>
                <a:spcPct val="90000"/>
              </a:lnSpc>
              <a:buFont typeface="Arial" pitchFamily="34" charset="0"/>
              <a:buChar char="•"/>
            </a:pPr>
            <a:r>
              <a:rPr lang="en-US" sz="2000" dirty="0">
                <a:solidFill>
                  <a:prstClr val="black"/>
                </a:solidFill>
                <a:latin typeface="Bookman Old Style" pitchFamily="18" charset="0"/>
              </a:rPr>
              <a:t>Purpose: integrate theory and practice </a:t>
            </a:r>
          </a:p>
          <a:p>
            <a:pPr marL="342900" indent="-342900">
              <a:lnSpc>
                <a:spcPct val="90000"/>
              </a:lnSpc>
              <a:buFont typeface="Arial" pitchFamily="34" charset="0"/>
              <a:buChar char="•"/>
            </a:pPr>
            <a:r>
              <a:rPr lang="en-US" sz="2000" dirty="0">
                <a:solidFill>
                  <a:prstClr val="black"/>
                </a:solidFill>
                <a:latin typeface="Bookman Old Style" pitchFamily="18" charset="0"/>
              </a:rPr>
              <a:t>Structured and significant educational experience</a:t>
            </a:r>
          </a:p>
          <a:p>
            <a:pPr marL="342900" indent="-342900">
              <a:lnSpc>
                <a:spcPct val="90000"/>
              </a:lnSpc>
              <a:buFont typeface="Arial" pitchFamily="34" charset="0"/>
              <a:buChar char="•"/>
            </a:pPr>
            <a:r>
              <a:rPr lang="en-US" sz="2000" dirty="0">
                <a:solidFill>
                  <a:prstClr val="black"/>
                </a:solidFill>
                <a:latin typeface="Bookman Old Style" pitchFamily="18" charset="0"/>
              </a:rPr>
              <a:t>Usually takes place in a </a:t>
            </a:r>
            <a:r>
              <a:rPr lang="en-US" sz="2000" b="1" u="sng" dirty="0">
                <a:solidFill>
                  <a:prstClr val="black"/>
                </a:solidFill>
                <a:latin typeface="Bookman Old Style" pitchFamily="18" charset="0"/>
              </a:rPr>
              <a:t>developing country</a:t>
            </a:r>
          </a:p>
          <a:p>
            <a:pPr marL="342900" indent="-342900">
              <a:lnSpc>
                <a:spcPct val="90000"/>
              </a:lnSpc>
              <a:buFont typeface="Arial" pitchFamily="34" charset="0"/>
              <a:buChar char="•"/>
            </a:pPr>
            <a:r>
              <a:rPr lang="en-US" sz="2000" dirty="0">
                <a:solidFill>
                  <a:prstClr val="black"/>
                </a:solidFill>
                <a:latin typeface="Bookman Old Style" pitchFamily="18" charset="0"/>
              </a:rPr>
              <a:t>Involves a preceptor and faculty advisor </a:t>
            </a:r>
          </a:p>
          <a:p>
            <a:pPr algn="ctr">
              <a:lnSpc>
                <a:spcPct val="90000"/>
              </a:lnSpc>
            </a:pPr>
            <a:r>
              <a:rPr lang="en-US" sz="2400" b="1" i="1" dirty="0" smtClean="0">
                <a:solidFill>
                  <a:srgbClr val="C00000"/>
                </a:solidFill>
                <a:latin typeface="Bookman Old Style" pitchFamily="18" charset="0"/>
              </a:rPr>
              <a:t>YOU </a:t>
            </a:r>
            <a:r>
              <a:rPr lang="en-US" sz="2400" b="1" i="1" dirty="0">
                <a:solidFill>
                  <a:srgbClr val="C00000"/>
                </a:solidFill>
                <a:latin typeface="Bookman Old Style" pitchFamily="18" charset="0"/>
              </a:rPr>
              <a:t>MUST BEGIN PROCESS </a:t>
            </a:r>
            <a:r>
              <a:rPr lang="en-US" sz="4000" b="1" i="1" u="sng" dirty="0">
                <a:solidFill>
                  <a:srgbClr val="C00000"/>
                </a:solidFill>
                <a:latin typeface="Bookman Old Style" pitchFamily="18" charset="0"/>
              </a:rPr>
              <a:t>1</a:t>
            </a:r>
            <a:r>
              <a:rPr lang="en-US" sz="2400" b="1" i="1" u="sng" dirty="0">
                <a:solidFill>
                  <a:srgbClr val="C00000"/>
                </a:solidFill>
                <a:latin typeface="Bookman Old Style" pitchFamily="18" charset="0"/>
              </a:rPr>
              <a:t> </a:t>
            </a:r>
            <a:r>
              <a:rPr lang="en-US" sz="2400" b="1" i="1" dirty="0">
                <a:solidFill>
                  <a:srgbClr val="C00000"/>
                </a:solidFill>
                <a:latin typeface="Bookman Old Style" pitchFamily="18" charset="0"/>
              </a:rPr>
              <a:t>YEAR IN ADVANCED </a:t>
            </a:r>
            <a:endParaRPr lang="en-US" sz="2400" i="1" dirty="0">
              <a:solidFill>
                <a:prstClr val="black"/>
              </a:solidFill>
              <a:latin typeface="Bookman Old Style" pitchFamily="18" charset="0"/>
            </a:endParaRPr>
          </a:p>
        </p:txBody>
      </p:sp>
    </p:spTree>
    <p:custDataLst>
      <p:tags r:id="rId1"/>
    </p:custDataLst>
    <p:extLst>
      <p:ext uri="{BB962C8B-B14F-4D97-AF65-F5344CB8AC3E}">
        <p14:creationId xmlns:p14="http://schemas.microsoft.com/office/powerpoint/2010/main" val="14678999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 Point slide 3.jpg"/>
          <p:cNvPicPr>
            <a:picLocks noChangeAspect="1"/>
          </p:cNvPicPr>
          <p:nvPr/>
        </p:nvPicPr>
        <p:blipFill>
          <a:blip r:embed="rId3" cstate="print"/>
          <a:stretch>
            <a:fillRect/>
          </a:stretch>
        </p:blipFill>
        <p:spPr>
          <a:xfrm>
            <a:off x="1521667" y="-7776"/>
            <a:ext cx="9144000" cy="6858000"/>
          </a:xfrm>
          <a:prstGeom prst="rect">
            <a:avLst/>
          </a:prstGeom>
        </p:spPr>
      </p:pic>
      <p:sp>
        <p:nvSpPr>
          <p:cNvPr id="3" name="Title 2"/>
          <p:cNvSpPr>
            <a:spLocks noGrp="1"/>
          </p:cNvSpPr>
          <p:nvPr>
            <p:ph type="ctrTitle"/>
          </p:nvPr>
        </p:nvSpPr>
        <p:spPr>
          <a:xfrm>
            <a:off x="1676400" y="307458"/>
            <a:ext cx="7772400" cy="1470025"/>
          </a:xfrm>
        </p:spPr>
        <p:txBody>
          <a:bodyPr>
            <a:normAutofit/>
          </a:bodyPr>
          <a:lstStyle/>
          <a:p>
            <a:pPr algn="l"/>
            <a:r>
              <a:rPr lang="en-US" sz="4000" dirty="0"/>
              <a:t>What is Field Experience (FE)?</a:t>
            </a:r>
          </a:p>
        </p:txBody>
      </p:sp>
      <p:sp>
        <p:nvSpPr>
          <p:cNvPr id="13" name="Rectangle 3"/>
          <p:cNvSpPr txBox="1">
            <a:spLocks noChangeArrowheads="1"/>
          </p:cNvSpPr>
          <p:nvPr/>
        </p:nvSpPr>
        <p:spPr>
          <a:xfrm>
            <a:off x="1981200" y="1752600"/>
            <a:ext cx="8001000" cy="38100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Clr>
                <a:srgbClr val="006747"/>
              </a:buClr>
              <a:buFont typeface="Arial" pitchFamily="34" charset="0"/>
              <a:buChar char="•"/>
            </a:pPr>
            <a:r>
              <a:rPr lang="en-US" sz="2200" dirty="0">
                <a:solidFill>
                  <a:srgbClr val="006747"/>
                </a:solidFill>
              </a:rPr>
              <a:t>A carefully supervised work or service experience that allows a student to address a public health issue or concern. </a:t>
            </a:r>
          </a:p>
          <a:p>
            <a:pPr marL="914400" lvl="1" indent="-457200" algn="l">
              <a:lnSpc>
                <a:spcPct val="80000"/>
              </a:lnSpc>
              <a:buClr>
                <a:srgbClr val="006747"/>
              </a:buClr>
              <a:buFont typeface="Wingdings" pitchFamily="2" charset="2"/>
              <a:buChar char="ü"/>
            </a:pPr>
            <a:r>
              <a:rPr lang="en-US" sz="1600" dirty="0">
                <a:solidFill>
                  <a:srgbClr val="006747"/>
                </a:solidFill>
              </a:rPr>
              <a:t>Bridge theory to practice, gain work experience </a:t>
            </a:r>
          </a:p>
          <a:p>
            <a:pPr algn="l"/>
            <a:endParaRPr lang="en-US" sz="2200" dirty="0">
              <a:solidFill>
                <a:srgbClr val="006747"/>
              </a:solidFill>
            </a:endParaRPr>
          </a:p>
          <a:p>
            <a:pPr marL="457200" indent="-457200" algn="l">
              <a:buFont typeface="Arial" pitchFamily="34" charset="0"/>
              <a:buChar char="•"/>
            </a:pPr>
            <a:r>
              <a:rPr lang="en-US" sz="2200" dirty="0" smtClean="0">
                <a:solidFill>
                  <a:srgbClr val="006747"/>
                </a:solidFill>
              </a:rPr>
              <a:t>An </a:t>
            </a:r>
            <a:r>
              <a:rPr lang="en-US" sz="2200" dirty="0">
                <a:solidFill>
                  <a:srgbClr val="006747"/>
                </a:solidFill>
              </a:rPr>
              <a:t>organized and carefully planned partnership </a:t>
            </a:r>
            <a:endParaRPr lang="en-US" sz="2200" dirty="0" smtClean="0">
              <a:solidFill>
                <a:srgbClr val="006747"/>
              </a:solidFill>
            </a:endParaRPr>
          </a:p>
          <a:p>
            <a:pPr marL="914400" lvl="1" indent="-457200" algn="l">
              <a:lnSpc>
                <a:spcPct val="80000"/>
              </a:lnSpc>
              <a:spcBef>
                <a:spcPts val="0"/>
              </a:spcBef>
              <a:buClr>
                <a:srgbClr val="006747"/>
              </a:buClr>
              <a:buFont typeface="Wingdings" pitchFamily="2" charset="2"/>
              <a:buChar char="ü"/>
            </a:pPr>
            <a:r>
              <a:rPr lang="en-US" sz="1600" dirty="0" smtClean="0">
                <a:solidFill>
                  <a:srgbClr val="006747"/>
                </a:solidFill>
              </a:rPr>
              <a:t>Between the student, preceptor, and faculty advisor</a:t>
            </a:r>
            <a:endParaRPr lang="en-US" sz="1600" dirty="0">
              <a:solidFill>
                <a:srgbClr val="006747"/>
              </a:solidFill>
            </a:endParaRPr>
          </a:p>
          <a:p>
            <a:pPr marL="457200" indent="-457200" algn="l">
              <a:buFont typeface="Arial" pitchFamily="34" charset="0"/>
              <a:buChar char="•"/>
            </a:pPr>
            <a:endParaRPr lang="en-US" sz="2000" dirty="0" smtClean="0">
              <a:solidFill>
                <a:srgbClr val="006747"/>
              </a:solidFill>
            </a:endParaRPr>
          </a:p>
          <a:p>
            <a:pPr marL="457200" indent="-457200" algn="l">
              <a:buFont typeface="Arial" pitchFamily="34" charset="0"/>
              <a:buChar char="•"/>
            </a:pPr>
            <a:r>
              <a:rPr lang="en-US" sz="2200" dirty="0" smtClean="0">
                <a:solidFill>
                  <a:srgbClr val="006747"/>
                </a:solidFill>
              </a:rPr>
              <a:t>One </a:t>
            </a:r>
            <a:r>
              <a:rPr lang="en-US" sz="2200" dirty="0">
                <a:solidFill>
                  <a:srgbClr val="006747"/>
                </a:solidFill>
              </a:rPr>
              <a:t>of the curriculum culminating events and a graduation requirement for </a:t>
            </a:r>
            <a:r>
              <a:rPr lang="en-US" sz="2200" dirty="0" smtClean="0">
                <a:solidFill>
                  <a:srgbClr val="006747"/>
                </a:solidFill>
              </a:rPr>
              <a:t>College of Public Health</a:t>
            </a:r>
          </a:p>
          <a:p>
            <a:pPr marL="914400" lvl="1" indent="-457200" algn="l">
              <a:lnSpc>
                <a:spcPct val="80000"/>
              </a:lnSpc>
              <a:spcBef>
                <a:spcPts val="0"/>
              </a:spcBef>
              <a:buClr>
                <a:srgbClr val="006747"/>
              </a:buClr>
              <a:buFont typeface="Wingdings" pitchFamily="2" charset="2"/>
              <a:buChar char="ü"/>
            </a:pPr>
            <a:r>
              <a:rPr lang="en-US" sz="1600" dirty="0">
                <a:solidFill>
                  <a:srgbClr val="006747"/>
                </a:solidFill>
              </a:rPr>
              <a:t>S</a:t>
            </a:r>
            <a:r>
              <a:rPr lang="en-US" sz="1600" dirty="0" smtClean="0">
                <a:solidFill>
                  <a:srgbClr val="006747"/>
                </a:solidFill>
              </a:rPr>
              <a:t>tudents </a:t>
            </a:r>
            <a:r>
              <a:rPr lang="en-US" sz="1600" dirty="0">
                <a:solidFill>
                  <a:srgbClr val="006747"/>
                </a:solidFill>
              </a:rPr>
              <a:t>who are earning an MPH, MHA, or an MSPH in Industrial Hygiene</a:t>
            </a:r>
          </a:p>
          <a:p>
            <a:pPr marL="457200" indent="-457200" algn="l">
              <a:lnSpc>
                <a:spcPct val="90000"/>
              </a:lnSpc>
              <a:buFont typeface="Arial" pitchFamily="34" charset="0"/>
              <a:buChar char="•"/>
            </a:pPr>
            <a:endParaRPr lang="en-US" sz="2600" dirty="0">
              <a:solidFill>
                <a:srgbClr val="006747"/>
              </a:solidFill>
            </a:endParaRPr>
          </a:p>
        </p:txBody>
      </p:sp>
      <p:pic>
        <p:nvPicPr>
          <p:cNvPr id="14" name="Picture 14" descr="Hump hazzar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381000"/>
            <a:ext cx="1676400" cy="1257300"/>
          </a:xfrm>
          <a:prstGeom prst="rect">
            <a:avLst/>
          </a:prstGeom>
          <a:noFill/>
          <a:ln w="25400">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058558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98754"/>
            <a:ext cx="7162800" cy="707886"/>
          </a:xfrm>
          <a:prstGeom prst="rect">
            <a:avLst/>
          </a:prstGeom>
          <a:noFill/>
        </p:spPr>
        <p:txBody>
          <a:bodyPr wrap="square" rtlCol="0">
            <a:spAutoFit/>
          </a:bodyPr>
          <a:lstStyle/>
          <a:p>
            <a:pPr algn="ctr"/>
            <a:r>
              <a:rPr lang="en-US" sz="4000" b="1" dirty="0">
                <a:solidFill>
                  <a:srgbClr val="F79646">
                    <a:lumMod val="75000"/>
                  </a:srgbClr>
                </a:solidFill>
              </a:rPr>
              <a:t>The IFE is open to all students</a:t>
            </a:r>
          </a:p>
        </p:txBody>
      </p:sp>
      <p:sp>
        <p:nvSpPr>
          <p:cNvPr id="3" name="TextBox 2"/>
          <p:cNvSpPr txBox="1"/>
          <p:nvPr/>
        </p:nvSpPr>
        <p:spPr>
          <a:xfrm>
            <a:off x="2040308" y="914401"/>
            <a:ext cx="4817692" cy="1046440"/>
          </a:xfrm>
          <a:prstGeom prst="rect">
            <a:avLst/>
          </a:prstGeom>
          <a:noFill/>
        </p:spPr>
        <p:txBody>
          <a:bodyPr wrap="square" rtlCol="0">
            <a:spAutoFit/>
          </a:bodyPr>
          <a:lstStyle/>
          <a:p>
            <a:pPr>
              <a:buClr>
                <a:prstClr val="black"/>
              </a:buClr>
              <a:buFont typeface="Wingdings" pitchFamily="2" charset="2"/>
              <a:buNone/>
            </a:pPr>
            <a:r>
              <a:rPr lang="en-US" dirty="0">
                <a:solidFill>
                  <a:prstClr val="black"/>
                </a:solidFill>
                <a:latin typeface="Bookman Old Style" pitchFamily="18" charset="0"/>
              </a:rPr>
              <a:t>An academic requirement for:</a:t>
            </a:r>
          </a:p>
          <a:p>
            <a:pPr>
              <a:buClr>
                <a:prstClr val="black"/>
              </a:buClr>
              <a:buFont typeface="Wingdings" pitchFamily="2" charset="2"/>
              <a:buChar char="§"/>
            </a:pPr>
            <a:r>
              <a:rPr lang="en-US" dirty="0">
                <a:solidFill>
                  <a:prstClr val="black"/>
                </a:solidFill>
                <a:latin typeface="Bookman Old Style" pitchFamily="18" charset="0"/>
              </a:rPr>
              <a:t> </a:t>
            </a:r>
            <a:r>
              <a:rPr lang="en-US" b="1" dirty="0">
                <a:solidFill>
                  <a:prstClr val="black"/>
                </a:solidFill>
                <a:latin typeface="Bookman Old Style" pitchFamily="18" charset="0"/>
              </a:rPr>
              <a:t>Global Health Practice Students</a:t>
            </a:r>
          </a:p>
          <a:p>
            <a:pPr>
              <a:buClr>
                <a:prstClr val="black"/>
              </a:buClr>
              <a:buFont typeface="Wingdings" pitchFamily="2" charset="2"/>
              <a:buNone/>
            </a:pPr>
            <a:endParaRPr lang="en-US" sz="800" dirty="0">
              <a:solidFill>
                <a:prstClr val="black"/>
              </a:solidFill>
              <a:latin typeface="Bookman Old Style" pitchFamily="18" charset="0"/>
            </a:endParaRPr>
          </a:p>
          <a:p>
            <a:endParaRPr lang="en-US" dirty="0">
              <a:solidFill>
                <a:prstClr val="black"/>
              </a:solidFill>
            </a:endParaRPr>
          </a:p>
        </p:txBody>
      </p:sp>
      <p:sp>
        <p:nvSpPr>
          <p:cNvPr id="4" name="TextBox 3"/>
          <p:cNvSpPr txBox="1"/>
          <p:nvPr/>
        </p:nvSpPr>
        <p:spPr>
          <a:xfrm>
            <a:off x="7543800" y="1143000"/>
            <a:ext cx="2057400" cy="369332"/>
          </a:xfrm>
          <a:prstGeom prst="rect">
            <a:avLst/>
          </a:prstGeom>
          <a:noFill/>
        </p:spPr>
        <p:txBody>
          <a:bodyPr wrap="square" rtlCol="0">
            <a:spAutoFit/>
          </a:bodyPr>
          <a:lstStyle/>
          <a:p>
            <a:endParaRPr lang="en-US" dirty="0">
              <a:solidFill>
                <a:prstClr val="black"/>
              </a:solidFill>
            </a:endParaRPr>
          </a:p>
        </p:txBody>
      </p:sp>
      <p:sp>
        <p:nvSpPr>
          <p:cNvPr id="5" name="TextBox 4"/>
          <p:cNvSpPr txBox="1"/>
          <p:nvPr/>
        </p:nvSpPr>
        <p:spPr>
          <a:xfrm>
            <a:off x="1720642" y="2068602"/>
            <a:ext cx="4589092" cy="3077766"/>
          </a:xfrm>
          <a:prstGeom prst="rect">
            <a:avLst/>
          </a:prstGeom>
          <a:noFill/>
        </p:spPr>
        <p:txBody>
          <a:bodyPr wrap="square" rtlCol="0">
            <a:spAutoFit/>
          </a:bodyPr>
          <a:lstStyle/>
          <a:p>
            <a:pPr algn="ctr">
              <a:buClr>
                <a:prstClr val="black"/>
              </a:buClr>
            </a:pPr>
            <a:r>
              <a:rPr lang="en-US" sz="2400" b="1" u="sng" dirty="0">
                <a:solidFill>
                  <a:srgbClr val="4BACC6">
                    <a:lumMod val="50000"/>
                  </a:srgbClr>
                </a:solidFill>
                <a:latin typeface="Bookman Old Style" pitchFamily="18" charset="0"/>
              </a:rPr>
              <a:t>ACADEMIC REQUIREMENTS</a:t>
            </a:r>
          </a:p>
          <a:p>
            <a:pPr>
              <a:buClr>
                <a:prstClr val="black"/>
              </a:buClr>
              <a:buFont typeface="Wingdings" pitchFamily="2" charset="2"/>
              <a:buChar char="§"/>
            </a:pPr>
            <a:r>
              <a:rPr lang="en-US" dirty="0">
                <a:solidFill>
                  <a:prstClr val="black"/>
                </a:solidFill>
                <a:latin typeface="Bookman Old Style" pitchFamily="18" charset="0"/>
              </a:rPr>
              <a:t>Complete College Core Courses:</a:t>
            </a:r>
          </a:p>
          <a:p>
            <a:pPr>
              <a:buClr>
                <a:prstClr val="black"/>
              </a:buClr>
              <a:buFont typeface="Wingdings" pitchFamily="2" charset="2"/>
              <a:buNone/>
            </a:pPr>
            <a:r>
              <a:rPr lang="en-US" b="1" dirty="0">
                <a:solidFill>
                  <a:prstClr val="black"/>
                </a:solidFill>
                <a:latin typeface="Bookman Old Style" pitchFamily="18" charset="0"/>
              </a:rPr>
              <a:t>PHC 6000, 6050, 6102, 6357, 6410</a:t>
            </a:r>
          </a:p>
          <a:p>
            <a:pPr>
              <a:buClr>
                <a:prstClr val="black"/>
              </a:buClr>
              <a:buFont typeface="Wingdings" pitchFamily="2" charset="2"/>
              <a:buNone/>
            </a:pPr>
            <a:endParaRPr lang="en-US" sz="1000" b="1" dirty="0">
              <a:solidFill>
                <a:prstClr val="black"/>
              </a:solidFill>
              <a:latin typeface="Bookman Old Style" pitchFamily="18" charset="0"/>
            </a:endParaRPr>
          </a:p>
          <a:p>
            <a:pPr>
              <a:buClr>
                <a:prstClr val="black"/>
              </a:buClr>
              <a:buFont typeface="Wingdings" pitchFamily="2" charset="2"/>
              <a:buChar char="§"/>
            </a:pPr>
            <a:r>
              <a:rPr lang="en-US" dirty="0">
                <a:solidFill>
                  <a:prstClr val="black"/>
                </a:solidFill>
                <a:latin typeface="Bookman Old Style" pitchFamily="18" charset="0"/>
              </a:rPr>
              <a:t>Meet with Faculty Advisor to discuss other courses selection</a:t>
            </a:r>
          </a:p>
          <a:p>
            <a:pPr>
              <a:buClr>
                <a:prstClr val="black"/>
              </a:buClr>
              <a:buFont typeface="Wingdings" pitchFamily="2" charset="2"/>
              <a:buChar char="§"/>
            </a:pPr>
            <a:endParaRPr lang="en-US" sz="1000" dirty="0">
              <a:solidFill>
                <a:prstClr val="black"/>
              </a:solidFill>
              <a:latin typeface="Bookman Old Style" pitchFamily="18" charset="0"/>
            </a:endParaRPr>
          </a:p>
          <a:p>
            <a:pPr>
              <a:buClr>
                <a:prstClr val="black"/>
              </a:buClr>
              <a:buFont typeface="Wingdings" pitchFamily="2" charset="2"/>
              <a:buChar char="§"/>
            </a:pPr>
            <a:r>
              <a:rPr lang="en-US" dirty="0">
                <a:solidFill>
                  <a:prstClr val="black"/>
                </a:solidFill>
                <a:latin typeface="Bookman Old Style" pitchFamily="18" charset="0"/>
              </a:rPr>
              <a:t>Other helpful courses:</a:t>
            </a:r>
          </a:p>
          <a:p>
            <a:pPr lvl="1">
              <a:buClr>
                <a:prstClr val="black"/>
              </a:buClr>
              <a:buFont typeface="Wingdings" pitchFamily="2" charset="2"/>
              <a:buChar char="§"/>
            </a:pPr>
            <a:r>
              <a:rPr lang="en-US" dirty="0">
                <a:solidFill>
                  <a:prstClr val="black"/>
                </a:solidFill>
                <a:latin typeface="Bookman Old Style" pitchFamily="18" charset="0"/>
              </a:rPr>
              <a:t>PHC </a:t>
            </a:r>
            <a:r>
              <a:rPr lang="en-US" b="1" dirty="0">
                <a:solidFill>
                  <a:prstClr val="black"/>
                </a:solidFill>
                <a:latin typeface="Bookman Old Style" panose="02050604050505020204" pitchFamily="18" charset="0"/>
              </a:rPr>
              <a:t>6106</a:t>
            </a:r>
            <a:r>
              <a:rPr lang="en-US" dirty="0">
                <a:solidFill>
                  <a:prstClr val="black"/>
                </a:solidFill>
                <a:latin typeface="Bookman Old Style" panose="02050604050505020204" pitchFamily="18" charset="0"/>
              </a:rPr>
              <a:t>, 6112,6115, </a:t>
            </a:r>
            <a:r>
              <a:rPr lang="en-US" b="1" dirty="0">
                <a:solidFill>
                  <a:prstClr val="black"/>
                </a:solidFill>
                <a:latin typeface="Bookman Old Style" panose="02050604050505020204" pitchFamily="18" charset="0"/>
              </a:rPr>
              <a:t>6442</a:t>
            </a:r>
          </a:p>
          <a:p>
            <a:endParaRPr lang="en-US" dirty="0">
              <a:solidFill>
                <a:prstClr val="black"/>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772478">
            <a:off x="8986491" y="191050"/>
            <a:ext cx="1231182" cy="123118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1300" y="1661991"/>
            <a:ext cx="3810000" cy="3810000"/>
          </a:xfrm>
          <a:prstGeom prst="rect">
            <a:avLst/>
          </a:prstGeom>
        </p:spPr>
      </p:pic>
    </p:spTree>
    <p:custDataLst>
      <p:tags r:id="rId1"/>
    </p:custDataLst>
    <p:extLst>
      <p:ext uri="{BB962C8B-B14F-4D97-AF65-F5344CB8AC3E}">
        <p14:creationId xmlns:p14="http://schemas.microsoft.com/office/powerpoint/2010/main" val="16787916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9286" r="-235"/>
          <a:stretch/>
        </p:blipFill>
        <p:spPr>
          <a:xfrm>
            <a:off x="7240002" y="1110811"/>
            <a:ext cx="4335953" cy="3326603"/>
          </a:xfrm>
          <a:prstGeom prst="rect">
            <a:avLst/>
          </a:prstGeom>
        </p:spPr>
      </p:pic>
      <p:sp>
        <p:nvSpPr>
          <p:cNvPr id="4" name="TextBox 3"/>
          <p:cNvSpPr txBox="1"/>
          <p:nvPr/>
        </p:nvSpPr>
        <p:spPr>
          <a:xfrm>
            <a:off x="765545" y="1973893"/>
            <a:ext cx="5996763" cy="1600438"/>
          </a:xfrm>
          <a:prstGeom prst="rect">
            <a:avLst/>
          </a:prstGeom>
          <a:noFill/>
        </p:spPr>
        <p:txBody>
          <a:bodyPr wrap="square" rtlCol="0">
            <a:spAutoFit/>
          </a:bodyPr>
          <a:lstStyle/>
          <a:p>
            <a:pPr algn="ctr"/>
            <a:r>
              <a:rPr lang="en-US" sz="4400" dirty="0" smtClean="0">
                <a:solidFill>
                  <a:schemeClr val="accent3">
                    <a:lumMod val="50000"/>
                  </a:schemeClr>
                </a:solidFill>
              </a:rPr>
              <a:t>International Students</a:t>
            </a:r>
          </a:p>
          <a:p>
            <a:endParaRPr lang="en-US" dirty="0"/>
          </a:p>
          <a:p>
            <a:r>
              <a:rPr lang="en-US" dirty="0" smtClean="0">
                <a:solidFill>
                  <a:schemeClr val="accent3">
                    <a:lumMod val="50000"/>
                  </a:schemeClr>
                </a:solidFill>
              </a:rPr>
              <a:t>International students, make sure to contact the ISSS Office for any travel restrictions or requirements that you may have</a:t>
            </a:r>
            <a:endParaRPr lang="en-US" dirty="0">
              <a:solidFill>
                <a:schemeClr val="accent3">
                  <a:lumMod val="50000"/>
                </a:schemeClr>
              </a:solidFill>
            </a:endParaRPr>
          </a:p>
        </p:txBody>
      </p:sp>
    </p:spTree>
    <p:extLst>
      <p:ext uri="{BB962C8B-B14F-4D97-AF65-F5344CB8AC3E}">
        <p14:creationId xmlns:p14="http://schemas.microsoft.com/office/powerpoint/2010/main" val="21646489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45268" y="1290647"/>
            <a:ext cx="956031" cy="369332"/>
          </a:xfrm>
          <a:prstGeom prst="rect">
            <a:avLst/>
          </a:prstGeom>
          <a:noFill/>
        </p:spPr>
        <p:txBody>
          <a:bodyPr wrap="none" rtlCol="0">
            <a:spAutoFit/>
          </a:bodyPr>
          <a:lstStyle/>
          <a:p>
            <a:r>
              <a:rPr lang="en-US" b="1" dirty="0">
                <a:solidFill>
                  <a:prstClr val="black"/>
                </a:solidFill>
              </a:rPr>
              <a:t>Panama</a:t>
            </a:r>
          </a:p>
        </p:txBody>
      </p:sp>
      <p:sp>
        <p:nvSpPr>
          <p:cNvPr id="8" name="TextBox 7"/>
          <p:cNvSpPr txBox="1"/>
          <p:nvPr/>
        </p:nvSpPr>
        <p:spPr>
          <a:xfrm>
            <a:off x="7512299" y="1290647"/>
            <a:ext cx="950313" cy="369332"/>
          </a:xfrm>
          <a:prstGeom prst="rect">
            <a:avLst/>
          </a:prstGeom>
          <a:noFill/>
        </p:spPr>
        <p:txBody>
          <a:bodyPr wrap="none" rtlCol="0">
            <a:spAutoFit/>
          </a:bodyPr>
          <a:lstStyle/>
          <a:p>
            <a:r>
              <a:rPr lang="en-US" b="1" dirty="0">
                <a:solidFill>
                  <a:prstClr val="black"/>
                </a:solidFill>
              </a:rPr>
              <a:t>Ecuador</a:t>
            </a:r>
          </a:p>
        </p:txBody>
      </p:sp>
      <p:sp>
        <p:nvSpPr>
          <p:cNvPr id="9" name="TextBox 8"/>
          <p:cNvSpPr txBox="1"/>
          <p:nvPr/>
        </p:nvSpPr>
        <p:spPr>
          <a:xfrm>
            <a:off x="3429001" y="3502795"/>
            <a:ext cx="1035027" cy="369332"/>
          </a:xfrm>
          <a:prstGeom prst="rect">
            <a:avLst/>
          </a:prstGeom>
          <a:noFill/>
        </p:spPr>
        <p:txBody>
          <a:bodyPr wrap="none" rtlCol="0">
            <a:spAutoFit/>
          </a:bodyPr>
          <a:lstStyle/>
          <a:p>
            <a:r>
              <a:rPr lang="en-US" b="1" dirty="0">
                <a:solidFill>
                  <a:prstClr val="black"/>
                </a:solidFill>
              </a:rPr>
              <a:t>Malaysia</a:t>
            </a:r>
          </a:p>
        </p:txBody>
      </p:sp>
      <p:sp>
        <p:nvSpPr>
          <p:cNvPr id="10" name="TextBox 9"/>
          <p:cNvSpPr txBox="1"/>
          <p:nvPr/>
        </p:nvSpPr>
        <p:spPr>
          <a:xfrm>
            <a:off x="7620000" y="3493640"/>
            <a:ext cx="914866" cy="369332"/>
          </a:xfrm>
          <a:prstGeom prst="rect">
            <a:avLst/>
          </a:prstGeom>
          <a:noFill/>
        </p:spPr>
        <p:txBody>
          <a:bodyPr wrap="none" rtlCol="0">
            <a:spAutoFit/>
          </a:bodyPr>
          <a:lstStyle/>
          <a:p>
            <a:r>
              <a:rPr lang="en-US" b="1" dirty="0">
                <a:solidFill>
                  <a:prstClr val="black"/>
                </a:solidFill>
              </a:rPr>
              <a:t>Uganda</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7723" y="1664757"/>
            <a:ext cx="1676400" cy="167640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4600" y="1664757"/>
            <a:ext cx="1676400" cy="1676400"/>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33600" y="3922850"/>
            <a:ext cx="1676400" cy="1676400"/>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24600" y="3922850"/>
            <a:ext cx="1676400" cy="1676400"/>
          </a:xfrm>
          <a:prstGeom prst="rect">
            <a:avLst/>
          </a:prstGeom>
        </p:spPr>
      </p:pic>
      <p:pic>
        <p:nvPicPr>
          <p:cNvPr id="1026" name="Picture 2" descr="map-of-panam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04108" y="1657522"/>
            <a:ext cx="1932333" cy="103136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CCCCCC"/>
                  </a:outerShdw>
                </a:effectLst>
              </a14:hiddenEffects>
            </a:ext>
          </a:extLst>
        </p:spPr>
      </p:pic>
      <p:pic>
        <p:nvPicPr>
          <p:cNvPr id="1027" name="Picture 3" descr="map-of-ugand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01001" y="3921632"/>
            <a:ext cx="1935291" cy="103136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CCCCCC"/>
                  </a:outerShdw>
                </a:effectLst>
              </a14:hiddenEffects>
            </a:ext>
          </a:extLst>
        </p:spPr>
      </p:pic>
      <p:pic>
        <p:nvPicPr>
          <p:cNvPr id="1028" name="Picture 4" descr="map-of-malaysi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10000" y="3921632"/>
            <a:ext cx="1932334" cy="103136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CCCCCC"/>
                  </a:outerShdw>
                </a:effectLst>
              </a14:hiddenEffects>
            </a:ext>
          </a:extLst>
        </p:spPr>
      </p:pic>
      <p:pic>
        <p:nvPicPr>
          <p:cNvPr id="1029" name="Picture 5" descr="map-of-ecuado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05415" y="1655741"/>
            <a:ext cx="1931732" cy="103136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CCCCCC"/>
                  </a:outerShdw>
                </a:effectLst>
              </a14:hiddenEffects>
            </a:ext>
          </a:extLst>
        </p:spPr>
      </p:pic>
      <p:sp>
        <p:nvSpPr>
          <p:cNvPr id="15" name="TextBox 14"/>
          <p:cNvSpPr txBox="1"/>
          <p:nvPr/>
        </p:nvSpPr>
        <p:spPr>
          <a:xfrm>
            <a:off x="1824044" y="239337"/>
            <a:ext cx="3814757" cy="707886"/>
          </a:xfrm>
          <a:prstGeom prst="rect">
            <a:avLst/>
          </a:prstGeom>
          <a:noFill/>
        </p:spPr>
        <p:txBody>
          <a:bodyPr wrap="square" rtlCol="0">
            <a:spAutoFit/>
          </a:bodyPr>
          <a:lstStyle/>
          <a:p>
            <a:r>
              <a:rPr lang="en-US" sz="4000" b="1" dirty="0">
                <a:solidFill>
                  <a:srgbClr val="92D050"/>
                </a:solidFill>
              </a:rPr>
              <a:t>Where to go? </a:t>
            </a:r>
          </a:p>
        </p:txBody>
      </p:sp>
      <p:pic>
        <p:nvPicPr>
          <p:cNvPr id="3" name="Picture 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584862" y="150898"/>
            <a:ext cx="1273139" cy="1156281"/>
          </a:xfrm>
          <a:prstGeom prst="rect">
            <a:avLst/>
          </a:prstGeom>
        </p:spPr>
      </p:pic>
      <p:sp>
        <p:nvSpPr>
          <p:cNvPr id="19" name="TextBox 18"/>
          <p:cNvSpPr txBox="1"/>
          <p:nvPr/>
        </p:nvSpPr>
        <p:spPr>
          <a:xfrm>
            <a:off x="6989244" y="211040"/>
            <a:ext cx="3462834" cy="1077218"/>
          </a:xfrm>
          <a:prstGeom prst="rect">
            <a:avLst/>
          </a:prstGeom>
          <a:noFill/>
        </p:spPr>
        <p:txBody>
          <a:bodyPr wrap="square" rtlCol="0">
            <a:spAutoFit/>
          </a:bodyPr>
          <a:lstStyle/>
          <a:p>
            <a:r>
              <a:rPr lang="en-US" sz="3200" b="1" dirty="0">
                <a:solidFill>
                  <a:srgbClr val="4BACC6">
                    <a:lumMod val="50000"/>
                  </a:srgbClr>
                </a:solidFill>
              </a:rPr>
              <a:t>USF COPH </a:t>
            </a:r>
          </a:p>
          <a:p>
            <a:r>
              <a:rPr lang="en-US" sz="3200" b="1" dirty="0">
                <a:solidFill>
                  <a:srgbClr val="4BACC6">
                    <a:lumMod val="50000"/>
                  </a:srgbClr>
                </a:solidFill>
              </a:rPr>
              <a:t>International Hubs</a:t>
            </a:r>
          </a:p>
        </p:txBody>
      </p:sp>
    </p:spTree>
    <p:custDataLst>
      <p:tags r:id="rId1"/>
    </p:custDataLst>
    <p:extLst>
      <p:ext uri="{BB962C8B-B14F-4D97-AF65-F5344CB8AC3E}">
        <p14:creationId xmlns:p14="http://schemas.microsoft.com/office/powerpoint/2010/main" val="2948123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2209800"/>
            <a:ext cx="1198038" cy="1198038"/>
          </a:xfrm>
          <a:prstGeom prst="rect">
            <a:avLst/>
          </a:prstGeom>
        </p:spPr>
      </p:pic>
      <p:sp>
        <p:nvSpPr>
          <p:cNvPr id="2" name="TextBox 1"/>
          <p:cNvSpPr txBox="1"/>
          <p:nvPr/>
        </p:nvSpPr>
        <p:spPr>
          <a:xfrm>
            <a:off x="1981200" y="228600"/>
            <a:ext cx="8305800" cy="523220"/>
          </a:xfrm>
          <a:prstGeom prst="rect">
            <a:avLst/>
          </a:prstGeom>
          <a:noFill/>
        </p:spPr>
        <p:txBody>
          <a:bodyPr wrap="square" rtlCol="0">
            <a:spAutoFit/>
          </a:bodyPr>
          <a:lstStyle/>
          <a:p>
            <a:r>
              <a:rPr lang="en-US" sz="2800" b="1" dirty="0">
                <a:solidFill>
                  <a:srgbClr val="92D050"/>
                </a:solidFill>
              </a:rPr>
              <a:t>Passport, Visa, Immunizations and Entry Requirements</a:t>
            </a:r>
          </a:p>
        </p:txBody>
      </p:sp>
      <p:sp>
        <p:nvSpPr>
          <p:cNvPr id="4" name="TextBox 3"/>
          <p:cNvSpPr txBox="1"/>
          <p:nvPr/>
        </p:nvSpPr>
        <p:spPr>
          <a:xfrm>
            <a:off x="5181600" y="779799"/>
            <a:ext cx="5008038" cy="400110"/>
          </a:xfrm>
          <a:prstGeom prst="rect">
            <a:avLst/>
          </a:prstGeom>
          <a:noFill/>
        </p:spPr>
        <p:txBody>
          <a:bodyPr wrap="none" rtlCol="0">
            <a:spAutoFit/>
          </a:bodyPr>
          <a:lstStyle/>
          <a:p>
            <a:pPr marL="285750" indent="-285750">
              <a:buFont typeface="Wingdings" panose="05000000000000000000" pitchFamily="2" charset="2"/>
              <a:buChar char="Ø"/>
            </a:pPr>
            <a:r>
              <a:rPr lang="en-US" sz="2000" b="1" dirty="0">
                <a:solidFill>
                  <a:srgbClr val="FF0000"/>
                </a:solidFill>
              </a:rPr>
              <a:t>Please consider your country of citizenship</a:t>
            </a:r>
          </a:p>
        </p:txBody>
      </p:sp>
      <p:pic>
        <p:nvPicPr>
          <p:cNvPr id="5" name="Picture 4"/>
          <p:cNvPicPr>
            <a:picLocks noChangeAspect="1"/>
          </p:cNvPicPr>
          <p:nvPr/>
        </p:nvPicPr>
        <p:blipFill rotWithShape="1">
          <a:blip r:embed="rId4"/>
          <a:srcRect t="6407" r="970" b="5049"/>
          <a:stretch/>
        </p:blipFill>
        <p:spPr>
          <a:xfrm>
            <a:off x="1981200" y="1604151"/>
            <a:ext cx="3505200" cy="1958788"/>
          </a:xfrm>
          <a:prstGeom prst="rect">
            <a:avLst/>
          </a:prstGeom>
        </p:spPr>
      </p:pic>
      <p:pic>
        <p:nvPicPr>
          <p:cNvPr id="6" name="Picture 5"/>
          <p:cNvPicPr>
            <a:picLocks noChangeAspect="1"/>
          </p:cNvPicPr>
          <p:nvPr/>
        </p:nvPicPr>
        <p:blipFill rotWithShape="1">
          <a:blip r:embed="rId5"/>
          <a:srcRect l="610" t="6448" r="2059" b="4384"/>
          <a:stretch/>
        </p:blipFill>
        <p:spPr>
          <a:xfrm>
            <a:off x="6532038" y="1560040"/>
            <a:ext cx="3657600" cy="2094271"/>
          </a:xfrm>
          <a:prstGeom prst="rect">
            <a:avLst/>
          </a:prstGeom>
        </p:spPr>
      </p:pic>
      <p:pic>
        <p:nvPicPr>
          <p:cNvPr id="3" name="Picture 2" descr="Screen Shot 2014-09-23 at 8.36.59 PM.png"/>
          <p:cNvPicPr>
            <a:picLocks noChangeAspect="1"/>
          </p:cNvPicPr>
          <p:nvPr/>
        </p:nvPicPr>
        <p:blipFill rotWithShape="1">
          <a:blip r:embed="rId6" cstate="print">
            <a:extLst>
              <a:ext uri="{28A0092B-C50C-407E-A947-70E740481C1C}">
                <a14:useLocalDpi xmlns:a14="http://schemas.microsoft.com/office/drawing/2010/main" val="0"/>
              </a:ext>
            </a:extLst>
          </a:blip>
          <a:srcRect l="678" t="6816" r="1"/>
          <a:stretch/>
        </p:blipFill>
        <p:spPr>
          <a:xfrm>
            <a:off x="4457700" y="3714316"/>
            <a:ext cx="3352800" cy="1977845"/>
          </a:xfrm>
          <a:prstGeom prst="rect">
            <a:avLst/>
          </a:prstGeom>
        </p:spPr>
      </p:pic>
    </p:spTree>
    <p:custDataLst>
      <p:tags r:id="rId1"/>
    </p:custDataLst>
    <p:extLst>
      <p:ext uri="{BB962C8B-B14F-4D97-AF65-F5344CB8AC3E}">
        <p14:creationId xmlns:p14="http://schemas.microsoft.com/office/powerpoint/2010/main" val="41143918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1" y="360144"/>
            <a:ext cx="6458115" cy="830997"/>
          </a:xfrm>
          <a:prstGeom prst="rect">
            <a:avLst/>
          </a:prstGeom>
          <a:noFill/>
        </p:spPr>
        <p:txBody>
          <a:bodyPr wrap="none" rtlCol="0">
            <a:spAutoFit/>
          </a:bodyPr>
          <a:lstStyle/>
          <a:p>
            <a:r>
              <a:rPr lang="en-US" sz="4800" b="1" i="1" dirty="0">
                <a:solidFill>
                  <a:srgbClr val="FF0000"/>
                </a:solidFill>
              </a:rPr>
              <a:t>Where you may NOT go!</a:t>
            </a:r>
          </a:p>
        </p:txBody>
      </p:sp>
      <p:pic>
        <p:nvPicPr>
          <p:cNvPr id="5" name="Picture 4" descr="Screen Shot 2014-09-23 at 8.35.21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400" y="2197815"/>
            <a:ext cx="5125496" cy="2738623"/>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0860" y="2805353"/>
            <a:ext cx="2965941" cy="2131084"/>
          </a:xfrm>
          <a:prstGeom prst="rect">
            <a:avLst/>
          </a:prstGeom>
        </p:spPr>
      </p:pic>
      <p:sp>
        <p:nvSpPr>
          <p:cNvPr id="6" name="Rounded Rectangular Callout 5"/>
          <p:cNvSpPr/>
          <p:nvPr/>
        </p:nvSpPr>
        <p:spPr>
          <a:xfrm>
            <a:off x="1869829" y="1315093"/>
            <a:ext cx="3048000" cy="1490260"/>
          </a:xfrm>
          <a:prstGeom prst="wedgeRoundRect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solidFill>
                  <a:prstClr val="black"/>
                </a:solidFill>
              </a:rPr>
              <a:t>Look Simba everywhere this site has an alert/warning for, you must never go there!</a:t>
            </a:r>
          </a:p>
          <a:p>
            <a:pPr algn="ctr"/>
            <a:r>
              <a:rPr lang="en-US" sz="1400" i="1" dirty="0">
                <a:solidFill>
                  <a:prstClr val="black"/>
                </a:solidFill>
              </a:rPr>
              <a:t>Unless, you fill out a High Risk Application… and even then you may not get permission!</a:t>
            </a:r>
          </a:p>
        </p:txBody>
      </p:sp>
      <p:sp>
        <p:nvSpPr>
          <p:cNvPr id="7" name="TextBox 6"/>
          <p:cNvSpPr txBox="1"/>
          <p:nvPr/>
        </p:nvSpPr>
        <p:spPr>
          <a:xfrm>
            <a:off x="5344048" y="1504961"/>
            <a:ext cx="46482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dirty="0">
                <a:solidFill>
                  <a:prstClr val="black">
                    <a:lumMod val="75000"/>
                    <a:lumOff val="25000"/>
                  </a:prstClr>
                </a:solidFill>
              </a:rPr>
              <a:t>www.travel.state.gov</a:t>
            </a:r>
          </a:p>
        </p:txBody>
      </p:sp>
    </p:spTree>
    <p:custDataLst>
      <p:tags r:id="rId1"/>
    </p:custDataLst>
    <p:extLst>
      <p:ext uri="{BB962C8B-B14F-4D97-AF65-F5344CB8AC3E}">
        <p14:creationId xmlns:p14="http://schemas.microsoft.com/office/powerpoint/2010/main" val="19572051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4171" y="407460"/>
            <a:ext cx="11887200" cy="830997"/>
          </a:xfrm>
          <a:prstGeom prst="rect">
            <a:avLst/>
          </a:prstGeom>
          <a:noFill/>
        </p:spPr>
        <p:txBody>
          <a:bodyPr wrap="square" rtlCol="0">
            <a:spAutoFit/>
          </a:bodyPr>
          <a:lstStyle/>
          <a:p>
            <a:pPr algn="ctr"/>
            <a:r>
              <a:rPr lang="en-US" sz="4800" b="1" dirty="0" smtClean="0">
                <a:solidFill>
                  <a:srgbClr val="00B050"/>
                </a:solidFill>
              </a:rPr>
              <a:t>Official University Travel VS Personal Travel</a:t>
            </a:r>
            <a:endParaRPr lang="en-US" sz="4800" b="1" dirty="0">
              <a:solidFill>
                <a:srgbClr val="00B050"/>
              </a:solidFill>
            </a:endParaRPr>
          </a:p>
        </p:txBody>
      </p:sp>
      <p:sp>
        <p:nvSpPr>
          <p:cNvPr id="6" name="TextBox 5"/>
          <p:cNvSpPr txBox="1"/>
          <p:nvPr/>
        </p:nvSpPr>
        <p:spPr>
          <a:xfrm>
            <a:off x="1186543" y="1502229"/>
            <a:ext cx="10080171" cy="2246769"/>
          </a:xfrm>
          <a:prstGeom prst="rect">
            <a:avLst/>
          </a:prstGeom>
          <a:noFill/>
        </p:spPr>
        <p:txBody>
          <a:bodyPr wrap="square" rtlCol="0">
            <a:spAutoFit/>
          </a:bodyPr>
          <a:lstStyle/>
          <a:p>
            <a:r>
              <a:rPr lang="en-US" sz="2800" dirty="0" smtClean="0"/>
              <a:t>If you are traveling overseas for any reason connected to the university either for credit or non-credit-bearing reasons, then you will need to make sure to follow the travel process for international travel approval.</a:t>
            </a:r>
          </a:p>
          <a:p>
            <a:endParaRPr lang="en-US" sz="2800" dirty="0"/>
          </a:p>
        </p:txBody>
      </p:sp>
      <p:pic>
        <p:nvPicPr>
          <p:cNvPr id="1026" name="Picture 2" descr="http://buildingadreamonline.com/wp-content/uploads/2016/05/333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6714" y="3347357"/>
            <a:ext cx="3810000" cy="215265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1119543" y="3422051"/>
            <a:ext cx="6096000" cy="2246769"/>
          </a:xfrm>
          <a:prstGeom prst="rect">
            <a:avLst/>
          </a:prstGeom>
        </p:spPr>
        <p:txBody>
          <a:bodyPr>
            <a:spAutoFit/>
          </a:bodyPr>
          <a:lstStyle/>
          <a:p>
            <a:r>
              <a:rPr lang="en-US" sz="2800" dirty="0"/>
              <a:t>If you are traveling for personal reasons, then you cannot engage in official travel activities such as “finding a site”, nor will you be able to begin an IFE while you are still abroad.</a:t>
            </a:r>
          </a:p>
        </p:txBody>
      </p:sp>
    </p:spTree>
    <p:custDataLst>
      <p:tags r:id="rId1"/>
    </p:custDataLst>
    <p:extLst>
      <p:ext uri="{BB962C8B-B14F-4D97-AF65-F5344CB8AC3E}">
        <p14:creationId xmlns:p14="http://schemas.microsoft.com/office/powerpoint/2010/main" val="9159010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3424" y="907197"/>
            <a:ext cx="2368304" cy="1776228"/>
          </a:xfrm>
          <a:prstGeom prst="rect">
            <a:avLst/>
          </a:prstGeom>
        </p:spPr>
      </p:pic>
      <p:sp>
        <p:nvSpPr>
          <p:cNvPr id="3" name="Content Placeholder 2"/>
          <p:cNvSpPr>
            <a:spLocks noGrp="1"/>
          </p:cNvSpPr>
          <p:nvPr>
            <p:ph idx="1"/>
          </p:nvPr>
        </p:nvSpPr>
        <p:spPr>
          <a:xfrm>
            <a:off x="1934164" y="2112956"/>
            <a:ext cx="8153400" cy="4045803"/>
          </a:xfrm>
        </p:spPr>
        <p:txBody>
          <a:bodyPr>
            <a:normAutofit/>
          </a:bodyPr>
          <a:lstStyle/>
          <a:p>
            <a:pPr>
              <a:buFont typeface="Wingdings" panose="05000000000000000000" pitchFamily="2" charset="2"/>
              <a:buChar char="Ø"/>
            </a:pPr>
            <a:r>
              <a:rPr lang="en-US" b="1" dirty="0" smtClean="0"/>
              <a:t>Prepare</a:t>
            </a:r>
            <a:r>
              <a:rPr lang="en-US" dirty="0" smtClean="0"/>
              <a:t> </a:t>
            </a:r>
            <a:r>
              <a:rPr lang="en-US" sz="2000" dirty="0">
                <a:hlinkClick r:id="rId4"/>
              </a:rPr>
              <a:t>http://www.state.gov/travel</a:t>
            </a:r>
            <a:endParaRPr lang="en-US" sz="2000" dirty="0"/>
          </a:p>
          <a:p>
            <a:pPr>
              <a:buFont typeface="Wingdings" panose="05000000000000000000" pitchFamily="2" charset="2"/>
              <a:buChar char="Ø"/>
            </a:pPr>
            <a:r>
              <a:rPr lang="en-US" b="1" dirty="0" smtClean="0"/>
              <a:t>Passport</a:t>
            </a:r>
            <a:r>
              <a:rPr lang="en-US" dirty="0"/>
              <a:t>: </a:t>
            </a:r>
            <a:r>
              <a:rPr lang="en-US" sz="2000" dirty="0">
                <a:hlinkClick r:id="rId5"/>
              </a:rPr>
              <a:t>http://travel.state.gov/passport</a:t>
            </a:r>
            <a:endParaRPr lang="en-US" sz="2000" dirty="0"/>
          </a:p>
          <a:p>
            <a:pPr>
              <a:buFont typeface="Wingdings" panose="05000000000000000000" pitchFamily="2" charset="2"/>
              <a:buChar char="Ø"/>
            </a:pPr>
            <a:r>
              <a:rPr lang="en-US" b="1" dirty="0" smtClean="0"/>
              <a:t>Visas</a:t>
            </a:r>
            <a:r>
              <a:rPr lang="en-US" dirty="0"/>
              <a:t>: </a:t>
            </a:r>
            <a:r>
              <a:rPr lang="en-US" sz="2000" dirty="0">
                <a:hlinkClick r:id="rId6"/>
              </a:rPr>
              <a:t>http://travel.state.gov/content/passports/english/country.html</a:t>
            </a:r>
            <a:endParaRPr lang="en-US" sz="2000" dirty="0"/>
          </a:p>
          <a:p>
            <a:pPr marL="0" indent="0">
              <a:buNone/>
            </a:pPr>
            <a:endParaRPr lang="en-US" b="1" dirty="0" smtClean="0"/>
          </a:p>
        </p:txBody>
      </p:sp>
      <p:sp>
        <p:nvSpPr>
          <p:cNvPr id="4" name="TextBox 3"/>
          <p:cNvSpPr txBox="1"/>
          <p:nvPr/>
        </p:nvSpPr>
        <p:spPr>
          <a:xfrm>
            <a:off x="2209800" y="232202"/>
            <a:ext cx="7696200" cy="830997"/>
          </a:xfrm>
          <a:prstGeom prst="rect">
            <a:avLst/>
          </a:prstGeom>
          <a:noFill/>
        </p:spPr>
        <p:txBody>
          <a:bodyPr wrap="square" rtlCol="0">
            <a:spAutoFit/>
          </a:bodyPr>
          <a:lstStyle/>
          <a:p>
            <a:pPr algn="ctr"/>
            <a:r>
              <a:rPr lang="en-US" sz="4800" b="1" dirty="0">
                <a:solidFill>
                  <a:srgbClr val="92D050"/>
                </a:solidFill>
              </a:rPr>
              <a:t>Going Global</a:t>
            </a:r>
          </a:p>
        </p:txBody>
      </p:sp>
    </p:spTree>
    <p:custDataLst>
      <p:tags r:id="rId1"/>
    </p:custDataLst>
    <p:extLst>
      <p:ext uri="{BB962C8B-B14F-4D97-AF65-F5344CB8AC3E}">
        <p14:creationId xmlns:p14="http://schemas.microsoft.com/office/powerpoint/2010/main" val="41436384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994074" y="1849581"/>
            <a:ext cx="3368089" cy="28876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24692" y="1111827"/>
            <a:ext cx="8925790" cy="4482612"/>
          </a:xfrm>
          <a:prstGeom prst="rect">
            <a:avLst/>
          </a:prstGeom>
          <a:noFill/>
        </p:spPr>
        <p:txBody>
          <a:bodyPr wrap="square" rtlCol="0">
            <a:spAutoFit/>
          </a:bodyPr>
          <a:lstStyle/>
          <a:p>
            <a:pPr marL="342900" indent="-342900">
              <a:lnSpc>
                <a:spcPct val="107000"/>
              </a:lnSpc>
              <a:buFont typeface="+mj-lt"/>
              <a:buAutoNum type="arabicPeriod"/>
            </a:pPr>
            <a:r>
              <a:rPr lang="en-US" dirty="0" smtClean="0">
                <a:solidFill>
                  <a:prstClr val="black"/>
                </a:solidFill>
                <a:ea typeface="Calibri" panose="020F0502020204030204" pitchFamily="34" charset="0"/>
                <a:cs typeface="Times New Roman" panose="02020603050405020304" pitchFamily="18" charset="0"/>
              </a:rPr>
              <a:t>Email Jesse in the FE office at </a:t>
            </a:r>
            <a:r>
              <a:rPr lang="en-US" dirty="0" smtClean="0">
                <a:solidFill>
                  <a:prstClr val="black"/>
                </a:solidFill>
                <a:ea typeface="Calibri" panose="020F0502020204030204" pitchFamily="34" charset="0"/>
                <a:cs typeface="Times New Roman" panose="02020603050405020304" pitchFamily="18" charset="0"/>
                <a:hlinkClick r:id="rId4"/>
              </a:rPr>
              <a:t>jcasanov@health.usf.edu</a:t>
            </a:r>
            <a:r>
              <a:rPr lang="en-US" dirty="0" smtClean="0">
                <a:solidFill>
                  <a:prstClr val="black"/>
                </a:solidFill>
                <a:ea typeface="Calibri" panose="020F0502020204030204" pitchFamily="34" charset="0"/>
                <a:cs typeface="Times New Roman" panose="02020603050405020304" pitchFamily="18" charset="0"/>
              </a:rPr>
              <a:t> </a:t>
            </a:r>
            <a:endParaRPr lang="en-US" u="sng" dirty="0" smtClean="0">
              <a:solidFill>
                <a:prstClr val="black"/>
              </a:solidFill>
              <a:ea typeface="Calibri" panose="020F0502020204030204" pitchFamily="34" charset="0"/>
              <a:cs typeface="Times New Roman" panose="02020603050405020304" pitchFamily="18" charset="0"/>
            </a:endParaRPr>
          </a:p>
          <a:p>
            <a:pPr marL="800100" lvl="1" indent="-342900">
              <a:lnSpc>
                <a:spcPct val="107000"/>
              </a:lnSpc>
              <a:buFont typeface="Wingdings" panose="05000000000000000000" pitchFamily="2" charset="2"/>
              <a:buChar char="q"/>
            </a:pPr>
            <a:r>
              <a:rPr lang="en-US" dirty="0" smtClean="0">
                <a:solidFill>
                  <a:prstClr val="black"/>
                </a:solidFill>
                <a:ea typeface="Calibri" panose="020F0502020204030204" pitchFamily="34" charset="0"/>
                <a:cs typeface="Times New Roman" panose="02020603050405020304" pitchFamily="18" charset="0"/>
              </a:rPr>
              <a:t>Travel </a:t>
            </a:r>
            <a:r>
              <a:rPr lang="en-US" dirty="0">
                <a:solidFill>
                  <a:prstClr val="black"/>
                </a:solidFill>
                <a:ea typeface="Calibri" panose="020F0502020204030204" pitchFamily="34" charset="0"/>
                <a:cs typeface="Times New Roman" panose="02020603050405020304" pitchFamily="18" charset="0"/>
              </a:rPr>
              <a:t>Approval Form </a:t>
            </a:r>
          </a:p>
          <a:p>
            <a:pPr marL="800100" lvl="1" indent="-342900">
              <a:lnSpc>
                <a:spcPct val="107000"/>
              </a:lnSpc>
              <a:buFont typeface="Wingdings" panose="05000000000000000000" pitchFamily="2" charset="2"/>
              <a:buChar char="q"/>
            </a:pPr>
            <a:r>
              <a:rPr lang="en-US" dirty="0">
                <a:solidFill>
                  <a:prstClr val="black"/>
                </a:solidFill>
                <a:ea typeface="Calibri" panose="020F0502020204030204" pitchFamily="34" charset="0"/>
                <a:cs typeface="Times New Roman" panose="02020603050405020304" pitchFamily="18" charset="0"/>
              </a:rPr>
              <a:t>IFE Site locations </a:t>
            </a:r>
            <a:r>
              <a:rPr lang="en-US" dirty="0" smtClean="0">
                <a:solidFill>
                  <a:prstClr val="black"/>
                </a:solidFill>
                <a:ea typeface="Calibri" panose="020F0502020204030204" pitchFamily="34" charset="0"/>
                <a:cs typeface="Times New Roman" panose="02020603050405020304" pitchFamily="18" charset="0"/>
              </a:rPr>
              <a:t>descriptions </a:t>
            </a:r>
          </a:p>
          <a:p>
            <a:pPr marL="800100" lvl="1" indent="-342900">
              <a:lnSpc>
                <a:spcPct val="107000"/>
              </a:lnSpc>
              <a:buFont typeface="Wingdings" panose="05000000000000000000" pitchFamily="2" charset="2"/>
              <a:buChar char="q"/>
            </a:pPr>
            <a:r>
              <a:rPr lang="en-US" dirty="0" smtClean="0">
                <a:solidFill>
                  <a:prstClr val="black"/>
                </a:solidFill>
                <a:ea typeface="Calibri" panose="020F0502020204030204" pitchFamily="34" charset="0"/>
                <a:cs typeface="Times New Roman" panose="02020603050405020304" pitchFamily="18" charset="0"/>
              </a:rPr>
              <a:t>IFE Scholarship Application (if eligible)</a:t>
            </a:r>
          </a:p>
          <a:p>
            <a:pPr marL="800100" lvl="1" indent="-342900">
              <a:lnSpc>
                <a:spcPct val="107000"/>
              </a:lnSpc>
              <a:buFont typeface="Wingdings" panose="05000000000000000000" pitchFamily="2" charset="2"/>
              <a:buChar char="q"/>
            </a:pPr>
            <a:r>
              <a:rPr lang="en-US" dirty="0" smtClean="0">
                <a:solidFill>
                  <a:prstClr val="black"/>
                </a:solidFill>
                <a:ea typeface="Calibri" panose="020F0502020204030204" pitchFamily="34" charset="0"/>
                <a:cs typeface="Times New Roman" panose="02020603050405020304" pitchFamily="18" charset="0"/>
              </a:rPr>
              <a:t>Online Application Link</a:t>
            </a:r>
            <a:endParaRPr lang="en-US" dirty="0">
              <a:solidFill>
                <a:prstClr val="black"/>
              </a:solidFill>
              <a:ea typeface="Calibri" panose="020F0502020204030204" pitchFamily="34" charset="0"/>
              <a:cs typeface="Times New Roman" panose="02020603050405020304" pitchFamily="18" charset="0"/>
            </a:endParaRPr>
          </a:p>
          <a:p>
            <a:pPr marL="800100" lvl="1" indent="-342900">
              <a:lnSpc>
                <a:spcPct val="107000"/>
              </a:lnSpc>
              <a:buFont typeface="Wingdings" panose="05000000000000000000" pitchFamily="2" charset="2"/>
              <a:buChar char="q"/>
            </a:pPr>
            <a:endParaRPr lang="en-US" sz="800" dirty="0" smtClean="0">
              <a:solidFill>
                <a:prstClr val="black"/>
              </a:solidFill>
              <a:ea typeface="Calibri" panose="020F0502020204030204" pitchFamily="34" charset="0"/>
              <a:cs typeface="Times New Roman" panose="02020603050405020304" pitchFamily="18" charset="0"/>
            </a:endParaRPr>
          </a:p>
          <a:p>
            <a:pPr>
              <a:lnSpc>
                <a:spcPct val="107000"/>
              </a:lnSpc>
            </a:pPr>
            <a:r>
              <a:rPr lang="en-US" dirty="0" smtClean="0">
                <a:solidFill>
                  <a:prstClr val="black"/>
                </a:solidFill>
                <a:ea typeface="Calibri" panose="020F0502020204030204" pitchFamily="34" charset="0"/>
                <a:cs typeface="Times New Roman" panose="02020603050405020304" pitchFamily="18" charset="0"/>
              </a:rPr>
              <a:t>2.   Make appointment: </a:t>
            </a:r>
            <a:r>
              <a:rPr lang="en-US" u="sng" dirty="0" smtClean="0">
                <a:solidFill>
                  <a:prstClr val="black"/>
                </a:solidFill>
                <a:ea typeface="Calibri" panose="020F0502020204030204" pitchFamily="34" charset="0"/>
                <a:cs typeface="Times New Roman" panose="02020603050405020304" pitchFamily="18" charset="0"/>
              </a:rPr>
              <a:t>Faculty Advisor </a:t>
            </a:r>
          </a:p>
          <a:p>
            <a:pPr marL="800100" lvl="1" indent="-342900">
              <a:lnSpc>
                <a:spcPct val="107000"/>
              </a:lnSpc>
              <a:buFont typeface="Wingdings" panose="05000000000000000000" pitchFamily="2" charset="2"/>
              <a:buChar char="q"/>
            </a:pPr>
            <a:r>
              <a:rPr lang="en-US" dirty="0" smtClean="0">
                <a:solidFill>
                  <a:prstClr val="black"/>
                </a:solidFill>
                <a:ea typeface="Calibri" panose="020F0502020204030204" pitchFamily="34" charset="0"/>
                <a:cs typeface="Times New Roman" panose="02020603050405020304" pitchFamily="18" charset="0"/>
              </a:rPr>
              <a:t>Go over interested site locations</a:t>
            </a:r>
          </a:p>
          <a:p>
            <a:pPr>
              <a:lnSpc>
                <a:spcPct val="107000"/>
              </a:lnSpc>
            </a:pPr>
            <a:endParaRPr lang="en-US" sz="800" dirty="0">
              <a:solidFill>
                <a:prstClr val="black"/>
              </a:solidFill>
              <a:ea typeface="Calibri" panose="020F0502020204030204" pitchFamily="34" charset="0"/>
              <a:cs typeface="Times New Roman" panose="02020603050405020304" pitchFamily="18" charset="0"/>
            </a:endParaRPr>
          </a:p>
          <a:p>
            <a:pPr marL="342900" indent="-342900">
              <a:buAutoNum type="arabicPeriod" startAt="3"/>
            </a:pPr>
            <a:r>
              <a:rPr lang="en-US" dirty="0" smtClean="0">
                <a:solidFill>
                  <a:prstClr val="black"/>
                </a:solidFill>
                <a:ea typeface="Calibri" panose="020F0502020204030204" pitchFamily="34" charset="0"/>
                <a:cs typeface="Times New Roman" panose="02020603050405020304" pitchFamily="18" charset="0"/>
              </a:rPr>
              <a:t>Make </a:t>
            </a:r>
            <a:r>
              <a:rPr lang="en-US" dirty="0">
                <a:solidFill>
                  <a:prstClr val="black"/>
                </a:solidFill>
                <a:ea typeface="Calibri" panose="020F0502020204030204" pitchFamily="34" charset="0"/>
                <a:cs typeface="Times New Roman" panose="02020603050405020304" pitchFamily="18" charset="0"/>
              </a:rPr>
              <a:t>appointment: </a:t>
            </a:r>
            <a:r>
              <a:rPr lang="en-US" u="sng" dirty="0">
                <a:solidFill>
                  <a:prstClr val="black"/>
                </a:solidFill>
                <a:ea typeface="Calibri" panose="020F0502020204030204" pitchFamily="34" charset="0"/>
                <a:cs typeface="Times New Roman" panose="02020603050405020304" pitchFamily="18" charset="0"/>
              </a:rPr>
              <a:t>International Programs </a:t>
            </a:r>
            <a:r>
              <a:rPr lang="en-US" u="sng" dirty="0" smtClean="0">
                <a:solidFill>
                  <a:prstClr val="black"/>
                </a:solidFill>
                <a:ea typeface="Calibri" panose="020F0502020204030204" pitchFamily="34" charset="0"/>
                <a:cs typeface="Times New Roman" panose="02020603050405020304" pitchFamily="18" charset="0"/>
              </a:rPr>
              <a:t>Office: </a:t>
            </a:r>
          </a:p>
          <a:p>
            <a:pPr marL="800100" lvl="1" indent="-342900">
              <a:lnSpc>
                <a:spcPct val="107000"/>
              </a:lnSpc>
              <a:buFont typeface="Wingdings" panose="05000000000000000000" pitchFamily="2" charset="2"/>
              <a:buChar char="q"/>
            </a:pPr>
            <a:r>
              <a:rPr lang="en-US" sz="1000" b="1" dirty="0">
                <a:solidFill>
                  <a:prstClr val="black"/>
                </a:solidFill>
                <a:cs typeface="Times New Roman" panose="02020603050405020304" pitchFamily="18" charset="0"/>
              </a:rPr>
              <a:t>	</a:t>
            </a:r>
            <a:r>
              <a:rPr lang="en-US" dirty="0">
                <a:solidFill>
                  <a:prstClr val="black"/>
                </a:solidFill>
                <a:ea typeface="Calibri" panose="020F0502020204030204" pitchFamily="34" charset="0"/>
                <a:cs typeface="Times New Roman" panose="02020603050405020304" pitchFamily="18" charset="0"/>
              </a:rPr>
              <a:t>USF Student Link: </a:t>
            </a:r>
            <a:r>
              <a:rPr lang="en-US" dirty="0">
                <a:solidFill>
                  <a:prstClr val="black"/>
                </a:solidFill>
                <a:ea typeface="Calibri" panose="020F0502020204030204" pitchFamily="34" charset="0"/>
                <a:cs typeface="Times New Roman" panose="02020603050405020304" pitchFamily="18" charset="0"/>
                <a:hlinkClick r:id="rId5"/>
              </a:rPr>
              <a:t>http://usfweb.usf.edu/escheduler/student.aspx</a:t>
            </a:r>
            <a:endParaRPr lang="en-US" dirty="0">
              <a:solidFill>
                <a:prstClr val="black"/>
              </a:solidFill>
              <a:ea typeface="Calibri" panose="020F0502020204030204" pitchFamily="34" charset="0"/>
              <a:cs typeface="Times New Roman" panose="02020603050405020304" pitchFamily="18" charset="0"/>
            </a:endParaRPr>
          </a:p>
          <a:p>
            <a:pPr marL="800100" lvl="1" indent="-342900">
              <a:lnSpc>
                <a:spcPct val="107000"/>
              </a:lnSpc>
              <a:buFont typeface="Wingdings" panose="05000000000000000000" pitchFamily="2" charset="2"/>
              <a:buChar char="q"/>
            </a:pPr>
            <a:r>
              <a:rPr lang="en-US" dirty="0" smtClean="0">
                <a:solidFill>
                  <a:prstClr val="black"/>
                </a:solidFill>
                <a:ea typeface="Calibri" panose="020F0502020204030204" pitchFamily="34" charset="0"/>
                <a:cs typeface="Times New Roman" panose="02020603050405020304" pitchFamily="18" charset="0"/>
              </a:rPr>
              <a:t> </a:t>
            </a:r>
            <a:r>
              <a:rPr lang="en-US" dirty="0">
                <a:solidFill>
                  <a:prstClr val="black"/>
                </a:solidFill>
                <a:ea typeface="Calibri" panose="020F0502020204030204" pitchFamily="34" charset="0"/>
                <a:cs typeface="Times New Roman" panose="02020603050405020304" pitchFamily="18" charset="0"/>
              </a:rPr>
              <a:t>	</a:t>
            </a:r>
            <a:r>
              <a:rPr lang="en-US" dirty="0" smtClean="0">
                <a:solidFill>
                  <a:prstClr val="black"/>
                </a:solidFill>
                <a:ea typeface="Calibri" panose="020F0502020204030204" pitchFamily="34" charset="0"/>
                <a:cs typeface="Times New Roman" panose="02020603050405020304" pitchFamily="18" charset="0"/>
              </a:rPr>
              <a:t>Receive contact info for potential placement</a:t>
            </a:r>
            <a:endParaRPr lang="en-US" dirty="0">
              <a:solidFill>
                <a:prstClr val="black"/>
              </a:solidFill>
              <a:ea typeface="Calibri" panose="020F0502020204030204" pitchFamily="34" charset="0"/>
              <a:cs typeface="Times New Roman" panose="02020603050405020304" pitchFamily="18" charset="0"/>
            </a:endParaRPr>
          </a:p>
          <a:p>
            <a:pPr marL="800100" lvl="1" indent="-342900">
              <a:lnSpc>
                <a:spcPct val="107000"/>
              </a:lnSpc>
              <a:buFont typeface="Wingdings" panose="05000000000000000000" pitchFamily="2" charset="2"/>
              <a:buChar char="q"/>
            </a:pPr>
            <a:r>
              <a:rPr lang="en-US" dirty="0" smtClean="0">
                <a:solidFill>
                  <a:prstClr val="black"/>
                </a:solidFill>
                <a:ea typeface="Calibri" panose="020F0502020204030204" pitchFamily="34" charset="0"/>
                <a:cs typeface="Times New Roman" panose="02020603050405020304" pitchFamily="18" charset="0"/>
              </a:rPr>
              <a:t>Discuss </a:t>
            </a:r>
            <a:r>
              <a:rPr lang="en-US" dirty="0">
                <a:solidFill>
                  <a:prstClr val="black"/>
                </a:solidFill>
                <a:ea typeface="Calibri" panose="020F0502020204030204" pitchFamily="34" charset="0"/>
                <a:cs typeface="Times New Roman" panose="02020603050405020304" pitchFamily="18" charset="0"/>
              </a:rPr>
              <a:t>Academic Contract/IFE </a:t>
            </a:r>
            <a:r>
              <a:rPr lang="en-US" dirty="0" smtClean="0">
                <a:solidFill>
                  <a:prstClr val="black"/>
                </a:solidFill>
                <a:ea typeface="Calibri" panose="020F0502020204030204" pitchFamily="34" charset="0"/>
                <a:cs typeface="Times New Roman" panose="02020603050405020304" pitchFamily="18" charset="0"/>
              </a:rPr>
              <a:t>Scholarship or any other document</a:t>
            </a:r>
            <a:endParaRPr lang="en-US" dirty="0">
              <a:solidFill>
                <a:prstClr val="black"/>
              </a:solidFill>
              <a:ea typeface="Calibri" panose="020F0502020204030204" pitchFamily="34" charset="0"/>
              <a:cs typeface="Times New Roman" panose="02020603050405020304" pitchFamily="18" charset="0"/>
            </a:endParaRPr>
          </a:p>
          <a:p>
            <a:pPr marL="800100" lvl="1" indent="-342900">
              <a:lnSpc>
                <a:spcPct val="107000"/>
              </a:lnSpc>
              <a:buFont typeface="Wingdings" panose="05000000000000000000" pitchFamily="2" charset="2"/>
              <a:buChar char="q"/>
            </a:pPr>
            <a:r>
              <a:rPr lang="en-US" b="1" dirty="0" smtClean="0">
                <a:solidFill>
                  <a:srgbClr val="FF0000"/>
                </a:solidFill>
                <a:ea typeface="Calibri" panose="020F0502020204030204" pitchFamily="34" charset="0"/>
                <a:cs typeface="Times New Roman" panose="02020603050405020304" pitchFamily="18" charset="0"/>
              </a:rPr>
              <a:t>Start Online </a:t>
            </a:r>
            <a:r>
              <a:rPr lang="en-US" b="1" dirty="0">
                <a:solidFill>
                  <a:srgbClr val="FF0000"/>
                </a:solidFill>
                <a:ea typeface="Calibri" panose="020F0502020204030204" pitchFamily="34" charset="0"/>
                <a:cs typeface="Times New Roman" panose="02020603050405020304" pitchFamily="18" charset="0"/>
              </a:rPr>
              <a:t>Application</a:t>
            </a:r>
            <a:r>
              <a:rPr lang="en-US" dirty="0">
                <a:solidFill>
                  <a:prstClr val="black"/>
                </a:solidFill>
                <a:ea typeface="Calibri" panose="020F0502020204030204" pitchFamily="34" charset="0"/>
                <a:cs typeface="Times New Roman" panose="02020603050405020304" pitchFamily="18" charset="0"/>
              </a:rPr>
              <a:t> </a:t>
            </a:r>
          </a:p>
          <a:p>
            <a:pPr marL="1257300" lvl="2" indent="-342900">
              <a:lnSpc>
                <a:spcPct val="107000"/>
              </a:lnSpc>
              <a:buFont typeface="Wingdings" panose="05000000000000000000" pitchFamily="2" charset="2"/>
              <a:buChar char="ü"/>
            </a:pPr>
            <a:r>
              <a:rPr lang="en-US" dirty="0" smtClean="0">
                <a:solidFill>
                  <a:prstClr val="black"/>
                </a:solidFill>
                <a:ea typeface="Calibri" panose="020F0502020204030204" pitchFamily="34" charset="0"/>
                <a:cs typeface="Times New Roman" panose="02020603050405020304" pitchFamily="18" charset="0"/>
              </a:rPr>
              <a:t>Pre-departure orientation</a:t>
            </a:r>
            <a:endParaRPr lang="en-US" dirty="0">
              <a:solidFill>
                <a:prstClr val="black"/>
              </a:solidFill>
              <a:ea typeface="Calibri" panose="020F0502020204030204" pitchFamily="34" charset="0"/>
              <a:cs typeface="Times New Roman" panose="02020603050405020304" pitchFamily="18" charset="0"/>
            </a:endParaRPr>
          </a:p>
          <a:p>
            <a:pPr marL="1257300" lvl="2" indent="-342900">
              <a:lnSpc>
                <a:spcPct val="107000"/>
              </a:lnSpc>
              <a:buFont typeface="Wingdings" panose="05000000000000000000" pitchFamily="2" charset="2"/>
              <a:buChar char="ü"/>
            </a:pPr>
            <a:r>
              <a:rPr lang="en-US" dirty="0" smtClean="0">
                <a:solidFill>
                  <a:prstClr val="black"/>
                </a:solidFill>
                <a:ea typeface="Calibri" panose="020F0502020204030204" pitchFamily="34" charset="0"/>
                <a:cs typeface="Times New Roman" panose="02020603050405020304" pitchFamily="18" charset="0"/>
              </a:rPr>
              <a:t>UHCG </a:t>
            </a:r>
            <a:r>
              <a:rPr lang="en-US" dirty="0">
                <a:solidFill>
                  <a:prstClr val="black"/>
                </a:solidFill>
                <a:ea typeface="Calibri" panose="020F0502020204030204" pitchFamily="34" charset="0"/>
                <a:cs typeface="Times New Roman" panose="02020603050405020304" pitchFamily="18" charset="0"/>
              </a:rPr>
              <a:t>Insurance Purchase</a:t>
            </a:r>
            <a:endParaRPr lang="en-US" dirty="0">
              <a:solidFill>
                <a:prstClr val="black"/>
              </a:solidFill>
            </a:endParaRPr>
          </a:p>
        </p:txBody>
      </p:sp>
      <p:sp>
        <p:nvSpPr>
          <p:cNvPr id="3" name="TextBox 2"/>
          <p:cNvSpPr txBox="1"/>
          <p:nvPr/>
        </p:nvSpPr>
        <p:spPr>
          <a:xfrm>
            <a:off x="1600200" y="324247"/>
            <a:ext cx="9067800" cy="707886"/>
          </a:xfrm>
          <a:prstGeom prst="rect">
            <a:avLst/>
          </a:prstGeom>
          <a:noFill/>
        </p:spPr>
        <p:txBody>
          <a:bodyPr wrap="square" rtlCol="0">
            <a:spAutoFit/>
          </a:bodyPr>
          <a:lstStyle/>
          <a:p>
            <a:pPr algn="ctr"/>
            <a:r>
              <a:rPr lang="en-US" sz="4000" b="1" u="sng" dirty="0">
                <a:solidFill>
                  <a:srgbClr val="92D050"/>
                </a:solidFill>
              </a:rPr>
              <a:t>Preliminary Steps</a:t>
            </a:r>
          </a:p>
        </p:txBody>
      </p:sp>
    </p:spTree>
    <p:custDataLst>
      <p:tags r:id="rId1"/>
    </p:custDataLst>
    <p:extLst>
      <p:ext uri="{BB962C8B-B14F-4D97-AF65-F5344CB8AC3E}">
        <p14:creationId xmlns:p14="http://schemas.microsoft.com/office/powerpoint/2010/main" val="30548036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800" y="1570694"/>
            <a:ext cx="2443552" cy="2589268"/>
          </a:xfrm>
          <a:prstGeom prst="rect">
            <a:avLst/>
          </a:prstGeom>
        </p:spPr>
      </p:pic>
      <p:sp>
        <p:nvSpPr>
          <p:cNvPr id="3" name="Rectangle 2"/>
          <p:cNvSpPr/>
          <p:nvPr/>
        </p:nvSpPr>
        <p:spPr>
          <a:xfrm>
            <a:off x="2133600" y="1311058"/>
            <a:ext cx="5410200" cy="3385542"/>
          </a:xfrm>
          <a:prstGeom prst="rect">
            <a:avLst/>
          </a:prstGeom>
        </p:spPr>
        <p:txBody>
          <a:bodyPr wrap="square">
            <a:spAutoFit/>
          </a:bodyPr>
          <a:lstStyle/>
          <a:p>
            <a:pPr marL="342900" indent="-342900">
              <a:buAutoNum type="arabicPeriod" startAt="4"/>
            </a:pPr>
            <a:r>
              <a:rPr lang="en-US" dirty="0" smtClean="0">
                <a:solidFill>
                  <a:prstClr val="black"/>
                </a:solidFill>
                <a:ea typeface="Calibri" panose="020F0502020204030204" pitchFamily="34" charset="0"/>
                <a:cs typeface="Times New Roman" panose="02020603050405020304" pitchFamily="18" charset="0"/>
              </a:rPr>
              <a:t>Contact Potential Preceptor/site</a:t>
            </a:r>
            <a:endParaRPr lang="en-US" dirty="0">
              <a:solidFill>
                <a:prstClr val="black"/>
              </a:solidFill>
              <a:ea typeface="Calibri" panose="020F0502020204030204" pitchFamily="34" charset="0"/>
              <a:cs typeface="Times New Roman" panose="02020603050405020304" pitchFamily="18" charset="0"/>
            </a:endParaRPr>
          </a:p>
          <a:p>
            <a:pPr marL="800100" lvl="1" indent="-342900">
              <a:buFont typeface="Wingdings" panose="05000000000000000000" pitchFamily="2" charset="2"/>
              <a:buChar char="q"/>
            </a:pPr>
            <a:r>
              <a:rPr lang="en-US" dirty="0">
                <a:solidFill>
                  <a:prstClr val="black"/>
                </a:solidFill>
                <a:ea typeface="Calibri" panose="020F0502020204030204" pitchFamily="34" charset="0"/>
                <a:cs typeface="Times New Roman" panose="02020603050405020304" pitchFamily="18" charset="0"/>
              </a:rPr>
              <a:t>Contact potential preceptor </a:t>
            </a:r>
          </a:p>
          <a:p>
            <a:pPr marL="800100" lvl="1" indent="-342900">
              <a:buFont typeface="Wingdings" panose="05000000000000000000" pitchFamily="2" charset="2"/>
              <a:buChar char="q"/>
            </a:pPr>
            <a:r>
              <a:rPr lang="en-US" dirty="0">
                <a:solidFill>
                  <a:prstClr val="black"/>
                </a:solidFill>
                <a:ea typeface="Calibri" panose="020F0502020204030204" pitchFamily="34" charset="0"/>
                <a:cs typeface="Times New Roman" panose="02020603050405020304" pitchFamily="18" charset="0"/>
              </a:rPr>
              <a:t>Discuss possible IFE </a:t>
            </a:r>
            <a:r>
              <a:rPr lang="en-US" dirty="0" smtClean="0">
                <a:solidFill>
                  <a:prstClr val="black"/>
                </a:solidFill>
                <a:ea typeface="Calibri" panose="020F0502020204030204" pitchFamily="34" charset="0"/>
                <a:cs typeface="Times New Roman" panose="02020603050405020304" pitchFamily="18" charset="0"/>
              </a:rPr>
              <a:t>plans</a:t>
            </a:r>
          </a:p>
          <a:p>
            <a:pPr marL="800100" lvl="1" indent="-342900">
              <a:buFont typeface="Wingdings" panose="05000000000000000000" pitchFamily="2" charset="2"/>
              <a:buChar char="q"/>
            </a:pPr>
            <a:endParaRPr lang="en-US" sz="800" dirty="0" smtClean="0">
              <a:solidFill>
                <a:prstClr val="black"/>
              </a:solidFill>
              <a:ea typeface="Calibri" panose="020F0502020204030204" pitchFamily="34" charset="0"/>
              <a:cs typeface="Times New Roman" panose="02020603050405020304" pitchFamily="18" charset="0"/>
            </a:endParaRPr>
          </a:p>
          <a:p>
            <a:pPr marL="342900" indent="-342900">
              <a:buAutoNum type="arabicPeriod" startAt="5"/>
            </a:pPr>
            <a:r>
              <a:rPr lang="en-US" dirty="0" smtClean="0">
                <a:solidFill>
                  <a:prstClr val="black"/>
                </a:solidFill>
                <a:ea typeface="Calibri" panose="020F0502020204030204" pitchFamily="34" charset="0"/>
                <a:cs typeface="Times New Roman" panose="02020603050405020304" pitchFamily="18" charset="0"/>
              </a:rPr>
              <a:t>Once </a:t>
            </a:r>
            <a:r>
              <a:rPr lang="en-US" dirty="0">
                <a:solidFill>
                  <a:prstClr val="black"/>
                </a:solidFill>
                <a:ea typeface="Calibri" panose="020F0502020204030204" pitchFamily="34" charset="0"/>
                <a:cs typeface="Times New Roman" panose="02020603050405020304" pitchFamily="18" charset="0"/>
              </a:rPr>
              <a:t>Preceptor </a:t>
            </a:r>
            <a:r>
              <a:rPr lang="en-US" dirty="0" smtClean="0">
                <a:solidFill>
                  <a:prstClr val="black"/>
                </a:solidFill>
                <a:ea typeface="Calibri" panose="020F0502020204030204" pitchFamily="34" charset="0"/>
                <a:cs typeface="Times New Roman" panose="02020603050405020304" pitchFamily="18" charset="0"/>
              </a:rPr>
              <a:t>agrees </a:t>
            </a:r>
            <a:endParaRPr lang="en-US" dirty="0">
              <a:solidFill>
                <a:prstClr val="black"/>
              </a:solidFill>
              <a:ea typeface="Calibri" panose="020F0502020204030204" pitchFamily="34" charset="0"/>
              <a:cs typeface="Times New Roman" panose="02020603050405020304" pitchFamily="18" charset="0"/>
            </a:endParaRPr>
          </a:p>
          <a:p>
            <a:pPr marL="800100" lvl="1" indent="-342900">
              <a:buFont typeface="Wingdings" panose="05000000000000000000" pitchFamily="2" charset="2"/>
              <a:buChar char="q"/>
            </a:pPr>
            <a:r>
              <a:rPr lang="en-US" dirty="0">
                <a:solidFill>
                  <a:prstClr val="black"/>
                </a:solidFill>
                <a:ea typeface="Calibri" panose="020F0502020204030204" pitchFamily="34" charset="0"/>
                <a:cs typeface="Times New Roman" panose="02020603050405020304" pitchFamily="18" charset="0"/>
              </a:rPr>
              <a:t>Fill out academic contracts (PHC 6945) </a:t>
            </a:r>
          </a:p>
          <a:p>
            <a:pPr marL="800100" lvl="1" indent="-342900">
              <a:buFont typeface="Wingdings" panose="05000000000000000000" pitchFamily="2" charset="2"/>
              <a:buChar char="q"/>
            </a:pPr>
            <a:r>
              <a:rPr lang="en-US" dirty="0">
                <a:solidFill>
                  <a:prstClr val="black"/>
                </a:solidFill>
                <a:ea typeface="Calibri" panose="020F0502020204030204" pitchFamily="34" charset="0"/>
                <a:cs typeface="Times New Roman" panose="02020603050405020304" pitchFamily="18" charset="0"/>
              </a:rPr>
              <a:t>Review/Sign Travel Approval Form </a:t>
            </a:r>
          </a:p>
          <a:p>
            <a:pPr marL="800100" lvl="1" indent="-342900">
              <a:buFont typeface="Wingdings" panose="05000000000000000000" pitchFamily="2" charset="2"/>
              <a:buChar char="q"/>
            </a:pPr>
            <a:r>
              <a:rPr lang="en-US" dirty="0" smtClean="0">
                <a:solidFill>
                  <a:prstClr val="black"/>
                </a:solidFill>
                <a:ea typeface="Calibri" panose="020F0502020204030204" pitchFamily="34" charset="0"/>
                <a:cs typeface="Times New Roman" panose="02020603050405020304" pitchFamily="18" charset="0"/>
              </a:rPr>
              <a:t>Meet </a:t>
            </a:r>
            <a:r>
              <a:rPr lang="en-US" dirty="0">
                <a:solidFill>
                  <a:prstClr val="black"/>
                </a:solidFill>
                <a:ea typeface="Calibri" panose="020F0502020204030204" pitchFamily="34" charset="0"/>
                <a:cs typeface="Times New Roman" panose="02020603050405020304" pitchFamily="18" charset="0"/>
              </a:rPr>
              <a:t>with Faculty </a:t>
            </a:r>
            <a:r>
              <a:rPr lang="en-US" dirty="0" smtClean="0">
                <a:solidFill>
                  <a:prstClr val="black"/>
                </a:solidFill>
                <a:ea typeface="Calibri" panose="020F0502020204030204" pitchFamily="34" charset="0"/>
                <a:cs typeface="Times New Roman" panose="02020603050405020304" pitchFamily="18" charset="0"/>
              </a:rPr>
              <a:t>Mentor get all forms signed</a:t>
            </a:r>
            <a:endParaRPr lang="en-US" dirty="0">
              <a:solidFill>
                <a:prstClr val="black"/>
              </a:solidFill>
              <a:ea typeface="Calibri" panose="020F0502020204030204" pitchFamily="34" charset="0"/>
              <a:cs typeface="Times New Roman" panose="02020603050405020304" pitchFamily="18" charset="0"/>
            </a:endParaRPr>
          </a:p>
          <a:p>
            <a:pPr marL="800100" lvl="1" indent="-342900">
              <a:buFont typeface="Wingdings" panose="05000000000000000000" pitchFamily="2" charset="2"/>
              <a:buChar char="q"/>
            </a:pPr>
            <a:r>
              <a:rPr lang="en-US" dirty="0" smtClean="0">
                <a:solidFill>
                  <a:prstClr val="black"/>
                </a:solidFill>
                <a:ea typeface="Calibri" panose="020F0502020204030204" pitchFamily="34" charset="0"/>
                <a:cs typeface="Times New Roman" panose="02020603050405020304" pitchFamily="18" charset="0"/>
              </a:rPr>
              <a:t>Make sure to finish the online travel application.</a:t>
            </a:r>
            <a:endParaRPr lang="en-US" dirty="0">
              <a:solidFill>
                <a:prstClr val="black"/>
              </a:solidFill>
              <a:ea typeface="Calibri" panose="020F0502020204030204" pitchFamily="34" charset="0"/>
              <a:cs typeface="Times New Roman" panose="02020603050405020304" pitchFamily="18" charset="0"/>
            </a:endParaRPr>
          </a:p>
          <a:p>
            <a:pPr marL="800100" lvl="1" indent="-342900">
              <a:buFont typeface="Wingdings" panose="05000000000000000000" pitchFamily="2" charset="2"/>
              <a:buChar char="q"/>
            </a:pPr>
            <a:r>
              <a:rPr lang="en-US" dirty="0" smtClean="0">
                <a:solidFill>
                  <a:prstClr val="black"/>
                </a:solidFill>
                <a:ea typeface="Calibri" panose="020F0502020204030204" pitchFamily="34" charset="0"/>
                <a:cs typeface="Times New Roman" panose="02020603050405020304" pitchFamily="18" charset="0"/>
              </a:rPr>
              <a:t>Finalize your Mandatory </a:t>
            </a:r>
            <a:r>
              <a:rPr lang="en-US" dirty="0">
                <a:solidFill>
                  <a:prstClr val="black"/>
                </a:solidFill>
                <a:ea typeface="Calibri" panose="020F0502020204030204" pitchFamily="34" charset="0"/>
                <a:cs typeface="Times New Roman" panose="02020603050405020304" pitchFamily="18" charset="0"/>
              </a:rPr>
              <a:t>Pre-Departure </a:t>
            </a:r>
            <a:r>
              <a:rPr lang="en-US" dirty="0" smtClean="0">
                <a:solidFill>
                  <a:prstClr val="black"/>
                </a:solidFill>
                <a:ea typeface="Calibri" panose="020F0502020204030204" pitchFamily="34" charset="0"/>
                <a:cs typeface="Times New Roman" panose="02020603050405020304" pitchFamily="18" charset="0"/>
              </a:rPr>
              <a:t>Orientation on Canvas</a:t>
            </a:r>
            <a:endParaRPr lang="en-US" dirty="0">
              <a:solidFill>
                <a:prstClr val="black"/>
              </a:solidFill>
              <a:ea typeface="Calibri" panose="020F0502020204030204" pitchFamily="34" charset="0"/>
              <a:cs typeface="Times New Roman" panose="02020603050405020304" pitchFamily="18" charset="0"/>
            </a:endParaRPr>
          </a:p>
          <a:p>
            <a:pPr marL="800100" lvl="1" indent="-342900">
              <a:buFont typeface="Wingdings" panose="05000000000000000000" pitchFamily="2" charset="2"/>
              <a:buChar char="q"/>
            </a:pPr>
            <a:endParaRPr lang="en-US" sz="800" dirty="0">
              <a:solidFill>
                <a:prstClr val="black"/>
              </a:solidFill>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6995483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518" y="215779"/>
            <a:ext cx="8310305" cy="4647426"/>
          </a:xfrm>
          <a:prstGeom prst="rect">
            <a:avLst/>
          </a:prstGeom>
        </p:spPr>
        <p:txBody>
          <a:bodyPr wrap="square">
            <a:spAutoFit/>
          </a:bodyPr>
          <a:lstStyle/>
          <a:p>
            <a:pPr marL="342900" indent="-342900">
              <a:buFont typeface="+mj-lt"/>
              <a:buAutoNum type="arabicPeriod" startAt="6"/>
            </a:pPr>
            <a:r>
              <a:rPr lang="en-US" dirty="0">
                <a:solidFill>
                  <a:prstClr val="black"/>
                </a:solidFill>
                <a:ea typeface="Calibri" panose="020F0502020204030204" pitchFamily="34" charset="0"/>
                <a:cs typeface="Times New Roman" panose="02020603050405020304" pitchFamily="18" charset="0"/>
              </a:rPr>
              <a:t>Once all documentation has been </a:t>
            </a:r>
            <a:r>
              <a:rPr lang="en-US" dirty="0" smtClean="0">
                <a:solidFill>
                  <a:prstClr val="black"/>
                </a:solidFill>
                <a:ea typeface="Calibri" panose="020F0502020204030204" pitchFamily="34" charset="0"/>
                <a:cs typeface="Times New Roman" panose="02020603050405020304" pitchFamily="18" charset="0"/>
              </a:rPr>
              <a:t>signed and submitted</a:t>
            </a:r>
            <a:endParaRPr lang="en-US" dirty="0">
              <a:solidFill>
                <a:prstClr val="black"/>
              </a:solidFill>
              <a:ea typeface="Calibri" panose="020F0502020204030204" pitchFamily="34" charset="0"/>
              <a:cs typeface="Times New Roman" panose="02020603050405020304" pitchFamily="18" charset="0"/>
            </a:endParaRPr>
          </a:p>
          <a:p>
            <a:pPr marL="800100" lvl="1" indent="-342900">
              <a:buFont typeface="Wingdings" panose="05000000000000000000" pitchFamily="2" charset="2"/>
              <a:buChar char="q"/>
            </a:pPr>
            <a:r>
              <a:rPr lang="en-US" dirty="0" smtClean="0">
                <a:solidFill>
                  <a:prstClr val="black"/>
                </a:solidFill>
                <a:ea typeface="Calibri" panose="020F0502020204030204" pitchFamily="34" charset="0"/>
                <a:cs typeface="Times New Roman" panose="02020603050405020304" pitchFamily="18" charset="0"/>
              </a:rPr>
              <a:t>Email your contract and travel approval form to request a permit to: </a:t>
            </a:r>
            <a:r>
              <a:rPr lang="en-US" dirty="0" smtClean="0">
                <a:solidFill>
                  <a:prstClr val="black"/>
                </a:solidFill>
                <a:ea typeface="Calibri" panose="020F0502020204030204" pitchFamily="34" charset="0"/>
                <a:cs typeface="Times New Roman" panose="02020603050405020304" pitchFamily="18" charset="0"/>
                <a:hlinkClick r:id="rId3"/>
              </a:rPr>
              <a:t>jcasanov@health.usf.edu</a:t>
            </a:r>
            <a:r>
              <a:rPr lang="en-US" dirty="0" smtClean="0">
                <a:solidFill>
                  <a:prstClr val="black"/>
                </a:solidFill>
                <a:ea typeface="Calibri" panose="020F0502020204030204" pitchFamily="34" charset="0"/>
                <a:cs typeface="Times New Roman" panose="02020603050405020304" pitchFamily="18" charset="0"/>
              </a:rPr>
              <a:t> </a:t>
            </a:r>
            <a:endParaRPr lang="en-US" dirty="0">
              <a:solidFill>
                <a:prstClr val="black"/>
              </a:solidFill>
              <a:ea typeface="Calibri" panose="020F0502020204030204" pitchFamily="34" charset="0"/>
              <a:cs typeface="Times New Roman" panose="02020603050405020304" pitchFamily="18" charset="0"/>
            </a:endParaRPr>
          </a:p>
          <a:p>
            <a:pPr marL="800100" lvl="1" indent="-342900">
              <a:buFont typeface="Wingdings" panose="05000000000000000000" pitchFamily="2" charset="2"/>
              <a:buChar char="q"/>
            </a:pPr>
            <a:r>
              <a:rPr lang="en-US" dirty="0">
                <a:solidFill>
                  <a:prstClr val="black"/>
                </a:solidFill>
                <a:ea typeface="Calibri" panose="020F0502020204030204" pitchFamily="34" charset="0"/>
                <a:cs typeface="Times New Roman" panose="02020603050405020304" pitchFamily="18" charset="0"/>
              </a:rPr>
              <a:t>Once </a:t>
            </a:r>
            <a:r>
              <a:rPr lang="en-US" b="1" i="1" dirty="0">
                <a:solidFill>
                  <a:prstClr val="black"/>
                </a:solidFill>
                <a:ea typeface="Calibri" panose="020F0502020204030204" pitchFamily="34" charset="0"/>
                <a:cs typeface="Times New Roman" panose="02020603050405020304" pitchFamily="18" charset="0"/>
              </a:rPr>
              <a:t>ISSUED</a:t>
            </a:r>
            <a:r>
              <a:rPr lang="en-US" dirty="0" smtClean="0">
                <a:solidFill>
                  <a:prstClr val="black"/>
                </a:solidFill>
                <a:ea typeface="Calibri" panose="020F0502020204030204" pitchFamily="34" charset="0"/>
                <a:cs typeface="Times New Roman" panose="02020603050405020304" pitchFamily="18" charset="0"/>
              </a:rPr>
              <a:t>, you will receive an email from registration saying that you can register. M</a:t>
            </a:r>
          </a:p>
          <a:p>
            <a:pPr marL="1257300" lvl="2" indent="-342900">
              <a:buFont typeface="Wingdings" panose="05000000000000000000" pitchFamily="2" charset="2"/>
              <a:buChar char="q"/>
            </a:pPr>
            <a:r>
              <a:rPr lang="en-US" dirty="0">
                <a:solidFill>
                  <a:prstClr val="black"/>
                </a:solidFill>
                <a:ea typeface="Calibri" panose="020F0502020204030204" pitchFamily="34" charset="0"/>
                <a:cs typeface="Times New Roman" panose="02020603050405020304" pitchFamily="18" charset="0"/>
              </a:rPr>
              <a:t>M</a:t>
            </a:r>
            <a:r>
              <a:rPr lang="en-US" dirty="0" smtClean="0">
                <a:solidFill>
                  <a:prstClr val="black"/>
                </a:solidFill>
                <a:ea typeface="Calibri" panose="020F0502020204030204" pitchFamily="34" charset="0"/>
                <a:cs typeface="Times New Roman" panose="02020603050405020304" pitchFamily="18" charset="0"/>
              </a:rPr>
              <a:t>ake </a:t>
            </a:r>
            <a:r>
              <a:rPr lang="en-US" dirty="0">
                <a:solidFill>
                  <a:prstClr val="black"/>
                </a:solidFill>
                <a:ea typeface="Calibri" panose="020F0502020204030204" pitchFamily="34" charset="0"/>
                <a:cs typeface="Times New Roman" panose="02020603050405020304" pitchFamily="18" charset="0"/>
              </a:rPr>
              <a:t>sure to change credits on Canvas from 1 to </a:t>
            </a:r>
            <a:r>
              <a:rPr lang="en-US" dirty="0" smtClean="0">
                <a:solidFill>
                  <a:prstClr val="black"/>
                </a:solidFill>
                <a:ea typeface="Calibri" panose="020F0502020204030204" pitchFamily="34" charset="0"/>
                <a:cs typeface="Times New Roman" panose="02020603050405020304" pitchFamily="18" charset="0"/>
              </a:rPr>
              <a:t>variable</a:t>
            </a:r>
            <a:endParaRPr lang="en-US" dirty="0">
              <a:solidFill>
                <a:prstClr val="black"/>
              </a:solidFill>
              <a:ea typeface="Calibri" panose="020F0502020204030204" pitchFamily="34" charset="0"/>
              <a:cs typeface="Times New Roman" panose="02020603050405020304" pitchFamily="18" charset="0"/>
            </a:endParaRPr>
          </a:p>
          <a:p>
            <a:pPr marL="800100" lvl="1" indent="-342900">
              <a:buFont typeface="Wingdings" panose="05000000000000000000" pitchFamily="2" charset="2"/>
              <a:buChar char="q"/>
            </a:pPr>
            <a:r>
              <a:rPr lang="en-US" dirty="0">
                <a:solidFill>
                  <a:prstClr val="black"/>
                </a:solidFill>
                <a:ea typeface="Calibri" panose="020F0502020204030204" pitchFamily="34" charset="0"/>
                <a:cs typeface="Times New Roman" panose="02020603050405020304" pitchFamily="18" charset="0"/>
              </a:rPr>
              <a:t>After you have registered</a:t>
            </a:r>
            <a:r>
              <a:rPr lang="en-US" i="1" dirty="0">
                <a:solidFill>
                  <a:prstClr val="black"/>
                </a:solidFill>
                <a:ea typeface="Calibri" panose="020F0502020204030204" pitchFamily="34" charset="0"/>
                <a:cs typeface="Times New Roman" panose="02020603050405020304" pitchFamily="18" charset="0"/>
              </a:rPr>
              <a:t> </a:t>
            </a:r>
            <a:r>
              <a:rPr lang="en-US" dirty="0">
                <a:solidFill>
                  <a:prstClr val="black"/>
                </a:solidFill>
                <a:ea typeface="Calibri" panose="020F0502020204030204" pitchFamily="34" charset="0"/>
                <a:cs typeface="Times New Roman" panose="02020603050405020304" pitchFamily="18" charset="0"/>
              </a:rPr>
              <a:t>and</a:t>
            </a:r>
            <a:r>
              <a:rPr lang="en-US" i="1" dirty="0">
                <a:solidFill>
                  <a:prstClr val="black"/>
                </a:solidFill>
                <a:ea typeface="Calibri" panose="020F0502020204030204" pitchFamily="34" charset="0"/>
                <a:cs typeface="Times New Roman" panose="02020603050405020304" pitchFamily="18" charset="0"/>
              </a:rPr>
              <a:t> </a:t>
            </a:r>
            <a:r>
              <a:rPr lang="en-US" dirty="0">
                <a:solidFill>
                  <a:prstClr val="black"/>
                </a:solidFill>
                <a:ea typeface="Calibri" panose="020F0502020204030204" pitchFamily="34" charset="0"/>
                <a:cs typeface="Times New Roman" panose="02020603050405020304" pitchFamily="18" charset="0"/>
              </a:rPr>
              <a:t>modified the credits </a:t>
            </a:r>
          </a:p>
          <a:p>
            <a:pPr marL="1257300" lvl="2" indent="-342900">
              <a:buFont typeface="Wingdings" panose="05000000000000000000" pitchFamily="2" charset="2"/>
              <a:buChar char="§"/>
            </a:pPr>
            <a:r>
              <a:rPr lang="en-US" dirty="0">
                <a:solidFill>
                  <a:prstClr val="black"/>
                </a:solidFill>
                <a:ea typeface="Calibri" panose="020F0502020204030204" pitchFamily="34" charset="0"/>
                <a:cs typeface="Times New Roman" panose="02020603050405020304" pitchFamily="18" charset="0"/>
              </a:rPr>
              <a:t>Email </a:t>
            </a:r>
            <a:r>
              <a:rPr lang="en-US" dirty="0" smtClean="0">
                <a:solidFill>
                  <a:prstClr val="black"/>
                </a:solidFill>
                <a:ea typeface="Calibri" panose="020F0502020204030204" pitchFamily="34" charset="0"/>
                <a:cs typeface="Times New Roman" panose="02020603050405020304" pitchFamily="18" charset="0"/>
              </a:rPr>
              <a:t>International Programs Office and make </a:t>
            </a:r>
            <a:r>
              <a:rPr lang="en-US" dirty="0">
                <a:solidFill>
                  <a:prstClr val="black"/>
                </a:solidFill>
                <a:ea typeface="Calibri" panose="020F0502020204030204" pitchFamily="34" charset="0"/>
                <a:cs typeface="Times New Roman" panose="02020603050405020304" pitchFamily="18" charset="0"/>
              </a:rPr>
              <a:t>them aware of registration/course credit change in order for scholarship to be processed. </a:t>
            </a:r>
          </a:p>
          <a:p>
            <a:pPr marL="1257300" lvl="2" indent="-342900">
              <a:buFont typeface="Wingdings" panose="05000000000000000000" pitchFamily="2" charset="2"/>
              <a:buChar char="§"/>
            </a:pPr>
            <a:r>
              <a:rPr lang="en-US" dirty="0">
                <a:solidFill>
                  <a:prstClr val="black"/>
                </a:solidFill>
                <a:ea typeface="Calibri" panose="020F0502020204030204" pitchFamily="34" charset="0"/>
                <a:cs typeface="Times New Roman" panose="02020603050405020304" pitchFamily="18" charset="0"/>
              </a:rPr>
              <a:t>Please remember to also discuss your scholarship with financial aid to avoid any issues</a:t>
            </a:r>
            <a:r>
              <a:rPr lang="en-US" dirty="0" smtClean="0">
                <a:solidFill>
                  <a:prstClr val="black"/>
                </a:solidFill>
                <a:ea typeface="Calibri" panose="020F0502020204030204" pitchFamily="34" charset="0"/>
                <a:cs typeface="Times New Roman" panose="02020603050405020304" pitchFamily="18" charset="0"/>
              </a:rPr>
              <a:t>.</a:t>
            </a:r>
          </a:p>
          <a:p>
            <a:pPr marL="1257300" lvl="2" indent="-342900">
              <a:buFont typeface="Wingdings" panose="05000000000000000000" pitchFamily="2" charset="2"/>
              <a:buChar char="§"/>
            </a:pPr>
            <a:r>
              <a:rPr lang="en-US" dirty="0" smtClean="0">
                <a:solidFill>
                  <a:prstClr val="black"/>
                </a:solidFill>
                <a:ea typeface="Calibri" panose="020F0502020204030204" pitchFamily="34" charset="0"/>
                <a:cs typeface="Times New Roman" panose="02020603050405020304" pitchFamily="18" charset="0"/>
              </a:rPr>
              <a:t>REMEMBER DEADLINES</a:t>
            </a:r>
            <a:endParaRPr lang="en-US" dirty="0">
              <a:solidFill>
                <a:prstClr val="black"/>
              </a:solidFill>
              <a:ea typeface="Calibri" panose="020F0502020204030204" pitchFamily="34" charset="0"/>
              <a:cs typeface="Times New Roman" panose="02020603050405020304" pitchFamily="18" charset="0"/>
            </a:endParaRPr>
          </a:p>
          <a:p>
            <a:pPr marL="1257300" lvl="2" indent="-342900">
              <a:buFont typeface="Wingdings" panose="05000000000000000000" pitchFamily="2" charset="2"/>
              <a:buChar char="§"/>
            </a:pPr>
            <a:endParaRPr lang="en-US" sz="800" dirty="0">
              <a:solidFill>
                <a:prstClr val="black"/>
              </a:solidFill>
              <a:ea typeface="Calibri" panose="020F0502020204030204" pitchFamily="34" charset="0"/>
              <a:cs typeface="Times New Roman" panose="02020603050405020304" pitchFamily="18" charset="0"/>
            </a:endParaRPr>
          </a:p>
          <a:p>
            <a:pPr marL="342900" indent="-342900">
              <a:buFont typeface="+mj-lt"/>
              <a:buAutoNum type="arabicPeriod" startAt="6"/>
            </a:pPr>
            <a:r>
              <a:rPr lang="en-US" dirty="0">
                <a:solidFill>
                  <a:prstClr val="black"/>
                </a:solidFill>
                <a:ea typeface="Calibri" panose="020F0502020204030204" pitchFamily="34" charset="0"/>
                <a:cs typeface="Times New Roman" panose="02020603050405020304" pitchFamily="18" charset="0"/>
              </a:rPr>
              <a:t>Once registered, student will be added to the Canvas course online </a:t>
            </a:r>
          </a:p>
          <a:p>
            <a:pPr marL="800100" lvl="1" indent="-342900">
              <a:buFont typeface="Wingdings" panose="05000000000000000000" pitchFamily="2" charset="2"/>
              <a:buChar char="q"/>
            </a:pPr>
            <a:r>
              <a:rPr lang="en-US" dirty="0">
                <a:solidFill>
                  <a:prstClr val="black"/>
                </a:solidFill>
                <a:ea typeface="Calibri" panose="020F0502020204030204" pitchFamily="34" charset="0"/>
                <a:cs typeface="Times New Roman" panose="02020603050405020304" pitchFamily="18" charset="0"/>
              </a:rPr>
              <a:t>All work should be submitted to the Canvas Course on time </a:t>
            </a:r>
          </a:p>
          <a:p>
            <a:pPr marL="800100" lvl="1" indent="-342900">
              <a:buFont typeface="Wingdings" panose="05000000000000000000" pitchFamily="2" charset="2"/>
              <a:buChar char="q"/>
            </a:pPr>
            <a:r>
              <a:rPr lang="en-US" dirty="0">
                <a:solidFill>
                  <a:prstClr val="black"/>
                </a:solidFill>
                <a:ea typeface="Calibri" panose="020F0502020204030204" pitchFamily="34" charset="0"/>
                <a:cs typeface="Times New Roman" panose="02020603050405020304" pitchFamily="18" charset="0"/>
              </a:rPr>
              <a:t>If there are problems with access, discuss difficulties with Faculty Advisor and we can come up with </a:t>
            </a:r>
            <a:r>
              <a:rPr lang="en-US">
                <a:solidFill>
                  <a:prstClr val="black"/>
                </a:solidFill>
                <a:ea typeface="Calibri" panose="020F0502020204030204" pitchFamily="34" charset="0"/>
                <a:cs typeface="Times New Roman" panose="02020603050405020304" pitchFamily="18" charset="0"/>
              </a:rPr>
              <a:t>a </a:t>
            </a:r>
            <a:r>
              <a:rPr lang="en-US" smtClean="0">
                <a:solidFill>
                  <a:prstClr val="black"/>
                </a:solidFill>
                <a:ea typeface="Calibri" panose="020F0502020204030204" pitchFamily="34" charset="0"/>
                <a:cs typeface="Times New Roman" panose="02020603050405020304" pitchFamily="18" charset="0"/>
              </a:rPr>
              <a:t>solution</a:t>
            </a:r>
            <a:r>
              <a:rPr lang="en-US" dirty="0">
                <a:solidFill>
                  <a:prstClr val="black"/>
                </a:solidFill>
                <a:ea typeface="Calibri" panose="020F0502020204030204" pitchFamily="34" charset="0"/>
                <a:cs typeface="Times New Roman" panose="02020603050405020304" pitchFamily="18" charset="0"/>
              </a:rPr>
              <a:t>.</a:t>
            </a:r>
            <a:endParaRPr lang="en-US" dirty="0" smtClean="0">
              <a:solidFill>
                <a:prstClr val="black"/>
              </a:solidFill>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03823" y="1752601"/>
            <a:ext cx="1815084" cy="1906321"/>
          </a:xfrm>
          <a:prstGeom prst="rect">
            <a:avLst/>
          </a:prstGeom>
        </p:spPr>
      </p:pic>
    </p:spTree>
    <p:custDataLst>
      <p:tags r:id="rId1"/>
    </p:custDataLst>
    <p:extLst>
      <p:ext uri="{BB962C8B-B14F-4D97-AF65-F5344CB8AC3E}">
        <p14:creationId xmlns:p14="http://schemas.microsoft.com/office/powerpoint/2010/main" val="27200092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 Point slide 3.jpg"/>
          <p:cNvPicPr>
            <a:picLocks noChangeAspect="1"/>
          </p:cNvPicPr>
          <p:nvPr/>
        </p:nvPicPr>
        <p:blipFill>
          <a:blip r:embed="rId3" cstate="print"/>
          <a:stretch>
            <a:fillRect/>
          </a:stretch>
        </p:blipFill>
        <p:spPr>
          <a:xfrm>
            <a:off x="1524000" y="0"/>
            <a:ext cx="9144000" cy="6858000"/>
          </a:xfrm>
          <a:prstGeom prst="rect">
            <a:avLst/>
          </a:prstGeom>
        </p:spPr>
      </p:pic>
      <p:sp>
        <p:nvSpPr>
          <p:cNvPr id="3" name="Rectangle 4"/>
          <p:cNvSpPr txBox="1">
            <a:spLocks noChangeArrowheads="1"/>
          </p:cNvSpPr>
          <p:nvPr/>
        </p:nvSpPr>
        <p:spPr>
          <a:xfrm>
            <a:off x="1981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t>Objectives of Field Experience</a:t>
            </a:r>
          </a:p>
        </p:txBody>
      </p:sp>
      <p:sp>
        <p:nvSpPr>
          <p:cNvPr id="4" name="Rectangle 5"/>
          <p:cNvSpPr txBox="1">
            <a:spLocks noChangeArrowheads="1"/>
          </p:cNvSpPr>
          <p:nvPr/>
        </p:nvSpPr>
        <p:spPr>
          <a:xfrm>
            <a:off x="1828800" y="1752601"/>
            <a:ext cx="8540750" cy="472757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928687" lvl="1" indent="-457200" algn="l">
              <a:buClr>
                <a:srgbClr val="006747"/>
              </a:buClr>
              <a:buFont typeface="Arial" pitchFamily="34" charset="0"/>
              <a:buChar char="•"/>
            </a:pPr>
            <a:r>
              <a:rPr lang="en-US" sz="2600" dirty="0">
                <a:solidFill>
                  <a:srgbClr val="006747"/>
                </a:solidFill>
              </a:rPr>
              <a:t>Identify learning goals</a:t>
            </a:r>
          </a:p>
          <a:p>
            <a:pPr marL="928687" lvl="1" indent="-457200" algn="l">
              <a:buClr>
                <a:srgbClr val="006747"/>
              </a:buClr>
              <a:buFont typeface="Arial" pitchFamily="34" charset="0"/>
              <a:buChar char="•"/>
            </a:pPr>
            <a:r>
              <a:rPr lang="en-US" sz="2600" dirty="0">
                <a:solidFill>
                  <a:srgbClr val="006747"/>
                </a:solidFill>
              </a:rPr>
              <a:t>Design and implement activities to reach goals</a:t>
            </a:r>
          </a:p>
          <a:p>
            <a:pPr marL="928687" lvl="1" indent="-457200" algn="l">
              <a:buClr>
                <a:srgbClr val="006747"/>
              </a:buClr>
              <a:buFont typeface="Arial" pitchFamily="34" charset="0"/>
              <a:buChar char="•"/>
            </a:pPr>
            <a:r>
              <a:rPr lang="en-US" sz="2600" dirty="0">
                <a:solidFill>
                  <a:srgbClr val="006747"/>
                </a:solidFill>
              </a:rPr>
              <a:t>Provide practical experience in a public health setting</a:t>
            </a:r>
          </a:p>
          <a:p>
            <a:pPr marL="928687" lvl="1" indent="-457200" algn="l">
              <a:buClr>
                <a:srgbClr val="006747"/>
              </a:buClr>
              <a:buFont typeface="Arial" pitchFamily="34" charset="0"/>
              <a:buChar char="•"/>
            </a:pPr>
            <a:r>
              <a:rPr lang="en-US" sz="2600" dirty="0">
                <a:solidFill>
                  <a:srgbClr val="006747"/>
                </a:solidFill>
              </a:rPr>
              <a:t>Link academic training and theory with core functions of public health and practice</a:t>
            </a:r>
          </a:p>
          <a:p>
            <a:pPr marL="928687" lvl="1" indent="-457200" algn="l">
              <a:buClr>
                <a:srgbClr val="006747"/>
              </a:buClr>
              <a:buFont typeface="Arial" pitchFamily="34" charset="0"/>
              <a:buChar char="•"/>
            </a:pPr>
            <a:r>
              <a:rPr lang="en-US" sz="2600" dirty="0">
                <a:solidFill>
                  <a:srgbClr val="006747"/>
                </a:solidFill>
              </a:rPr>
              <a:t>Reflect on what was learned during the FE</a:t>
            </a:r>
          </a:p>
          <a:p>
            <a:pPr marL="928687" lvl="1" indent="-457200" algn="l">
              <a:buClr>
                <a:srgbClr val="006747"/>
              </a:buClr>
              <a:buFont typeface="Arial" pitchFamily="34" charset="0"/>
              <a:buChar char="•"/>
            </a:pPr>
            <a:r>
              <a:rPr lang="en-US" sz="2600" dirty="0">
                <a:solidFill>
                  <a:srgbClr val="006747"/>
                </a:solidFill>
              </a:rPr>
              <a:t>Explore career interests</a:t>
            </a:r>
          </a:p>
        </p:txBody>
      </p:sp>
    </p:spTree>
    <p:extLst>
      <p:ext uri="{BB962C8B-B14F-4D97-AF65-F5344CB8AC3E}">
        <p14:creationId xmlns:p14="http://schemas.microsoft.com/office/powerpoint/2010/main" val="29573628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1862" y="1526706"/>
            <a:ext cx="2209800" cy="3318019"/>
          </a:xfrm>
          <a:prstGeom prst="rect">
            <a:avLst/>
          </a:prstGeom>
        </p:spPr>
      </p:pic>
      <p:sp>
        <p:nvSpPr>
          <p:cNvPr id="2" name="TextBox 1"/>
          <p:cNvSpPr txBox="1"/>
          <p:nvPr/>
        </p:nvSpPr>
        <p:spPr>
          <a:xfrm>
            <a:off x="999460" y="4724401"/>
            <a:ext cx="9994605" cy="923330"/>
          </a:xfrm>
          <a:prstGeom prst="rect">
            <a:avLst/>
          </a:prstGeom>
          <a:noFill/>
        </p:spPr>
        <p:txBody>
          <a:bodyPr wrap="square" rtlCol="0">
            <a:spAutoFit/>
          </a:bodyPr>
          <a:lstStyle/>
          <a:p>
            <a:r>
              <a:rPr lang="en-US" b="1" u="sng" dirty="0" smtClean="0">
                <a:solidFill>
                  <a:srgbClr val="C00000"/>
                </a:solidFill>
              </a:rPr>
              <a:t>There is a deadline! This MUST be submitted by the course registration deadline of the semester that you are applying to.</a:t>
            </a:r>
            <a:endParaRPr lang="en-US" b="1" u="sng" dirty="0">
              <a:solidFill>
                <a:srgbClr val="C00000"/>
              </a:solidFill>
            </a:endParaRPr>
          </a:p>
          <a:p>
            <a:endParaRPr lang="en-US" dirty="0">
              <a:solidFill>
                <a:prstClr val="black"/>
              </a:solidFill>
            </a:endParaRPr>
          </a:p>
        </p:txBody>
      </p:sp>
      <p:sp>
        <p:nvSpPr>
          <p:cNvPr id="3" name="TextBox 2"/>
          <p:cNvSpPr txBox="1"/>
          <p:nvPr/>
        </p:nvSpPr>
        <p:spPr>
          <a:xfrm>
            <a:off x="4622472" y="381593"/>
            <a:ext cx="3118674" cy="830997"/>
          </a:xfrm>
          <a:prstGeom prst="rect">
            <a:avLst/>
          </a:prstGeom>
          <a:noFill/>
        </p:spPr>
        <p:txBody>
          <a:bodyPr wrap="none" rtlCol="0">
            <a:spAutoFit/>
          </a:bodyPr>
          <a:lstStyle/>
          <a:p>
            <a:r>
              <a:rPr lang="en-US" sz="4800" b="1" u="sng" dirty="0">
                <a:solidFill>
                  <a:srgbClr val="92D050"/>
                </a:solidFill>
              </a:rPr>
              <a:t>Scholarship</a:t>
            </a:r>
            <a:endParaRPr lang="en-US" sz="3600" b="1" u="sng" dirty="0">
              <a:solidFill>
                <a:srgbClr val="92D05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439914965"/>
              </p:ext>
            </p:extLst>
          </p:nvPr>
        </p:nvGraphicFramePr>
        <p:xfrm>
          <a:off x="988330" y="2032499"/>
          <a:ext cx="2787211" cy="2433191"/>
        </p:xfrm>
        <a:graphic>
          <a:graphicData uri="http://schemas.openxmlformats.org/drawingml/2006/table">
            <a:tbl>
              <a:tblPr firstRow="1" firstCol="1" bandRow="1">
                <a:tableStyleId>{F5AB1C69-6EDB-4FF4-983F-18BD219EF322}</a:tableStyleId>
              </a:tblPr>
              <a:tblGrid>
                <a:gridCol w="1907039"/>
                <a:gridCol w="880172"/>
              </a:tblGrid>
              <a:tr h="472622">
                <a:tc gridSpan="2">
                  <a:txBody>
                    <a:bodyPr/>
                    <a:lstStyle/>
                    <a:p>
                      <a:pPr marL="0" marR="0" algn="ctr">
                        <a:lnSpc>
                          <a:spcPct val="115000"/>
                        </a:lnSpc>
                        <a:spcBef>
                          <a:spcPts val="0"/>
                        </a:spcBef>
                        <a:spcAft>
                          <a:spcPts val="0"/>
                        </a:spcAft>
                      </a:pPr>
                      <a:r>
                        <a:rPr lang="en-US" sz="1100" dirty="0">
                          <a:effectLst/>
                        </a:rPr>
                        <a:t>Regional Table Ceiling Limit for the IFE Scholarship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r>
              <a:tr h="974271">
                <a:tc>
                  <a:txBody>
                    <a:bodyPr/>
                    <a:lstStyle/>
                    <a:p>
                      <a:pPr marL="0" marR="0" algn="ctr">
                        <a:lnSpc>
                          <a:spcPct val="115000"/>
                        </a:lnSpc>
                        <a:spcBef>
                          <a:spcPts val="0"/>
                        </a:spcBef>
                        <a:spcAft>
                          <a:spcPts val="0"/>
                        </a:spcAft>
                      </a:pPr>
                      <a:r>
                        <a:rPr lang="en-US" sz="1100" dirty="0">
                          <a:effectLst/>
                        </a:rPr>
                        <a:t>Latin America and the Caribbean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100">
                          <a:effectLst/>
                        </a:rPr>
                        <a:t>$700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93149">
                <a:tc>
                  <a:txBody>
                    <a:bodyPr/>
                    <a:lstStyle/>
                    <a:p>
                      <a:pPr marL="0" marR="0" algn="ctr">
                        <a:lnSpc>
                          <a:spcPct val="115000"/>
                        </a:lnSpc>
                        <a:spcBef>
                          <a:spcPts val="0"/>
                        </a:spcBef>
                        <a:spcAft>
                          <a:spcPts val="0"/>
                        </a:spcAft>
                      </a:pPr>
                      <a:r>
                        <a:rPr lang="en-US" sz="1100" dirty="0">
                          <a:effectLst/>
                        </a:rPr>
                        <a:t>South America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100">
                          <a:effectLst/>
                        </a:rPr>
                        <a:t>$1,500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93149">
                <a:tc>
                  <a:txBody>
                    <a:bodyPr/>
                    <a:lstStyle/>
                    <a:p>
                      <a:pPr marL="0" marR="0" algn="ctr">
                        <a:lnSpc>
                          <a:spcPct val="115000"/>
                        </a:lnSpc>
                        <a:spcBef>
                          <a:spcPts val="0"/>
                        </a:spcBef>
                        <a:spcAft>
                          <a:spcPts val="0"/>
                        </a:spcAft>
                      </a:pPr>
                      <a:r>
                        <a:rPr lang="en-US" sz="1100">
                          <a:effectLst/>
                        </a:rPr>
                        <a:t>Africa and Asia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100" dirty="0">
                          <a:effectLst/>
                        </a:rPr>
                        <a:t>$2,000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5" name="Rectangle 1"/>
          <p:cNvSpPr>
            <a:spLocks noChangeArrowheads="1"/>
          </p:cNvSpPr>
          <p:nvPr/>
        </p:nvSpPr>
        <p:spPr bwMode="auto">
          <a:xfrm>
            <a:off x="3352798" y="1170725"/>
            <a:ext cx="5410200" cy="8617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33400" algn="l"/>
              </a:tabLst>
              <a:defRPr>
                <a:solidFill>
                  <a:schemeClr val="tx1"/>
                </a:solidFill>
                <a:latin typeface="Arial" panose="020B0604020202020204" pitchFamily="34" charset="0"/>
              </a:defRPr>
            </a:lvl1pPr>
            <a:lvl2pPr eaLnBrk="0" fontAlgn="base" hangingPunct="0">
              <a:spcBef>
                <a:spcPct val="0"/>
              </a:spcBef>
              <a:spcAft>
                <a:spcPct val="0"/>
              </a:spcAft>
              <a:tabLst>
                <a:tab pos="533400" algn="l"/>
              </a:tabLst>
              <a:defRPr>
                <a:solidFill>
                  <a:schemeClr val="tx1"/>
                </a:solidFill>
                <a:latin typeface="Arial" panose="020B0604020202020204" pitchFamily="34" charset="0"/>
              </a:defRPr>
            </a:lvl2pPr>
            <a:lvl3pPr eaLnBrk="0" fontAlgn="base" hangingPunct="0">
              <a:spcBef>
                <a:spcPct val="0"/>
              </a:spcBef>
              <a:spcAft>
                <a:spcPct val="0"/>
              </a:spcAft>
              <a:tabLst>
                <a:tab pos="533400" algn="l"/>
              </a:tabLst>
              <a:defRPr>
                <a:solidFill>
                  <a:schemeClr val="tx1"/>
                </a:solidFill>
                <a:latin typeface="Arial" panose="020B0604020202020204" pitchFamily="34" charset="0"/>
              </a:defRPr>
            </a:lvl3pPr>
            <a:lvl4pPr eaLnBrk="0" fontAlgn="base" hangingPunct="0">
              <a:spcBef>
                <a:spcPct val="0"/>
              </a:spcBef>
              <a:spcAft>
                <a:spcPct val="0"/>
              </a:spcAft>
              <a:tabLst>
                <a:tab pos="533400" algn="l"/>
              </a:tabLst>
              <a:defRPr>
                <a:solidFill>
                  <a:schemeClr val="tx1"/>
                </a:solidFill>
                <a:latin typeface="Arial" panose="020B0604020202020204" pitchFamily="34" charset="0"/>
              </a:defRPr>
            </a:lvl4pPr>
            <a:lvl5pPr eaLnBrk="0" fontAlgn="base" hangingPunct="0">
              <a:spcBef>
                <a:spcPct val="0"/>
              </a:spcBef>
              <a:spcAft>
                <a:spcPct val="0"/>
              </a:spcAft>
              <a:tabLst>
                <a:tab pos="533400" algn="l"/>
              </a:tabLst>
              <a:defRPr>
                <a:solidFill>
                  <a:schemeClr val="tx1"/>
                </a:solidFill>
                <a:latin typeface="Arial" panose="020B0604020202020204" pitchFamily="34" charset="0"/>
              </a:defRPr>
            </a:lvl5pPr>
            <a:lvl6pPr eaLnBrk="0" fontAlgn="base" hangingPunct="0">
              <a:spcBef>
                <a:spcPct val="0"/>
              </a:spcBef>
              <a:spcAft>
                <a:spcPct val="0"/>
              </a:spcAft>
              <a:tabLst>
                <a:tab pos="533400" algn="l"/>
              </a:tabLst>
              <a:defRPr>
                <a:solidFill>
                  <a:schemeClr val="tx1"/>
                </a:solidFill>
                <a:latin typeface="Arial" panose="020B0604020202020204" pitchFamily="34" charset="0"/>
              </a:defRPr>
            </a:lvl6pPr>
            <a:lvl7pPr eaLnBrk="0" fontAlgn="base" hangingPunct="0">
              <a:spcBef>
                <a:spcPct val="0"/>
              </a:spcBef>
              <a:spcAft>
                <a:spcPct val="0"/>
              </a:spcAft>
              <a:tabLst>
                <a:tab pos="533400" algn="l"/>
              </a:tabLst>
              <a:defRPr>
                <a:solidFill>
                  <a:schemeClr val="tx1"/>
                </a:solidFill>
                <a:latin typeface="Arial" panose="020B0604020202020204" pitchFamily="34" charset="0"/>
              </a:defRPr>
            </a:lvl7pPr>
            <a:lvl8pPr eaLnBrk="0" fontAlgn="base" hangingPunct="0">
              <a:spcBef>
                <a:spcPct val="0"/>
              </a:spcBef>
              <a:spcAft>
                <a:spcPct val="0"/>
              </a:spcAft>
              <a:tabLst>
                <a:tab pos="533400" algn="l"/>
              </a:tabLst>
              <a:defRPr>
                <a:solidFill>
                  <a:schemeClr val="tx1"/>
                </a:solidFill>
                <a:latin typeface="Arial" panose="020B0604020202020204" pitchFamily="34" charset="0"/>
              </a:defRPr>
            </a:lvl8pPr>
            <a:lvl9pPr eaLnBrk="0" fontAlgn="base" hangingPunct="0">
              <a:spcBef>
                <a:spcPct val="0"/>
              </a:spcBef>
              <a:spcAft>
                <a:spcPct val="0"/>
              </a:spcAft>
              <a:tabLst>
                <a:tab pos="533400" algn="l"/>
              </a:tabLst>
              <a:defRPr>
                <a:solidFill>
                  <a:schemeClr val="tx1"/>
                </a:solidFill>
                <a:latin typeface="Arial" panose="020B0604020202020204" pitchFamily="34" charset="0"/>
              </a:defRPr>
            </a:lvl9pPr>
          </a:lstStyle>
          <a:p>
            <a:pPr algn="ctr"/>
            <a:r>
              <a:rPr lang="en-US" sz="1600" b="1" dirty="0">
                <a:solidFill>
                  <a:prstClr val="black"/>
                </a:solidFill>
                <a:latin typeface="Calibri" panose="020F0502020204030204" pitchFamily="34" charset="0"/>
                <a:ea typeface="Calibri" panose="020F0502020204030204" pitchFamily="34" charset="0"/>
                <a:cs typeface="Calibri" panose="020F0502020204030204" pitchFamily="34" charset="0"/>
              </a:rPr>
              <a:t>Below you will find the ceiling limit per region of the world. The IFE scholarship</a:t>
            </a:r>
            <a:endParaRPr lang="en-US" sz="1600" dirty="0">
              <a:solidFill>
                <a:prstClr val="black"/>
              </a:solidFill>
            </a:endParaRPr>
          </a:p>
          <a:p>
            <a:pPr algn="ctr"/>
            <a:endParaRPr lang="en-US" dirty="0">
              <a:solidFill>
                <a:prstClr val="black"/>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877701965"/>
              </p:ext>
            </p:extLst>
          </p:nvPr>
        </p:nvGraphicFramePr>
        <p:xfrm>
          <a:off x="8217983" y="2032498"/>
          <a:ext cx="2787211" cy="2433191"/>
        </p:xfrm>
        <a:graphic>
          <a:graphicData uri="http://schemas.openxmlformats.org/drawingml/2006/table">
            <a:tbl>
              <a:tblPr firstRow="1" firstCol="1" bandRow="1">
                <a:tableStyleId>{F5AB1C69-6EDB-4FF4-983F-18BD219EF322}</a:tableStyleId>
              </a:tblPr>
              <a:tblGrid>
                <a:gridCol w="1907039"/>
                <a:gridCol w="880172"/>
              </a:tblGrid>
              <a:tr h="472622">
                <a:tc gridSpan="2">
                  <a:txBody>
                    <a:bodyPr/>
                    <a:lstStyle/>
                    <a:p>
                      <a:pPr marL="0" marR="0" algn="ctr">
                        <a:lnSpc>
                          <a:spcPct val="115000"/>
                        </a:lnSpc>
                        <a:spcBef>
                          <a:spcPts val="0"/>
                        </a:spcBef>
                        <a:spcAft>
                          <a:spcPts val="0"/>
                        </a:spcAft>
                      </a:pPr>
                      <a:r>
                        <a:rPr lang="en-US" sz="1100" dirty="0">
                          <a:effectLst/>
                        </a:rPr>
                        <a:t>Regional Table Ceiling Limit for the IFE Scholarship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r>
              <a:tr h="974271">
                <a:tc>
                  <a:txBody>
                    <a:bodyPr/>
                    <a:lstStyle/>
                    <a:p>
                      <a:pPr marL="0" marR="0" algn="ctr">
                        <a:lnSpc>
                          <a:spcPct val="115000"/>
                        </a:lnSpc>
                        <a:spcBef>
                          <a:spcPts val="0"/>
                        </a:spcBef>
                        <a:spcAft>
                          <a:spcPts val="0"/>
                        </a:spcAft>
                      </a:pPr>
                      <a:r>
                        <a:rPr lang="en-US" sz="1100" dirty="0">
                          <a:effectLst/>
                        </a:rPr>
                        <a:t>Latin America and the Caribbean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100" dirty="0" smtClean="0">
                          <a:effectLst/>
                        </a:rPr>
                        <a:t>$500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93149">
                <a:tc>
                  <a:txBody>
                    <a:bodyPr/>
                    <a:lstStyle/>
                    <a:p>
                      <a:pPr marL="0" marR="0" algn="ctr">
                        <a:lnSpc>
                          <a:spcPct val="115000"/>
                        </a:lnSpc>
                        <a:spcBef>
                          <a:spcPts val="0"/>
                        </a:spcBef>
                        <a:spcAft>
                          <a:spcPts val="0"/>
                        </a:spcAft>
                      </a:pPr>
                      <a:r>
                        <a:rPr lang="en-US" sz="1100" dirty="0">
                          <a:effectLst/>
                        </a:rPr>
                        <a:t>South America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100" dirty="0">
                          <a:effectLst/>
                        </a:rPr>
                        <a:t>$</a:t>
                      </a:r>
                      <a:r>
                        <a:rPr lang="en-US" sz="1100" dirty="0" smtClean="0">
                          <a:effectLst/>
                        </a:rPr>
                        <a:t>1,000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93149">
                <a:tc>
                  <a:txBody>
                    <a:bodyPr/>
                    <a:lstStyle/>
                    <a:p>
                      <a:pPr marL="0" marR="0" algn="ctr">
                        <a:lnSpc>
                          <a:spcPct val="115000"/>
                        </a:lnSpc>
                        <a:spcBef>
                          <a:spcPts val="0"/>
                        </a:spcBef>
                        <a:spcAft>
                          <a:spcPts val="0"/>
                        </a:spcAft>
                      </a:pPr>
                      <a:r>
                        <a:rPr lang="en-US" sz="1100">
                          <a:effectLst/>
                        </a:rPr>
                        <a:t>Africa and Asia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100" dirty="0" smtClean="0">
                          <a:effectLst/>
                        </a:rPr>
                        <a:t>$1,500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custDataLst>
      <p:tags r:id="rId1"/>
    </p:custDataLst>
    <p:extLst>
      <p:ext uri="{BB962C8B-B14F-4D97-AF65-F5344CB8AC3E}">
        <p14:creationId xmlns:p14="http://schemas.microsoft.com/office/powerpoint/2010/main" val="22213763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057400" y="76200"/>
          <a:ext cx="8183880" cy="5715000"/>
        </p:xfrm>
        <a:graphic>
          <a:graphicData uri="http://schemas.openxmlformats.org/drawingml/2006/table">
            <a:tbl>
              <a:tblPr firstRow="1" firstCol="1" bandRow="1">
                <a:tableStyleId>{F5AB1C69-6EDB-4FF4-983F-18BD219EF322}</a:tableStyleId>
              </a:tblPr>
              <a:tblGrid>
                <a:gridCol w="3268586"/>
                <a:gridCol w="2681068"/>
                <a:gridCol w="2234226"/>
              </a:tblGrid>
              <a:tr h="337116">
                <a:tc>
                  <a:txBody>
                    <a:bodyPr/>
                    <a:lstStyle/>
                    <a:p>
                      <a:pPr marL="0" marR="0" algn="ctr" defTabSz="914400" rtl="0" eaLnBrk="1" latinLnBrk="0" hangingPunct="1">
                        <a:lnSpc>
                          <a:spcPct val="107000"/>
                        </a:lnSpc>
                        <a:spcBef>
                          <a:spcPts val="0"/>
                        </a:spcBef>
                        <a:spcAft>
                          <a:spcPts val="0"/>
                        </a:spcAft>
                      </a:pPr>
                      <a:r>
                        <a:rPr lang="en-US" sz="1600" kern="1200" dirty="0">
                          <a:effectLst/>
                        </a:rPr>
                        <a:t>Institution</a:t>
                      </a:r>
                      <a:endParaRPr lang="en-US" sz="1600" b="1" kern="1200" dirty="0">
                        <a:solidFill>
                          <a:schemeClr val="lt1"/>
                        </a:solidFill>
                        <a:effectLst/>
                        <a:latin typeface="+mn-lt"/>
                        <a:ea typeface="+mn-ea"/>
                        <a:cs typeface="+mn-cs"/>
                      </a:endParaRPr>
                    </a:p>
                  </a:txBody>
                  <a:tcPr marL="22657" marR="22657" marT="0" marB="0" anchor="ctr"/>
                </a:tc>
                <a:tc>
                  <a:txBody>
                    <a:bodyPr/>
                    <a:lstStyle/>
                    <a:p>
                      <a:pPr marL="0" marR="0" algn="ctr" defTabSz="914400" rtl="0" eaLnBrk="1" latinLnBrk="0" hangingPunct="1">
                        <a:lnSpc>
                          <a:spcPct val="107000"/>
                        </a:lnSpc>
                        <a:spcBef>
                          <a:spcPts val="0"/>
                        </a:spcBef>
                        <a:spcAft>
                          <a:spcPts val="0"/>
                        </a:spcAft>
                      </a:pPr>
                      <a:r>
                        <a:rPr lang="en-US" sz="1600" kern="1200" dirty="0">
                          <a:effectLst/>
                        </a:rPr>
                        <a:t>Location</a:t>
                      </a:r>
                      <a:endParaRPr lang="en-US" sz="1600" b="1" kern="1200" dirty="0">
                        <a:solidFill>
                          <a:schemeClr val="lt1"/>
                        </a:solidFill>
                        <a:effectLst/>
                        <a:latin typeface="+mn-lt"/>
                        <a:ea typeface="+mn-ea"/>
                        <a:cs typeface="+mn-cs"/>
                      </a:endParaRPr>
                    </a:p>
                  </a:txBody>
                  <a:tcPr marL="22657" marR="22657" marT="0" marB="0" anchor="ctr"/>
                </a:tc>
                <a:tc>
                  <a:txBody>
                    <a:bodyPr/>
                    <a:lstStyle/>
                    <a:p>
                      <a:pPr marL="0" marR="0" algn="ctr" defTabSz="914400" rtl="0" eaLnBrk="1" latinLnBrk="0" hangingPunct="1">
                        <a:lnSpc>
                          <a:spcPct val="107000"/>
                        </a:lnSpc>
                        <a:spcBef>
                          <a:spcPts val="0"/>
                        </a:spcBef>
                        <a:spcAft>
                          <a:spcPts val="0"/>
                        </a:spcAft>
                      </a:pPr>
                      <a:r>
                        <a:rPr lang="en-US" sz="1600" kern="1200" dirty="0">
                          <a:effectLst/>
                        </a:rPr>
                        <a:t>Contact</a:t>
                      </a:r>
                      <a:endParaRPr lang="en-US" sz="1600" b="1" kern="1200" dirty="0">
                        <a:solidFill>
                          <a:schemeClr val="lt1"/>
                        </a:solidFill>
                        <a:effectLst/>
                        <a:latin typeface="+mn-lt"/>
                        <a:ea typeface="+mn-ea"/>
                        <a:cs typeface="+mn-cs"/>
                      </a:endParaRPr>
                    </a:p>
                  </a:txBody>
                  <a:tcPr marL="22657" marR="22657" marT="0" marB="0" anchor="ctr"/>
                </a:tc>
              </a:tr>
              <a:tr h="344622">
                <a:tc gridSpan="3">
                  <a:txBody>
                    <a:bodyPr/>
                    <a:lstStyle/>
                    <a:p>
                      <a:pPr marL="0" marR="0" algn="ctr" defTabSz="914400" rtl="0" eaLnBrk="1" latinLnBrk="0" hangingPunct="1">
                        <a:lnSpc>
                          <a:spcPct val="107000"/>
                        </a:lnSpc>
                        <a:spcBef>
                          <a:spcPts val="0"/>
                        </a:spcBef>
                        <a:spcAft>
                          <a:spcPts val="0"/>
                        </a:spcAft>
                      </a:pPr>
                      <a:r>
                        <a:rPr lang="en-US" sz="1800" u="none" kern="1200" dirty="0" smtClean="0">
                          <a:solidFill>
                            <a:schemeClr val="bg1"/>
                          </a:solidFill>
                          <a:effectLst/>
                        </a:rPr>
                        <a:t>                   </a:t>
                      </a:r>
                      <a:r>
                        <a:rPr lang="en-US" sz="1800" u="none" kern="1200" baseline="0" dirty="0" smtClean="0">
                          <a:solidFill>
                            <a:schemeClr val="bg1"/>
                          </a:solidFill>
                          <a:effectLst/>
                        </a:rPr>
                        <a:t> </a:t>
                      </a:r>
                      <a:r>
                        <a:rPr lang="en-US" sz="1800" u="none" kern="1200" dirty="0" smtClean="0">
                          <a:solidFill>
                            <a:schemeClr val="bg1"/>
                          </a:solidFill>
                          <a:effectLst/>
                        </a:rPr>
                        <a:t>MALAYSIA</a:t>
                      </a:r>
                      <a:endParaRPr lang="en-US" sz="1800" b="1" u="none" kern="1200" dirty="0">
                        <a:solidFill>
                          <a:schemeClr val="bg1"/>
                        </a:solidFill>
                        <a:effectLst/>
                        <a:latin typeface="+mn-lt"/>
                        <a:ea typeface="+mn-ea"/>
                        <a:cs typeface="+mn-cs"/>
                      </a:endParaRPr>
                    </a:p>
                  </a:txBody>
                  <a:tcPr marL="22657" marR="22657" marT="0" marB="0" anchor="ctr"/>
                </a:tc>
                <a:tc hMerge="1">
                  <a:txBody>
                    <a:bodyPr/>
                    <a:lstStyle/>
                    <a:p>
                      <a:endParaRPr lang="en-US"/>
                    </a:p>
                  </a:txBody>
                  <a:tcPr/>
                </a:tc>
                <a:tc hMerge="1">
                  <a:txBody>
                    <a:bodyPr/>
                    <a:lstStyle/>
                    <a:p>
                      <a:endParaRPr lang="en-US"/>
                    </a:p>
                  </a:txBody>
                  <a:tcPr/>
                </a:tc>
              </a:tr>
              <a:tr h="215389">
                <a:tc>
                  <a:txBody>
                    <a:bodyPr/>
                    <a:lstStyle/>
                    <a:p>
                      <a:pPr marL="0" marR="0" algn="ctr" defTabSz="914400" rtl="0" eaLnBrk="1" latinLnBrk="0" hangingPunct="1">
                        <a:lnSpc>
                          <a:spcPct val="107000"/>
                        </a:lnSpc>
                        <a:spcBef>
                          <a:spcPts val="0"/>
                        </a:spcBef>
                        <a:spcAft>
                          <a:spcPts val="0"/>
                        </a:spcAft>
                      </a:pPr>
                      <a:r>
                        <a:rPr lang="en-US" sz="1100" b="1" kern="1200" dirty="0">
                          <a:effectLst/>
                        </a:rPr>
                        <a:t>UNIMAS</a:t>
                      </a:r>
                      <a:endParaRPr lang="en-US" sz="1100" b="1" kern="1200" dirty="0">
                        <a:solidFill>
                          <a:schemeClr val="lt1"/>
                        </a:solidFill>
                        <a:effectLst/>
                        <a:latin typeface="+mn-lt"/>
                        <a:ea typeface="+mn-ea"/>
                        <a:cs typeface="+mn-cs"/>
                      </a:endParaRPr>
                    </a:p>
                  </a:txBody>
                  <a:tcPr marL="22657" marR="22657" marT="0" marB="0"/>
                </a:tc>
                <a:tc>
                  <a:txBody>
                    <a:bodyPr/>
                    <a:lstStyle/>
                    <a:p>
                      <a:pPr marL="0" marR="0" algn="ctr" defTabSz="914400" rtl="0" eaLnBrk="1" latinLnBrk="0" hangingPunct="1">
                        <a:lnSpc>
                          <a:spcPct val="107000"/>
                        </a:lnSpc>
                        <a:spcBef>
                          <a:spcPts val="0"/>
                        </a:spcBef>
                        <a:spcAft>
                          <a:spcPts val="0"/>
                        </a:spcAft>
                      </a:pPr>
                      <a:r>
                        <a:rPr lang="en-US" sz="1100" kern="1200" dirty="0">
                          <a:effectLst/>
                        </a:rPr>
                        <a:t>Kuching</a:t>
                      </a:r>
                      <a:endParaRPr lang="en-US" sz="1100" b="1" kern="1200" dirty="0">
                        <a:solidFill>
                          <a:schemeClr val="lt1"/>
                        </a:solidFill>
                        <a:effectLst/>
                        <a:latin typeface="+mn-lt"/>
                        <a:ea typeface="+mn-ea"/>
                        <a:cs typeface="+mn-cs"/>
                      </a:endParaRPr>
                    </a:p>
                  </a:txBody>
                  <a:tcPr marL="22657" marR="22657" marT="0" marB="0"/>
                </a:tc>
                <a:tc>
                  <a:txBody>
                    <a:bodyPr/>
                    <a:lstStyle/>
                    <a:p>
                      <a:pPr marL="0" marR="0" algn="ctr" defTabSz="914400" rtl="0" eaLnBrk="1" latinLnBrk="0" hangingPunct="1">
                        <a:lnSpc>
                          <a:spcPct val="107000"/>
                        </a:lnSpc>
                        <a:spcBef>
                          <a:spcPts val="0"/>
                        </a:spcBef>
                        <a:spcAft>
                          <a:spcPts val="0"/>
                        </a:spcAft>
                      </a:pPr>
                      <a:r>
                        <a:rPr lang="en-US" sz="1100" kern="1200" dirty="0" smtClean="0">
                          <a:effectLst/>
                        </a:rPr>
                        <a:t>Dr. </a:t>
                      </a:r>
                      <a:r>
                        <a:rPr lang="en-US" sz="1100" kern="1200" dirty="0" err="1" smtClean="0">
                          <a:effectLst/>
                        </a:rPr>
                        <a:t>Razitasham</a:t>
                      </a:r>
                      <a:endParaRPr lang="en-US" sz="1100" b="1" kern="1200" dirty="0">
                        <a:solidFill>
                          <a:schemeClr val="lt1"/>
                        </a:solidFill>
                        <a:effectLst/>
                        <a:latin typeface="+mn-lt"/>
                        <a:ea typeface="+mn-ea"/>
                        <a:cs typeface="+mn-cs"/>
                      </a:endParaRPr>
                    </a:p>
                  </a:txBody>
                  <a:tcPr marL="22657" marR="22657" marT="0" marB="0"/>
                </a:tc>
              </a:tr>
              <a:tr h="215389">
                <a:tc>
                  <a:txBody>
                    <a:bodyPr/>
                    <a:lstStyle/>
                    <a:p>
                      <a:pPr marL="0" marR="0" algn="ctr" defTabSz="914400" rtl="0" eaLnBrk="1" latinLnBrk="0" hangingPunct="1">
                        <a:lnSpc>
                          <a:spcPct val="107000"/>
                        </a:lnSpc>
                        <a:spcBef>
                          <a:spcPts val="0"/>
                        </a:spcBef>
                        <a:spcAft>
                          <a:spcPts val="0"/>
                        </a:spcAft>
                      </a:pPr>
                      <a:r>
                        <a:rPr lang="en-US" sz="1100" b="1" kern="1200" dirty="0">
                          <a:effectLst/>
                        </a:rPr>
                        <a:t>WABA</a:t>
                      </a:r>
                      <a:endParaRPr lang="en-US" sz="1100" b="1" kern="1200" dirty="0">
                        <a:solidFill>
                          <a:schemeClr val="lt1"/>
                        </a:solidFill>
                        <a:effectLst/>
                        <a:latin typeface="+mn-lt"/>
                        <a:ea typeface="+mn-ea"/>
                        <a:cs typeface="+mn-cs"/>
                      </a:endParaRPr>
                    </a:p>
                  </a:txBody>
                  <a:tcPr marL="22657" marR="22657" marT="0" marB="0"/>
                </a:tc>
                <a:tc>
                  <a:txBody>
                    <a:bodyPr/>
                    <a:lstStyle/>
                    <a:p>
                      <a:pPr marL="0" marR="0" algn="ctr" defTabSz="914400" rtl="0" eaLnBrk="1" latinLnBrk="0" hangingPunct="1">
                        <a:lnSpc>
                          <a:spcPct val="107000"/>
                        </a:lnSpc>
                        <a:spcBef>
                          <a:spcPts val="0"/>
                        </a:spcBef>
                        <a:spcAft>
                          <a:spcPts val="0"/>
                        </a:spcAft>
                      </a:pPr>
                      <a:r>
                        <a:rPr lang="en-US" sz="1100" kern="1200">
                          <a:effectLst/>
                        </a:rPr>
                        <a:t>Penang</a:t>
                      </a:r>
                      <a:endParaRPr lang="en-US" sz="1100" b="1" kern="1200">
                        <a:solidFill>
                          <a:schemeClr val="lt1"/>
                        </a:solidFill>
                        <a:effectLst/>
                        <a:latin typeface="+mn-lt"/>
                        <a:ea typeface="+mn-ea"/>
                        <a:cs typeface="+mn-cs"/>
                      </a:endParaRPr>
                    </a:p>
                  </a:txBody>
                  <a:tcPr marL="22657" marR="22657" marT="0" marB="0"/>
                </a:tc>
                <a:tc>
                  <a:txBody>
                    <a:bodyPr/>
                    <a:lstStyle/>
                    <a:p>
                      <a:pPr marL="0" marR="0" algn="ctr" defTabSz="914400" rtl="0" eaLnBrk="1" latinLnBrk="0" hangingPunct="1">
                        <a:lnSpc>
                          <a:spcPct val="107000"/>
                        </a:lnSpc>
                        <a:spcBef>
                          <a:spcPts val="0"/>
                        </a:spcBef>
                        <a:spcAft>
                          <a:spcPts val="0"/>
                        </a:spcAft>
                      </a:pPr>
                      <a:r>
                        <a:rPr lang="en-US" sz="1100" kern="1200" dirty="0">
                          <a:effectLst/>
                        </a:rPr>
                        <a:t>Jay Sharma</a:t>
                      </a:r>
                      <a:endParaRPr lang="en-US" sz="1100" b="1" kern="1200" dirty="0">
                        <a:solidFill>
                          <a:schemeClr val="lt1"/>
                        </a:solidFill>
                        <a:effectLst/>
                        <a:latin typeface="+mn-lt"/>
                        <a:ea typeface="+mn-ea"/>
                        <a:cs typeface="+mn-cs"/>
                      </a:endParaRPr>
                    </a:p>
                  </a:txBody>
                  <a:tcPr marL="22657" marR="22657" marT="0" marB="0"/>
                </a:tc>
              </a:tr>
              <a:tr h="330563">
                <a:tc>
                  <a:txBody>
                    <a:bodyPr/>
                    <a:lstStyle/>
                    <a:p>
                      <a:pPr marL="0" marR="0" algn="ctr" defTabSz="914400" rtl="0" eaLnBrk="1" latinLnBrk="0" hangingPunct="1">
                        <a:lnSpc>
                          <a:spcPct val="107000"/>
                        </a:lnSpc>
                        <a:spcBef>
                          <a:spcPts val="0"/>
                        </a:spcBef>
                        <a:spcAft>
                          <a:spcPts val="0"/>
                        </a:spcAft>
                      </a:pPr>
                      <a:r>
                        <a:rPr lang="en-US" sz="1100" b="1" kern="1200" dirty="0">
                          <a:effectLst/>
                        </a:rPr>
                        <a:t>University of Malaya Department of Social &amp; Preventive Medicine</a:t>
                      </a:r>
                      <a:endParaRPr lang="en-US" sz="1100" b="1" kern="1200" dirty="0">
                        <a:solidFill>
                          <a:schemeClr val="lt1"/>
                        </a:solidFill>
                        <a:effectLst/>
                        <a:latin typeface="+mn-lt"/>
                        <a:ea typeface="+mn-ea"/>
                        <a:cs typeface="+mn-cs"/>
                      </a:endParaRPr>
                    </a:p>
                  </a:txBody>
                  <a:tcPr marL="22657" marR="22657" marT="0" marB="0"/>
                </a:tc>
                <a:tc>
                  <a:txBody>
                    <a:bodyPr/>
                    <a:lstStyle/>
                    <a:p>
                      <a:pPr marL="0" marR="0" algn="ctr" defTabSz="914400" rtl="0" eaLnBrk="1" latinLnBrk="0" hangingPunct="1">
                        <a:lnSpc>
                          <a:spcPct val="107000"/>
                        </a:lnSpc>
                        <a:spcBef>
                          <a:spcPts val="0"/>
                        </a:spcBef>
                        <a:spcAft>
                          <a:spcPts val="0"/>
                        </a:spcAft>
                      </a:pPr>
                      <a:r>
                        <a:rPr lang="en-US" sz="1100" kern="1200" dirty="0">
                          <a:effectLst/>
                        </a:rPr>
                        <a:t>Kuala Lumpur</a:t>
                      </a:r>
                      <a:endParaRPr lang="en-US" sz="1100" b="1" kern="1200" dirty="0">
                        <a:solidFill>
                          <a:schemeClr val="lt1"/>
                        </a:solidFill>
                        <a:effectLst/>
                        <a:latin typeface="+mn-lt"/>
                        <a:ea typeface="+mn-ea"/>
                        <a:cs typeface="+mn-cs"/>
                      </a:endParaRPr>
                    </a:p>
                  </a:txBody>
                  <a:tcPr marL="22657" marR="22657" marT="0" marB="0"/>
                </a:tc>
                <a:tc>
                  <a:txBody>
                    <a:bodyPr/>
                    <a:lstStyle/>
                    <a:p>
                      <a:pPr marL="0" marR="0" algn="ctr" defTabSz="914400" rtl="0" eaLnBrk="1" latinLnBrk="0" hangingPunct="1">
                        <a:lnSpc>
                          <a:spcPct val="107000"/>
                        </a:lnSpc>
                        <a:spcBef>
                          <a:spcPts val="0"/>
                        </a:spcBef>
                        <a:spcAft>
                          <a:spcPts val="0"/>
                        </a:spcAft>
                      </a:pPr>
                      <a:r>
                        <a:rPr lang="en-US" sz="1100" kern="1200" dirty="0" err="1">
                          <a:effectLst/>
                        </a:rPr>
                        <a:t>Abqariyah</a:t>
                      </a:r>
                      <a:r>
                        <a:rPr lang="en-US" sz="1100" kern="1200" dirty="0">
                          <a:effectLst/>
                        </a:rPr>
                        <a:t> </a:t>
                      </a:r>
                      <a:r>
                        <a:rPr lang="en-US" sz="1100" kern="1200" dirty="0" err="1">
                          <a:effectLst/>
                        </a:rPr>
                        <a:t>Yahya</a:t>
                      </a:r>
                      <a:endParaRPr lang="en-US" sz="1100" b="1" kern="1200" dirty="0">
                        <a:solidFill>
                          <a:schemeClr val="lt1"/>
                        </a:solidFill>
                        <a:effectLst/>
                        <a:latin typeface="+mn-lt"/>
                        <a:ea typeface="+mn-ea"/>
                        <a:cs typeface="+mn-cs"/>
                      </a:endParaRPr>
                    </a:p>
                  </a:txBody>
                  <a:tcPr marL="22657" marR="22657" marT="0" marB="0"/>
                </a:tc>
              </a:tr>
              <a:tr h="215389">
                <a:tc>
                  <a:txBody>
                    <a:bodyPr/>
                    <a:lstStyle/>
                    <a:p>
                      <a:pPr marL="0" marR="0" algn="ctr" defTabSz="914400" rtl="0" eaLnBrk="1" latinLnBrk="0" hangingPunct="1">
                        <a:lnSpc>
                          <a:spcPct val="107000"/>
                        </a:lnSpc>
                        <a:spcBef>
                          <a:spcPts val="0"/>
                        </a:spcBef>
                        <a:spcAft>
                          <a:spcPts val="0"/>
                        </a:spcAft>
                      </a:pPr>
                      <a:r>
                        <a:rPr lang="en-US" sz="1100" b="1" kern="1200" dirty="0">
                          <a:effectLst/>
                        </a:rPr>
                        <a:t>Stepping Stone Work Centre</a:t>
                      </a:r>
                      <a:endParaRPr lang="en-US" sz="1100" b="1" kern="1200" dirty="0">
                        <a:solidFill>
                          <a:schemeClr val="lt1"/>
                        </a:solidFill>
                        <a:effectLst/>
                        <a:latin typeface="+mn-lt"/>
                        <a:ea typeface="+mn-ea"/>
                        <a:cs typeface="+mn-cs"/>
                      </a:endParaRPr>
                    </a:p>
                  </a:txBody>
                  <a:tcPr marL="22657" marR="22657" marT="0" marB="0"/>
                </a:tc>
                <a:tc>
                  <a:txBody>
                    <a:bodyPr/>
                    <a:lstStyle/>
                    <a:p>
                      <a:pPr marL="0" marR="0" algn="ctr" defTabSz="914400" rtl="0" eaLnBrk="1" latinLnBrk="0" hangingPunct="1">
                        <a:lnSpc>
                          <a:spcPct val="107000"/>
                        </a:lnSpc>
                        <a:spcBef>
                          <a:spcPts val="0"/>
                        </a:spcBef>
                        <a:spcAft>
                          <a:spcPts val="0"/>
                        </a:spcAft>
                      </a:pPr>
                      <a:r>
                        <a:rPr lang="en-US" sz="1100" kern="1200" dirty="0">
                          <a:effectLst/>
                        </a:rPr>
                        <a:t>Penang</a:t>
                      </a:r>
                      <a:endParaRPr lang="en-US" sz="1100" b="1" kern="1200" dirty="0">
                        <a:solidFill>
                          <a:schemeClr val="lt1"/>
                        </a:solidFill>
                        <a:effectLst/>
                        <a:latin typeface="+mn-lt"/>
                        <a:ea typeface="+mn-ea"/>
                        <a:cs typeface="+mn-cs"/>
                      </a:endParaRPr>
                    </a:p>
                  </a:txBody>
                  <a:tcPr marL="22657" marR="22657" marT="0" marB="0"/>
                </a:tc>
                <a:tc>
                  <a:txBody>
                    <a:bodyPr/>
                    <a:lstStyle/>
                    <a:p>
                      <a:pPr marL="0" marR="0" algn="ctr" defTabSz="914400" rtl="0" eaLnBrk="1" latinLnBrk="0" hangingPunct="1">
                        <a:lnSpc>
                          <a:spcPct val="107000"/>
                        </a:lnSpc>
                        <a:spcBef>
                          <a:spcPts val="0"/>
                        </a:spcBef>
                        <a:spcAft>
                          <a:spcPts val="0"/>
                        </a:spcAft>
                      </a:pPr>
                      <a:r>
                        <a:rPr lang="en-US" sz="1100" kern="1200" dirty="0" err="1">
                          <a:effectLst/>
                        </a:rPr>
                        <a:t>Khor</a:t>
                      </a:r>
                      <a:r>
                        <a:rPr lang="en-US" sz="1100" kern="1200" dirty="0">
                          <a:effectLst/>
                        </a:rPr>
                        <a:t> Ai-Na</a:t>
                      </a:r>
                      <a:endParaRPr lang="en-US" sz="1100" b="1" kern="1200" dirty="0">
                        <a:solidFill>
                          <a:schemeClr val="lt1"/>
                        </a:solidFill>
                        <a:effectLst/>
                        <a:latin typeface="+mn-lt"/>
                        <a:ea typeface="+mn-ea"/>
                        <a:cs typeface="+mn-cs"/>
                      </a:endParaRPr>
                    </a:p>
                  </a:txBody>
                  <a:tcPr marL="22657" marR="22657" marT="0" marB="0"/>
                </a:tc>
              </a:tr>
              <a:tr h="215389">
                <a:tc>
                  <a:txBody>
                    <a:bodyPr/>
                    <a:lstStyle/>
                    <a:p>
                      <a:pPr marL="0" marR="0" algn="ctr" defTabSz="914400" rtl="0" eaLnBrk="1" latinLnBrk="0" hangingPunct="1">
                        <a:lnSpc>
                          <a:spcPct val="107000"/>
                        </a:lnSpc>
                        <a:spcBef>
                          <a:spcPts val="0"/>
                        </a:spcBef>
                        <a:spcAft>
                          <a:spcPts val="0"/>
                        </a:spcAft>
                      </a:pPr>
                      <a:r>
                        <a:rPr lang="en-US" sz="1100" b="1" kern="1200" dirty="0">
                          <a:effectLst/>
                        </a:rPr>
                        <a:t>Penang Family Health Development Association</a:t>
                      </a:r>
                      <a:endParaRPr lang="en-US" sz="1100" b="1" kern="1200" dirty="0">
                        <a:solidFill>
                          <a:schemeClr val="lt1"/>
                        </a:solidFill>
                        <a:effectLst/>
                        <a:latin typeface="+mn-lt"/>
                        <a:ea typeface="+mn-ea"/>
                        <a:cs typeface="+mn-cs"/>
                      </a:endParaRPr>
                    </a:p>
                  </a:txBody>
                  <a:tcPr marL="22657" marR="22657" marT="0" marB="0"/>
                </a:tc>
                <a:tc>
                  <a:txBody>
                    <a:bodyPr/>
                    <a:lstStyle/>
                    <a:p>
                      <a:pPr marL="0" marR="0" algn="ctr" defTabSz="914400" rtl="0" eaLnBrk="1" latinLnBrk="0" hangingPunct="1">
                        <a:lnSpc>
                          <a:spcPct val="107000"/>
                        </a:lnSpc>
                        <a:spcBef>
                          <a:spcPts val="0"/>
                        </a:spcBef>
                        <a:spcAft>
                          <a:spcPts val="0"/>
                        </a:spcAft>
                      </a:pPr>
                      <a:r>
                        <a:rPr lang="en-US" sz="1100" kern="1200" dirty="0">
                          <a:effectLst/>
                        </a:rPr>
                        <a:t>Penang</a:t>
                      </a:r>
                      <a:endParaRPr lang="en-US" sz="1100" b="1" kern="1200" dirty="0">
                        <a:solidFill>
                          <a:schemeClr val="lt1"/>
                        </a:solidFill>
                        <a:effectLst/>
                        <a:latin typeface="+mn-lt"/>
                        <a:ea typeface="+mn-ea"/>
                        <a:cs typeface="+mn-cs"/>
                      </a:endParaRPr>
                    </a:p>
                  </a:txBody>
                  <a:tcPr marL="22657" marR="22657" marT="0" marB="0"/>
                </a:tc>
                <a:tc>
                  <a:txBody>
                    <a:bodyPr/>
                    <a:lstStyle/>
                    <a:p>
                      <a:pPr marL="0" marR="0" algn="ctr" defTabSz="914400" rtl="0" eaLnBrk="1" latinLnBrk="0" hangingPunct="1">
                        <a:lnSpc>
                          <a:spcPct val="107000"/>
                        </a:lnSpc>
                        <a:spcBef>
                          <a:spcPts val="0"/>
                        </a:spcBef>
                        <a:spcAft>
                          <a:spcPts val="0"/>
                        </a:spcAft>
                      </a:pPr>
                      <a:r>
                        <a:rPr lang="en-US" sz="1100" kern="1200" dirty="0">
                          <a:effectLst/>
                        </a:rPr>
                        <a:t>Ng Lai Kin</a:t>
                      </a:r>
                      <a:endParaRPr lang="en-US" sz="1100" b="1" kern="1200" dirty="0">
                        <a:solidFill>
                          <a:schemeClr val="lt1"/>
                        </a:solidFill>
                        <a:effectLst/>
                        <a:latin typeface="+mn-lt"/>
                        <a:ea typeface="+mn-ea"/>
                        <a:cs typeface="+mn-cs"/>
                      </a:endParaRPr>
                    </a:p>
                  </a:txBody>
                  <a:tcPr marL="22657" marR="22657" marT="0" marB="0"/>
                </a:tc>
              </a:tr>
              <a:tr h="215389">
                <a:tc>
                  <a:txBody>
                    <a:bodyPr/>
                    <a:lstStyle/>
                    <a:p>
                      <a:pPr marL="0" marR="0" algn="ctr" defTabSz="914400" rtl="0" eaLnBrk="1" latinLnBrk="0" hangingPunct="1">
                        <a:lnSpc>
                          <a:spcPct val="107000"/>
                        </a:lnSpc>
                        <a:spcBef>
                          <a:spcPts val="0"/>
                        </a:spcBef>
                        <a:spcAft>
                          <a:spcPts val="0"/>
                        </a:spcAft>
                      </a:pPr>
                      <a:r>
                        <a:rPr lang="en-US" sz="1100" b="1" kern="1200" dirty="0" err="1">
                          <a:effectLst/>
                        </a:rPr>
                        <a:t>Ampang</a:t>
                      </a:r>
                      <a:r>
                        <a:rPr lang="en-US" sz="1100" b="1" kern="1200" dirty="0">
                          <a:effectLst/>
                        </a:rPr>
                        <a:t> Hospital</a:t>
                      </a:r>
                      <a:endParaRPr lang="en-US" sz="1100" b="1" kern="1200" dirty="0">
                        <a:solidFill>
                          <a:schemeClr val="lt1"/>
                        </a:solidFill>
                        <a:effectLst/>
                        <a:latin typeface="+mn-lt"/>
                        <a:ea typeface="+mn-ea"/>
                        <a:cs typeface="+mn-cs"/>
                      </a:endParaRPr>
                    </a:p>
                  </a:txBody>
                  <a:tcPr marL="22657" marR="22657" marT="0" marB="0"/>
                </a:tc>
                <a:tc>
                  <a:txBody>
                    <a:bodyPr/>
                    <a:lstStyle/>
                    <a:p>
                      <a:pPr marL="0" marR="0" algn="ctr" defTabSz="914400" rtl="0" eaLnBrk="1" latinLnBrk="0" hangingPunct="1">
                        <a:lnSpc>
                          <a:spcPct val="107000"/>
                        </a:lnSpc>
                        <a:spcBef>
                          <a:spcPts val="0"/>
                        </a:spcBef>
                        <a:spcAft>
                          <a:spcPts val="0"/>
                        </a:spcAft>
                      </a:pPr>
                      <a:r>
                        <a:rPr lang="en-US" sz="1100" kern="1200" dirty="0">
                          <a:effectLst/>
                        </a:rPr>
                        <a:t>Kuala Lumpur</a:t>
                      </a:r>
                      <a:endParaRPr lang="en-US" sz="1100" b="1" kern="1200" dirty="0">
                        <a:solidFill>
                          <a:schemeClr val="lt1"/>
                        </a:solidFill>
                        <a:effectLst/>
                        <a:latin typeface="+mn-lt"/>
                        <a:ea typeface="+mn-ea"/>
                        <a:cs typeface="+mn-cs"/>
                      </a:endParaRPr>
                    </a:p>
                  </a:txBody>
                  <a:tcPr marL="22657" marR="22657" marT="0" marB="0"/>
                </a:tc>
                <a:tc>
                  <a:txBody>
                    <a:bodyPr/>
                    <a:lstStyle/>
                    <a:p>
                      <a:pPr marL="0" marR="0" algn="ctr" defTabSz="914400" rtl="0" eaLnBrk="1" latinLnBrk="0" hangingPunct="1">
                        <a:lnSpc>
                          <a:spcPct val="107000"/>
                        </a:lnSpc>
                        <a:spcBef>
                          <a:spcPts val="0"/>
                        </a:spcBef>
                        <a:spcAft>
                          <a:spcPts val="0"/>
                        </a:spcAft>
                      </a:pPr>
                      <a:r>
                        <a:rPr lang="en-US" sz="1100" kern="1200" dirty="0" err="1">
                          <a:effectLst/>
                        </a:rPr>
                        <a:t>Jameela</a:t>
                      </a:r>
                      <a:r>
                        <a:rPr lang="en-US" sz="1100" kern="1200" dirty="0">
                          <a:effectLst/>
                        </a:rPr>
                        <a:t> </a:t>
                      </a:r>
                      <a:r>
                        <a:rPr lang="en-US" sz="1100" kern="1200" dirty="0" err="1">
                          <a:effectLst/>
                        </a:rPr>
                        <a:t>Sathar</a:t>
                      </a:r>
                      <a:endParaRPr lang="en-US" sz="1100" b="1" kern="1200" dirty="0">
                        <a:solidFill>
                          <a:schemeClr val="lt1"/>
                        </a:solidFill>
                        <a:effectLst/>
                        <a:latin typeface="+mn-lt"/>
                        <a:ea typeface="+mn-ea"/>
                        <a:cs typeface="+mn-cs"/>
                      </a:endParaRPr>
                    </a:p>
                  </a:txBody>
                  <a:tcPr marL="22657" marR="22657" marT="0" marB="0"/>
                </a:tc>
              </a:tr>
              <a:tr h="215389">
                <a:tc>
                  <a:txBody>
                    <a:bodyPr/>
                    <a:lstStyle/>
                    <a:p>
                      <a:pPr marL="0" marR="0" algn="ctr" defTabSz="914400" rtl="0" eaLnBrk="1" latinLnBrk="0" hangingPunct="1">
                        <a:lnSpc>
                          <a:spcPct val="107000"/>
                        </a:lnSpc>
                        <a:spcBef>
                          <a:spcPts val="0"/>
                        </a:spcBef>
                        <a:spcAft>
                          <a:spcPts val="0"/>
                        </a:spcAft>
                      </a:pPr>
                      <a:r>
                        <a:rPr lang="en-US" sz="1100" b="1" kern="1200" dirty="0">
                          <a:effectLst/>
                        </a:rPr>
                        <a:t>Penang Medical College</a:t>
                      </a:r>
                      <a:endParaRPr lang="en-US" sz="1100" b="1" kern="1200" dirty="0">
                        <a:solidFill>
                          <a:schemeClr val="lt1"/>
                        </a:solidFill>
                        <a:effectLst/>
                        <a:latin typeface="+mn-lt"/>
                        <a:ea typeface="+mn-ea"/>
                        <a:cs typeface="+mn-cs"/>
                      </a:endParaRPr>
                    </a:p>
                  </a:txBody>
                  <a:tcPr marL="22657" marR="22657" marT="0" marB="0"/>
                </a:tc>
                <a:tc>
                  <a:txBody>
                    <a:bodyPr/>
                    <a:lstStyle/>
                    <a:p>
                      <a:pPr marL="0" marR="0" algn="ctr" defTabSz="914400" rtl="0" eaLnBrk="1" latinLnBrk="0" hangingPunct="1">
                        <a:lnSpc>
                          <a:spcPct val="107000"/>
                        </a:lnSpc>
                        <a:spcBef>
                          <a:spcPts val="0"/>
                        </a:spcBef>
                        <a:spcAft>
                          <a:spcPts val="0"/>
                        </a:spcAft>
                      </a:pPr>
                      <a:r>
                        <a:rPr lang="en-US" sz="1100" kern="1200" dirty="0">
                          <a:effectLst/>
                        </a:rPr>
                        <a:t>Penang</a:t>
                      </a:r>
                      <a:endParaRPr lang="en-US" sz="1100" b="1" kern="1200" dirty="0">
                        <a:solidFill>
                          <a:schemeClr val="lt1"/>
                        </a:solidFill>
                        <a:effectLst/>
                        <a:latin typeface="+mn-lt"/>
                        <a:ea typeface="+mn-ea"/>
                        <a:cs typeface="+mn-cs"/>
                      </a:endParaRPr>
                    </a:p>
                  </a:txBody>
                  <a:tcPr marL="22657" marR="22657" marT="0" marB="0"/>
                </a:tc>
                <a:tc>
                  <a:txBody>
                    <a:bodyPr/>
                    <a:lstStyle/>
                    <a:p>
                      <a:pPr marL="0" marR="0" algn="ctr" defTabSz="914400" rtl="0" eaLnBrk="1" latinLnBrk="0" hangingPunct="1">
                        <a:lnSpc>
                          <a:spcPct val="107000"/>
                        </a:lnSpc>
                        <a:spcBef>
                          <a:spcPts val="0"/>
                        </a:spcBef>
                        <a:spcAft>
                          <a:spcPts val="0"/>
                        </a:spcAft>
                      </a:pPr>
                      <a:r>
                        <a:rPr lang="en-US" sz="1100" kern="1200" dirty="0">
                          <a:effectLst/>
                        </a:rPr>
                        <a:t>Abdul Rashid Khan</a:t>
                      </a:r>
                      <a:endParaRPr lang="en-US" sz="1100" b="1" kern="1200" dirty="0">
                        <a:solidFill>
                          <a:schemeClr val="lt1"/>
                        </a:solidFill>
                        <a:effectLst/>
                        <a:latin typeface="+mn-lt"/>
                        <a:ea typeface="+mn-ea"/>
                        <a:cs typeface="+mn-cs"/>
                      </a:endParaRPr>
                    </a:p>
                  </a:txBody>
                  <a:tcPr marL="22657" marR="22657" marT="0" marB="0"/>
                </a:tc>
              </a:tr>
              <a:tr h="344622">
                <a:tc gridSpan="3">
                  <a:txBody>
                    <a:bodyPr/>
                    <a:lstStyle/>
                    <a:p>
                      <a:pPr marL="0" marR="0" algn="ctr" defTabSz="914400" rtl="0" eaLnBrk="1" latinLnBrk="0" hangingPunct="1">
                        <a:lnSpc>
                          <a:spcPct val="107000"/>
                        </a:lnSpc>
                        <a:spcBef>
                          <a:spcPts val="0"/>
                        </a:spcBef>
                        <a:spcAft>
                          <a:spcPts val="0"/>
                        </a:spcAft>
                      </a:pPr>
                      <a:r>
                        <a:rPr lang="en-US" sz="1800" u="none" kern="1200" dirty="0" smtClean="0">
                          <a:effectLst/>
                        </a:rPr>
                        <a:t>                    UGANDA</a:t>
                      </a:r>
                      <a:endParaRPr lang="en-US" sz="1800" b="1" u="none" kern="1200" dirty="0">
                        <a:solidFill>
                          <a:schemeClr val="lt1"/>
                        </a:solidFill>
                        <a:effectLst/>
                        <a:latin typeface="+mn-lt"/>
                        <a:ea typeface="+mn-ea"/>
                        <a:cs typeface="+mn-cs"/>
                      </a:endParaRPr>
                    </a:p>
                  </a:txBody>
                  <a:tcPr marL="22657" marR="22657" marT="0" marB="0" anchor="ctr"/>
                </a:tc>
                <a:tc hMerge="1">
                  <a:txBody>
                    <a:bodyPr/>
                    <a:lstStyle/>
                    <a:p>
                      <a:endParaRPr lang="en-US"/>
                    </a:p>
                  </a:txBody>
                  <a:tcPr/>
                </a:tc>
                <a:tc hMerge="1">
                  <a:txBody>
                    <a:bodyPr/>
                    <a:lstStyle/>
                    <a:p>
                      <a:endParaRPr lang="en-US"/>
                    </a:p>
                  </a:txBody>
                  <a:tcPr/>
                </a:tc>
              </a:tr>
              <a:tr h="215389">
                <a:tc>
                  <a:txBody>
                    <a:bodyPr/>
                    <a:lstStyle/>
                    <a:p>
                      <a:pPr marL="0" marR="0" algn="ctr" defTabSz="914400" rtl="0" eaLnBrk="1" latinLnBrk="0" hangingPunct="1">
                        <a:lnSpc>
                          <a:spcPct val="107000"/>
                        </a:lnSpc>
                        <a:spcBef>
                          <a:spcPts val="0"/>
                        </a:spcBef>
                        <a:spcAft>
                          <a:spcPts val="0"/>
                        </a:spcAft>
                      </a:pPr>
                      <a:r>
                        <a:rPr lang="en-US" sz="1100" b="1" kern="1200" dirty="0">
                          <a:effectLst/>
                        </a:rPr>
                        <a:t>Ministry of Health Uganda</a:t>
                      </a:r>
                      <a:endParaRPr lang="en-US" sz="1100" b="1" kern="1200" dirty="0">
                        <a:solidFill>
                          <a:schemeClr val="lt1"/>
                        </a:solidFill>
                        <a:effectLst/>
                        <a:latin typeface="+mn-lt"/>
                        <a:ea typeface="+mn-ea"/>
                        <a:cs typeface="+mn-cs"/>
                      </a:endParaRPr>
                    </a:p>
                  </a:txBody>
                  <a:tcPr marL="22657" marR="22657" marT="0" marB="0"/>
                </a:tc>
                <a:tc>
                  <a:txBody>
                    <a:bodyPr/>
                    <a:lstStyle/>
                    <a:p>
                      <a:pPr marL="0" marR="0" algn="ctr" defTabSz="914400" rtl="0" eaLnBrk="1" latinLnBrk="0" hangingPunct="1">
                        <a:lnSpc>
                          <a:spcPct val="107000"/>
                        </a:lnSpc>
                        <a:spcBef>
                          <a:spcPts val="0"/>
                        </a:spcBef>
                        <a:spcAft>
                          <a:spcPts val="0"/>
                        </a:spcAft>
                      </a:pPr>
                      <a:r>
                        <a:rPr lang="en-US" sz="1100" kern="1200" dirty="0">
                          <a:effectLst/>
                        </a:rPr>
                        <a:t>Kampala</a:t>
                      </a:r>
                      <a:endParaRPr lang="en-US" sz="1100" b="1" kern="1200" dirty="0">
                        <a:solidFill>
                          <a:schemeClr val="lt1"/>
                        </a:solidFill>
                        <a:effectLst/>
                        <a:latin typeface="+mn-lt"/>
                        <a:ea typeface="+mn-ea"/>
                        <a:cs typeface="+mn-cs"/>
                      </a:endParaRPr>
                    </a:p>
                  </a:txBody>
                  <a:tcPr marL="22657" marR="22657" marT="0" marB="0"/>
                </a:tc>
                <a:tc>
                  <a:txBody>
                    <a:bodyPr/>
                    <a:lstStyle/>
                    <a:p>
                      <a:pPr marL="0" marR="0" algn="ctr" defTabSz="914400" rtl="0" eaLnBrk="1" latinLnBrk="0" hangingPunct="1">
                        <a:lnSpc>
                          <a:spcPct val="107000"/>
                        </a:lnSpc>
                        <a:spcBef>
                          <a:spcPts val="0"/>
                        </a:spcBef>
                        <a:spcAft>
                          <a:spcPts val="0"/>
                        </a:spcAft>
                      </a:pPr>
                      <a:r>
                        <a:rPr lang="en-US" sz="1100" kern="1200" dirty="0" err="1">
                          <a:effectLst/>
                        </a:rPr>
                        <a:t>Mugagga</a:t>
                      </a:r>
                      <a:r>
                        <a:rPr lang="en-US" sz="1100" kern="1200" dirty="0">
                          <a:effectLst/>
                        </a:rPr>
                        <a:t> </a:t>
                      </a:r>
                      <a:r>
                        <a:rPr lang="en-US" sz="1100" kern="1200" dirty="0" err="1">
                          <a:effectLst/>
                        </a:rPr>
                        <a:t>Malimbo</a:t>
                      </a:r>
                      <a:endParaRPr lang="en-US" sz="1100" b="1" kern="1200" dirty="0">
                        <a:solidFill>
                          <a:schemeClr val="lt1"/>
                        </a:solidFill>
                        <a:effectLst/>
                        <a:latin typeface="+mn-lt"/>
                        <a:ea typeface="+mn-ea"/>
                        <a:cs typeface="+mn-cs"/>
                      </a:endParaRPr>
                    </a:p>
                  </a:txBody>
                  <a:tcPr marL="22657" marR="22657" marT="0" marB="0"/>
                </a:tc>
              </a:tr>
              <a:tr h="215389">
                <a:tc>
                  <a:txBody>
                    <a:bodyPr/>
                    <a:lstStyle/>
                    <a:p>
                      <a:pPr marL="0" marR="0" algn="ctr" defTabSz="914400" rtl="0" eaLnBrk="1" latinLnBrk="0" hangingPunct="1">
                        <a:lnSpc>
                          <a:spcPct val="107000"/>
                        </a:lnSpc>
                        <a:spcBef>
                          <a:spcPts val="0"/>
                        </a:spcBef>
                        <a:spcAft>
                          <a:spcPts val="0"/>
                        </a:spcAft>
                      </a:pPr>
                      <a:r>
                        <a:rPr lang="en-US" sz="1100" b="1" kern="1200" dirty="0">
                          <a:effectLst/>
                        </a:rPr>
                        <a:t>Hope for Humans Organization</a:t>
                      </a:r>
                      <a:endParaRPr lang="en-US" sz="1100" b="1" kern="1200" dirty="0">
                        <a:solidFill>
                          <a:schemeClr val="lt1"/>
                        </a:solidFill>
                        <a:effectLst/>
                        <a:latin typeface="+mn-lt"/>
                        <a:ea typeface="+mn-ea"/>
                        <a:cs typeface="+mn-cs"/>
                      </a:endParaRPr>
                    </a:p>
                  </a:txBody>
                  <a:tcPr marL="22657" marR="22657" marT="0" marB="0"/>
                </a:tc>
                <a:tc>
                  <a:txBody>
                    <a:bodyPr/>
                    <a:lstStyle/>
                    <a:p>
                      <a:pPr marL="0" marR="0" algn="ctr" defTabSz="914400" rtl="0" eaLnBrk="1" latinLnBrk="0" hangingPunct="1">
                        <a:lnSpc>
                          <a:spcPct val="107000"/>
                        </a:lnSpc>
                        <a:spcBef>
                          <a:spcPts val="0"/>
                        </a:spcBef>
                        <a:spcAft>
                          <a:spcPts val="0"/>
                        </a:spcAft>
                      </a:pPr>
                      <a:r>
                        <a:rPr lang="en-US" sz="1100" kern="1200" dirty="0" err="1">
                          <a:effectLst/>
                        </a:rPr>
                        <a:t>Gulu</a:t>
                      </a:r>
                      <a:endParaRPr lang="en-US" sz="1100" b="1" kern="1200" dirty="0">
                        <a:solidFill>
                          <a:schemeClr val="lt1"/>
                        </a:solidFill>
                        <a:effectLst/>
                        <a:latin typeface="+mn-lt"/>
                        <a:ea typeface="+mn-ea"/>
                        <a:cs typeface="+mn-cs"/>
                      </a:endParaRPr>
                    </a:p>
                  </a:txBody>
                  <a:tcPr marL="22657" marR="22657" marT="0" marB="0"/>
                </a:tc>
                <a:tc>
                  <a:txBody>
                    <a:bodyPr/>
                    <a:lstStyle/>
                    <a:p>
                      <a:pPr marL="0" marR="0" algn="ctr" defTabSz="914400" rtl="0" eaLnBrk="1" latinLnBrk="0" hangingPunct="1">
                        <a:lnSpc>
                          <a:spcPct val="107000"/>
                        </a:lnSpc>
                        <a:spcBef>
                          <a:spcPts val="0"/>
                        </a:spcBef>
                        <a:spcAft>
                          <a:spcPts val="0"/>
                        </a:spcAft>
                      </a:pPr>
                      <a:r>
                        <a:rPr lang="en-US" sz="1100" kern="1200" dirty="0" err="1">
                          <a:effectLst/>
                        </a:rPr>
                        <a:t>Angwech</a:t>
                      </a:r>
                      <a:r>
                        <a:rPr lang="en-US" sz="1100" kern="1200" dirty="0">
                          <a:effectLst/>
                        </a:rPr>
                        <a:t> </a:t>
                      </a:r>
                      <a:r>
                        <a:rPr lang="en-US" sz="1100" kern="1200" dirty="0" err="1">
                          <a:effectLst/>
                        </a:rPr>
                        <a:t>Collines</a:t>
                      </a:r>
                      <a:endParaRPr lang="en-US" sz="1100" b="1" kern="1200" dirty="0">
                        <a:solidFill>
                          <a:schemeClr val="lt1"/>
                        </a:solidFill>
                        <a:effectLst/>
                        <a:latin typeface="+mn-lt"/>
                        <a:ea typeface="+mn-ea"/>
                        <a:cs typeface="+mn-cs"/>
                      </a:endParaRPr>
                    </a:p>
                  </a:txBody>
                  <a:tcPr marL="22657" marR="22657" marT="0" marB="0"/>
                </a:tc>
              </a:tr>
              <a:tr h="215389">
                <a:tc>
                  <a:txBody>
                    <a:bodyPr/>
                    <a:lstStyle/>
                    <a:p>
                      <a:pPr marL="0" marR="0" algn="ctr" defTabSz="914400" rtl="0" eaLnBrk="1" latinLnBrk="0" hangingPunct="1">
                        <a:lnSpc>
                          <a:spcPct val="107000"/>
                        </a:lnSpc>
                        <a:spcBef>
                          <a:spcPts val="0"/>
                        </a:spcBef>
                        <a:spcAft>
                          <a:spcPts val="0"/>
                        </a:spcAft>
                      </a:pPr>
                      <a:r>
                        <a:rPr lang="en-US" sz="1100" b="1" kern="1200" dirty="0" err="1">
                          <a:effectLst/>
                        </a:rPr>
                        <a:t>Papoli</a:t>
                      </a:r>
                      <a:r>
                        <a:rPr lang="en-US" sz="1100" b="1" kern="1200" dirty="0">
                          <a:effectLst/>
                        </a:rPr>
                        <a:t> Village</a:t>
                      </a:r>
                      <a:endParaRPr lang="en-US" sz="1100" b="1" kern="1200" dirty="0">
                        <a:solidFill>
                          <a:schemeClr val="lt1"/>
                        </a:solidFill>
                        <a:effectLst/>
                        <a:latin typeface="+mn-lt"/>
                        <a:ea typeface="+mn-ea"/>
                        <a:cs typeface="+mn-cs"/>
                      </a:endParaRPr>
                    </a:p>
                  </a:txBody>
                  <a:tcPr marL="22657" marR="22657" marT="0" marB="0"/>
                </a:tc>
                <a:tc>
                  <a:txBody>
                    <a:bodyPr/>
                    <a:lstStyle/>
                    <a:p>
                      <a:pPr marL="0" marR="0" algn="ctr" defTabSz="914400" rtl="0" eaLnBrk="1" latinLnBrk="0" hangingPunct="1">
                        <a:lnSpc>
                          <a:spcPct val="107000"/>
                        </a:lnSpc>
                        <a:spcBef>
                          <a:spcPts val="0"/>
                        </a:spcBef>
                        <a:spcAft>
                          <a:spcPts val="0"/>
                        </a:spcAft>
                      </a:pPr>
                      <a:r>
                        <a:rPr lang="en-US" sz="1100" kern="1200" dirty="0" err="1">
                          <a:effectLst/>
                        </a:rPr>
                        <a:t>Tororo</a:t>
                      </a:r>
                      <a:r>
                        <a:rPr lang="en-US" sz="1100" kern="1200" dirty="0">
                          <a:effectLst/>
                        </a:rPr>
                        <a:t> District</a:t>
                      </a:r>
                      <a:endParaRPr lang="en-US" sz="1100" b="1" kern="1200" dirty="0">
                        <a:solidFill>
                          <a:schemeClr val="lt1"/>
                        </a:solidFill>
                        <a:effectLst/>
                        <a:latin typeface="+mn-lt"/>
                        <a:ea typeface="+mn-ea"/>
                        <a:cs typeface="+mn-cs"/>
                      </a:endParaRPr>
                    </a:p>
                  </a:txBody>
                  <a:tcPr marL="22657" marR="22657" marT="0" marB="0"/>
                </a:tc>
                <a:tc>
                  <a:txBody>
                    <a:bodyPr/>
                    <a:lstStyle/>
                    <a:p>
                      <a:pPr marL="0" marR="0" algn="ctr" defTabSz="914400" rtl="0" eaLnBrk="1" latinLnBrk="0" hangingPunct="1">
                        <a:lnSpc>
                          <a:spcPct val="107000"/>
                        </a:lnSpc>
                        <a:spcBef>
                          <a:spcPts val="0"/>
                        </a:spcBef>
                        <a:spcAft>
                          <a:spcPts val="0"/>
                        </a:spcAft>
                      </a:pPr>
                      <a:r>
                        <a:rPr lang="en-US" sz="1100" kern="1200" dirty="0">
                          <a:effectLst/>
                        </a:rPr>
                        <a:t>Emanuel </a:t>
                      </a:r>
                      <a:r>
                        <a:rPr lang="en-US" sz="1100" kern="1200" dirty="0" err="1">
                          <a:effectLst/>
                        </a:rPr>
                        <a:t>Ofundi</a:t>
                      </a:r>
                      <a:endParaRPr lang="en-US" sz="1100" b="1" kern="1200" dirty="0">
                        <a:solidFill>
                          <a:schemeClr val="lt1"/>
                        </a:solidFill>
                        <a:effectLst/>
                        <a:latin typeface="+mn-lt"/>
                        <a:ea typeface="+mn-ea"/>
                        <a:cs typeface="+mn-cs"/>
                      </a:endParaRPr>
                    </a:p>
                  </a:txBody>
                  <a:tcPr marL="22657" marR="22657" marT="0" marB="0"/>
                </a:tc>
              </a:tr>
              <a:tr h="215389">
                <a:tc>
                  <a:txBody>
                    <a:bodyPr/>
                    <a:lstStyle/>
                    <a:p>
                      <a:pPr marL="0" marR="0" algn="ctr" defTabSz="914400" rtl="0" eaLnBrk="1" latinLnBrk="0" hangingPunct="1">
                        <a:lnSpc>
                          <a:spcPct val="107000"/>
                        </a:lnSpc>
                        <a:spcBef>
                          <a:spcPts val="0"/>
                        </a:spcBef>
                        <a:spcAft>
                          <a:spcPts val="0"/>
                        </a:spcAft>
                      </a:pPr>
                      <a:r>
                        <a:rPr lang="en-US" sz="1100" b="1" kern="1200" dirty="0">
                          <a:effectLst/>
                        </a:rPr>
                        <a:t>Rakai Health Sciences Program Clinical</a:t>
                      </a:r>
                      <a:endParaRPr lang="en-US" sz="1100" b="1" kern="1200" dirty="0">
                        <a:solidFill>
                          <a:schemeClr val="lt1"/>
                        </a:solidFill>
                        <a:effectLst/>
                        <a:latin typeface="+mn-lt"/>
                        <a:ea typeface="+mn-ea"/>
                        <a:cs typeface="+mn-cs"/>
                      </a:endParaRPr>
                    </a:p>
                  </a:txBody>
                  <a:tcPr marL="22657" marR="22657" marT="0" marB="0"/>
                </a:tc>
                <a:tc>
                  <a:txBody>
                    <a:bodyPr/>
                    <a:lstStyle/>
                    <a:p>
                      <a:pPr marL="0" marR="0" algn="ctr" defTabSz="914400" rtl="0" eaLnBrk="1" latinLnBrk="0" hangingPunct="1">
                        <a:lnSpc>
                          <a:spcPct val="107000"/>
                        </a:lnSpc>
                        <a:spcBef>
                          <a:spcPts val="0"/>
                        </a:spcBef>
                        <a:spcAft>
                          <a:spcPts val="0"/>
                        </a:spcAft>
                      </a:pPr>
                      <a:r>
                        <a:rPr lang="en-US" sz="1100" kern="1200">
                          <a:effectLst/>
                        </a:rPr>
                        <a:t>Entebbe</a:t>
                      </a:r>
                      <a:endParaRPr lang="en-US" sz="1100" b="1" kern="1200">
                        <a:solidFill>
                          <a:schemeClr val="lt1"/>
                        </a:solidFill>
                        <a:effectLst/>
                        <a:latin typeface="+mn-lt"/>
                        <a:ea typeface="+mn-ea"/>
                        <a:cs typeface="+mn-cs"/>
                      </a:endParaRPr>
                    </a:p>
                  </a:txBody>
                  <a:tcPr marL="22657" marR="22657" marT="0" marB="0"/>
                </a:tc>
                <a:tc>
                  <a:txBody>
                    <a:bodyPr/>
                    <a:lstStyle/>
                    <a:p>
                      <a:pPr marL="0" marR="0" algn="ctr" defTabSz="914400" rtl="0" eaLnBrk="1" latinLnBrk="0" hangingPunct="1">
                        <a:lnSpc>
                          <a:spcPct val="107000"/>
                        </a:lnSpc>
                        <a:spcBef>
                          <a:spcPts val="0"/>
                        </a:spcBef>
                        <a:spcAft>
                          <a:spcPts val="0"/>
                        </a:spcAft>
                      </a:pPr>
                      <a:r>
                        <a:rPr lang="en-US" sz="1100" kern="1200" dirty="0">
                          <a:effectLst/>
                        </a:rPr>
                        <a:t>Steven Reynolds</a:t>
                      </a:r>
                      <a:endParaRPr lang="en-US" sz="1100" b="1" kern="1200" dirty="0">
                        <a:solidFill>
                          <a:schemeClr val="lt1"/>
                        </a:solidFill>
                        <a:effectLst/>
                        <a:latin typeface="+mn-lt"/>
                        <a:ea typeface="+mn-ea"/>
                        <a:cs typeface="+mn-cs"/>
                      </a:endParaRPr>
                    </a:p>
                  </a:txBody>
                  <a:tcPr marL="22657" marR="22657" marT="0" marB="0"/>
                </a:tc>
              </a:tr>
              <a:tr h="344622">
                <a:tc gridSpan="3">
                  <a:txBody>
                    <a:bodyPr/>
                    <a:lstStyle/>
                    <a:p>
                      <a:pPr marL="0" marR="0" algn="ctr" defTabSz="914400" rtl="0" eaLnBrk="1" latinLnBrk="0" hangingPunct="1">
                        <a:lnSpc>
                          <a:spcPct val="107000"/>
                        </a:lnSpc>
                        <a:spcBef>
                          <a:spcPts val="0"/>
                        </a:spcBef>
                        <a:spcAft>
                          <a:spcPts val="0"/>
                        </a:spcAft>
                      </a:pPr>
                      <a:r>
                        <a:rPr lang="en-US" sz="1800" u="none" kern="1200" dirty="0" smtClean="0">
                          <a:effectLst/>
                        </a:rPr>
                        <a:t>                     ECUADOR</a:t>
                      </a:r>
                      <a:endParaRPr lang="en-US" sz="1800" b="1" u="none" kern="1200" dirty="0">
                        <a:solidFill>
                          <a:schemeClr val="lt1"/>
                        </a:solidFill>
                        <a:effectLst/>
                        <a:latin typeface="+mn-lt"/>
                        <a:ea typeface="+mn-ea"/>
                        <a:cs typeface="+mn-cs"/>
                      </a:endParaRPr>
                    </a:p>
                  </a:txBody>
                  <a:tcPr marL="22657" marR="22657" marT="0" marB="0" anchor="ctr"/>
                </a:tc>
                <a:tc hMerge="1">
                  <a:txBody>
                    <a:bodyPr/>
                    <a:lstStyle/>
                    <a:p>
                      <a:endParaRPr lang="en-US"/>
                    </a:p>
                  </a:txBody>
                  <a:tcPr/>
                </a:tc>
                <a:tc hMerge="1">
                  <a:txBody>
                    <a:bodyPr/>
                    <a:lstStyle/>
                    <a:p>
                      <a:endParaRPr lang="en-US"/>
                    </a:p>
                  </a:txBody>
                  <a:tcPr/>
                </a:tc>
              </a:tr>
              <a:tr h="215389">
                <a:tc>
                  <a:txBody>
                    <a:bodyPr/>
                    <a:lstStyle/>
                    <a:p>
                      <a:pPr marL="0" marR="0" algn="ctr" defTabSz="914400" rtl="0" eaLnBrk="1" latinLnBrk="0" hangingPunct="1">
                        <a:lnSpc>
                          <a:spcPct val="107000"/>
                        </a:lnSpc>
                        <a:spcBef>
                          <a:spcPts val="0"/>
                        </a:spcBef>
                        <a:spcAft>
                          <a:spcPts val="0"/>
                        </a:spcAft>
                      </a:pPr>
                      <a:r>
                        <a:rPr lang="en-US" sz="1100" b="1" kern="1200" dirty="0">
                          <a:effectLst/>
                        </a:rPr>
                        <a:t>Universidad Central del </a:t>
                      </a:r>
                      <a:r>
                        <a:rPr lang="en-US" sz="1100" b="1" kern="1200" dirty="0" smtClean="0">
                          <a:effectLst/>
                        </a:rPr>
                        <a:t>Ecuador</a:t>
                      </a:r>
                    </a:p>
                  </a:txBody>
                  <a:tcPr marL="22657" marR="22657" marT="0" marB="0"/>
                </a:tc>
                <a:tc>
                  <a:txBody>
                    <a:bodyPr/>
                    <a:lstStyle/>
                    <a:p>
                      <a:pPr marL="0" marR="0" algn="ctr" defTabSz="914400" rtl="0" eaLnBrk="1" latinLnBrk="0" hangingPunct="1">
                        <a:lnSpc>
                          <a:spcPct val="107000"/>
                        </a:lnSpc>
                        <a:spcBef>
                          <a:spcPts val="0"/>
                        </a:spcBef>
                        <a:spcAft>
                          <a:spcPts val="0"/>
                        </a:spcAft>
                      </a:pPr>
                      <a:r>
                        <a:rPr lang="en-US" sz="1100" kern="1200" dirty="0">
                          <a:effectLst/>
                        </a:rPr>
                        <a:t>Quito</a:t>
                      </a:r>
                      <a:endParaRPr lang="en-US" sz="1100" b="1" kern="1200" dirty="0">
                        <a:solidFill>
                          <a:schemeClr val="lt1"/>
                        </a:solidFill>
                        <a:effectLst/>
                        <a:latin typeface="+mn-lt"/>
                        <a:ea typeface="+mn-ea"/>
                        <a:cs typeface="+mn-cs"/>
                      </a:endParaRPr>
                    </a:p>
                  </a:txBody>
                  <a:tcPr marL="22657" marR="22657" marT="0" marB="0"/>
                </a:tc>
                <a:tc>
                  <a:txBody>
                    <a:bodyPr/>
                    <a:lstStyle/>
                    <a:p>
                      <a:pPr marL="0" marR="0" algn="ctr" defTabSz="914400" rtl="0" eaLnBrk="1" latinLnBrk="0" hangingPunct="1">
                        <a:lnSpc>
                          <a:spcPct val="107000"/>
                        </a:lnSpc>
                        <a:spcBef>
                          <a:spcPts val="0"/>
                        </a:spcBef>
                        <a:spcAft>
                          <a:spcPts val="0"/>
                        </a:spcAft>
                      </a:pPr>
                      <a:r>
                        <a:rPr lang="en-US" sz="1100" kern="1200" dirty="0">
                          <a:effectLst/>
                        </a:rPr>
                        <a:t>Manuel </a:t>
                      </a:r>
                      <a:r>
                        <a:rPr lang="en-US" sz="1100" kern="1200" dirty="0" err="1">
                          <a:effectLst/>
                        </a:rPr>
                        <a:t>Calvopiña</a:t>
                      </a:r>
                      <a:endParaRPr lang="en-US" sz="1100" b="1" kern="1200" dirty="0">
                        <a:solidFill>
                          <a:schemeClr val="lt1"/>
                        </a:solidFill>
                        <a:effectLst/>
                        <a:latin typeface="+mn-lt"/>
                        <a:ea typeface="+mn-ea"/>
                        <a:cs typeface="+mn-cs"/>
                      </a:endParaRPr>
                    </a:p>
                  </a:txBody>
                  <a:tcPr marL="22657" marR="22657" marT="0" marB="0"/>
                </a:tc>
              </a:tr>
              <a:tr h="215389">
                <a:tc>
                  <a:txBody>
                    <a:bodyPr/>
                    <a:lstStyle/>
                    <a:p>
                      <a:pPr marL="0" marR="0" algn="ctr" defTabSz="914400" rtl="0" eaLnBrk="1" latinLnBrk="0" hangingPunct="1">
                        <a:lnSpc>
                          <a:spcPct val="107000"/>
                        </a:lnSpc>
                        <a:spcBef>
                          <a:spcPts val="0"/>
                        </a:spcBef>
                        <a:spcAft>
                          <a:spcPts val="0"/>
                        </a:spcAft>
                      </a:pPr>
                      <a:r>
                        <a:rPr lang="en-US" sz="1100" b="1" kern="1200" dirty="0" smtClean="0">
                          <a:effectLst/>
                        </a:rPr>
                        <a:t>Universidad San Francisco de Quito</a:t>
                      </a:r>
                    </a:p>
                  </a:txBody>
                  <a:tcPr marL="22657" marR="22657" marT="0" marB="0"/>
                </a:tc>
                <a:tc>
                  <a:txBody>
                    <a:bodyPr/>
                    <a:lstStyle/>
                    <a:p>
                      <a:pPr marL="0" marR="0" algn="ctr" defTabSz="914400" rtl="0" eaLnBrk="1" latinLnBrk="0" hangingPunct="1">
                        <a:lnSpc>
                          <a:spcPct val="107000"/>
                        </a:lnSpc>
                        <a:spcBef>
                          <a:spcPts val="0"/>
                        </a:spcBef>
                        <a:spcAft>
                          <a:spcPts val="0"/>
                        </a:spcAft>
                      </a:pPr>
                      <a:r>
                        <a:rPr lang="en-US" sz="1100" b="0" kern="1200" dirty="0" smtClean="0">
                          <a:solidFill>
                            <a:schemeClr val="tx1"/>
                          </a:solidFill>
                          <a:effectLst/>
                          <a:latin typeface="+mn-lt"/>
                          <a:ea typeface="+mn-ea"/>
                          <a:cs typeface="+mn-cs"/>
                        </a:rPr>
                        <a:t>Quito</a:t>
                      </a:r>
                      <a:endParaRPr lang="en-US" sz="1100" b="0" kern="1200" dirty="0">
                        <a:solidFill>
                          <a:schemeClr val="tx1"/>
                        </a:solidFill>
                        <a:effectLst/>
                        <a:latin typeface="+mn-lt"/>
                        <a:ea typeface="+mn-ea"/>
                        <a:cs typeface="+mn-cs"/>
                      </a:endParaRPr>
                    </a:p>
                  </a:txBody>
                  <a:tcPr marL="22657" marR="22657" marT="0" marB="0"/>
                </a:tc>
                <a:tc>
                  <a:txBody>
                    <a:bodyPr/>
                    <a:lstStyle/>
                    <a:p>
                      <a:pPr marL="0" marR="0" algn="ctr" defTabSz="914400" rtl="0" eaLnBrk="1" latinLnBrk="0" hangingPunct="1">
                        <a:lnSpc>
                          <a:spcPct val="107000"/>
                        </a:lnSpc>
                        <a:spcBef>
                          <a:spcPts val="0"/>
                        </a:spcBef>
                        <a:spcAft>
                          <a:spcPts val="0"/>
                        </a:spcAft>
                      </a:pPr>
                      <a:r>
                        <a:rPr lang="en-US" sz="1100" b="0" kern="1200" dirty="0" err="1" smtClean="0">
                          <a:solidFill>
                            <a:schemeClr val="tx1"/>
                          </a:solidFill>
                          <a:effectLst/>
                          <a:latin typeface="+mn-lt"/>
                          <a:ea typeface="+mn-ea"/>
                          <a:cs typeface="+mn-cs"/>
                        </a:rPr>
                        <a:t>Maurico</a:t>
                      </a:r>
                      <a:r>
                        <a:rPr lang="en-US" sz="1100" b="0" kern="1200" baseline="0" dirty="0" smtClean="0">
                          <a:solidFill>
                            <a:schemeClr val="tx1"/>
                          </a:solidFill>
                          <a:effectLst/>
                          <a:latin typeface="+mn-lt"/>
                          <a:ea typeface="+mn-ea"/>
                          <a:cs typeface="+mn-cs"/>
                        </a:rPr>
                        <a:t> </a:t>
                      </a:r>
                      <a:r>
                        <a:rPr lang="en-US" sz="1100" b="0" kern="1200" baseline="0" dirty="0" err="1" smtClean="0">
                          <a:solidFill>
                            <a:schemeClr val="tx1"/>
                          </a:solidFill>
                          <a:effectLst/>
                          <a:latin typeface="+mn-lt"/>
                          <a:ea typeface="+mn-ea"/>
                          <a:cs typeface="+mn-cs"/>
                        </a:rPr>
                        <a:t>Espinel</a:t>
                      </a:r>
                      <a:endParaRPr lang="en-US" sz="1100" b="0" kern="1200" dirty="0">
                        <a:solidFill>
                          <a:schemeClr val="tx1"/>
                        </a:solidFill>
                        <a:effectLst/>
                        <a:latin typeface="+mn-lt"/>
                        <a:ea typeface="+mn-ea"/>
                        <a:cs typeface="+mn-cs"/>
                      </a:endParaRPr>
                    </a:p>
                  </a:txBody>
                  <a:tcPr marL="22657" marR="22657" marT="0" marB="0"/>
                </a:tc>
              </a:tr>
              <a:tr h="344622">
                <a:tc gridSpan="3">
                  <a:txBody>
                    <a:bodyPr/>
                    <a:lstStyle/>
                    <a:p>
                      <a:pPr marL="0" marR="0" algn="ctr" defTabSz="914400" rtl="0" eaLnBrk="1" latinLnBrk="0" hangingPunct="1">
                        <a:lnSpc>
                          <a:spcPct val="107000"/>
                        </a:lnSpc>
                        <a:spcBef>
                          <a:spcPts val="0"/>
                        </a:spcBef>
                        <a:spcAft>
                          <a:spcPts val="0"/>
                        </a:spcAft>
                      </a:pPr>
                      <a:r>
                        <a:rPr lang="en-US" sz="1800" u="none" kern="1200" dirty="0" smtClean="0">
                          <a:effectLst/>
                        </a:rPr>
                        <a:t>                    PANAMA</a:t>
                      </a:r>
                      <a:endParaRPr lang="en-US" sz="1800" b="1" u="none" kern="1200" dirty="0">
                        <a:solidFill>
                          <a:schemeClr val="lt1"/>
                        </a:solidFill>
                        <a:effectLst/>
                        <a:latin typeface="+mn-lt"/>
                        <a:ea typeface="+mn-ea"/>
                        <a:cs typeface="+mn-cs"/>
                      </a:endParaRPr>
                    </a:p>
                  </a:txBody>
                  <a:tcPr marL="22657" marR="22657" marT="0" marB="0" anchor="ctr"/>
                </a:tc>
                <a:tc hMerge="1">
                  <a:txBody>
                    <a:bodyPr/>
                    <a:lstStyle/>
                    <a:p>
                      <a:endParaRPr lang="en-US"/>
                    </a:p>
                  </a:txBody>
                  <a:tcPr/>
                </a:tc>
                <a:tc hMerge="1">
                  <a:txBody>
                    <a:bodyPr/>
                    <a:lstStyle/>
                    <a:p>
                      <a:endParaRPr lang="en-US"/>
                    </a:p>
                  </a:txBody>
                  <a:tcPr/>
                </a:tc>
              </a:tr>
              <a:tr h="215389">
                <a:tc>
                  <a:txBody>
                    <a:bodyPr/>
                    <a:lstStyle/>
                    <a:p>
                      <a:pPr marL="0" marR="0" algn="ctr" defTabSz="914400" rtl="0" eaLnBrk="1" latinLnBrk="0" hangingPunct="1">
                        <a:lnSpc>
                          <a:spcPct val="107000"/>
                        </a:lnSpc>
                        <a:spcBef>
                          <a:spcPts val="0"/>
                        </a:spcBef>
                        <a:spcAft>
                          <a:spcPts val="0"/>
                        </a:spcAft>
                      </a:pPr>
                      <a:r>
                        <a:rPr lang="en-US" sz="1100" b="1" kern="1200" dirty="0">
                          <a:effectLst/>
                        </a:rPr>
                        <a:t>The Gorgas Memorial Institute</a:t>
                      </a:r>
                      <a:endParaRPr lang="en-US" sz="1100" b="1" kern="1200" dirty="0">
                        <a:solidFill>
                          <a:schemeClr val="lt1"/>
                        </a:solidFill>
                        <a:effectLst/>
                        <a:latin typeface="+mn-lt"/>
                        <a:ea typeface="+mn-ea"/>
                        <a:cs typeface="+mn-cs"/>
                      </a:endParaRPr>
                    </a:p>
                  </a:txBody>
                  <a:tcPr marL="22657" marR="22657" marT="0" marB="0"/>
                </a:tc>
                <a:tc>
                  <a:txBody>
                    <a:bodyPr/>
                    <a:lstStyle/>
                    <a:p>
                      <a:pPr marL="0" marR="0" algn="ctr" defTabSz="914400" rtl="0" eaLnBrk="1" latinLnBrk="0" hangingPunct="1">
                        <a:lnSpc>
                          <a:spcPct val="107000"/>
                        </a:lnSpc>
                        <a:spcBef>
                          <a:spcPts val="0"/>
                        </a:spcBef>
                        <a:spcAft>
                          <a:spcPts val="0"/>
                        </a:spcAft>
                      </a:pPr>
                      <a:r>
                        <a:rPr lang="en-US" sz="1100" kern="1200" dirty="0">
                          <a:effectLst/>
                        </a:rPr>
                        <a:t>Panama City</a:t>
                      </a:r>
                      <a:endParaRPr lang="en-US" sz="1100" b="1" kern="1200" dirty="0">
                        <a:solidFill>
                          <a:schemeClr val="lt1"/>
                        </a:solidFill>
                        <a:effectLst/>
                        <a:latin typeface="+mn-lt"/>
                        <a:ea typeface="+mn-ea"/>
                        <a:cs typeface="+mn-cs"/>
                      </a:endParaRPr>
                    </a:p>
                  </a:txBody>
                  <a:tcPr marL="22657" marR="22657" marT="0" marB="0"/>
                </a:tc>
                <a:tc>
                  <a:txBody>
                    <a:bodyPr/>
                    <a:lstStyle/>
                    <a:p>
                      <a:pPr marL="0" marR="0" algn="ctr" defTabSz="914400" rtl="0" eaLnBrk="1" latinLnBrk="0" hangingPunct="1">
                        <a:lnSpc>
                          <a:spcPct val="107000"/>
                        </a:lnSpc>
                        <a:spcBef>
                          <a:spcPts val="0"/>
                        </a:spcBef>
                        <a:spcAft>
                          <a:spcPts val="0"/>
                        </a:spcAft>
                      </a:pPr>
                      <a:r>
                        <a:rPr lang="en-US" sz="1100" kern="1200" dirty="0" smtClean="0">
                          <a:effectLst/>
                        </a:rPr>
                        <a:t>Aracely Quintero</a:t>
                      </a:r>
                      <a:endParaRPr lang="en-US" sz="1100" b="1" kern="1200" dirty="0">
                        <a:solidFill>
                          <a:schemeClr val="lt1"/>
                        </a:solidFill>
                        <a:effectLst/>
                        <a:latin typeface="+mn-lt"/>
                        <a:ea typeface="+mn-ea"/>
                        <a:cs typeface="+mn-cs"/>
                      </a:endParaRPr>
                    </a:p>
                  </a:txBody>
                  <a:tcPr marL="22657" marR="22657" marT="0" marB="0"/>
                </a:tc>
              </a:tr>
              <a:tr h="215389">
                <a:tc>
                  <a:txBody>
                    <a:bodyPr/>
                    <a:lstStyle/>
                    <a:p>
                      <a:pPr marL="0" marR="0" algn="ctr" defTabSz="914400" rtl="0" eaLnBrk="1" latinLnBrk="0" hangingPunct="1">
                        <a:lnSpc>
                          <a:spcPct val="107000"/>
                        </a:lnSpc>
                        <a:spcBef>
                          <a:spcPts val="0"/>
                        </a:spcBef>
                        <a:spcAft>
                          <a:spcPts val="0"/>
                        </a:spcAft>
                      </a:pPr>
                      <a:r>
                        <a:rPr lang="en-US" sz="1100" b="1" kern="1200" dirty="0">
                          <a:effectLst/>
                        </a:rPr>
                        <a:t>Universidad de Panama</a:t>
                      </a:r>
                      <a:endParaRPr lang="en-US" sz="1100" b="1" kern="1200" dirty="0">
                        <a:solidFill>
                          <a:schemeClr val="lt1"/>
                        </a:solidFill>
                        <a:effectLst/>
                        <a:latin typeface="+mn-lt"/>
                        <a:ea typeface="+mn-ea"/>
                        <a:cs typeface="+mn-cs"/>
                      </a:endParaRPr>
                    </a:p>
                  </a:txBody>
                  <a:tcPr marL="22657" marR="22657" marT="0" marB="0"/>
                </a:tc>
                <a:tc>
                  <a:txBody>
                    <a:bodyPr/>
                    <a:lstStyle/>
                    <a:p>
                      <a:pPr marL="0" marR="0" algn="ctr" defTabSz="914400" rtl="0" eaLnBrk="1" latinLnBrk="0" hangingPunct="1">
                        <a:lnSpc>
                          <a:spcPct val="107000"/>
                        </a:lnSpc>
                        <a:spcBef>
                          <a:spcPts val="0"/>
                        </a:spcBef>
                        <a:spcAft>
                          <a:spcPts val="0"/>
                        </a:spcAft>
                      </a:pPr>
                      <a:r>
                        <a:rPr lang="en-US" sz="1100" kern="1200" dirty="0" err="1">
                          <a:effectLst/>
                        </a:rPr>
                        <a:t>Chitre</a:t>
                      </a:r>
                      <a:endParaRPr lang="en-US" sz="1100" b="1" kern="1200" dirty="0">
                        <a:solidFill>
                          <a:schemeClr val="lt1"/>
                        </a:solidFill>
                        <a:effectLst/>
                        <a:latin typeface="+mn-lt"/>
                        <a:ea typeface="+mn-ea"/>
                        <a:cs typeface="+mn-cs"/>
                      </a:endParaRPr>
                    </a:p>
                  </a:txBody>
                  <a:tcPr marL="22657" marR="22657" marT="0" marB="0"/>
                </a:tc>
                <a:tc>
                  <a:txBody>
                    <a:bodyPr/>
                    <a:lstStyle/>
                    <a:p>
                      <a:pPr marL="0" marR="0" algn="ctr" defTabSz="914400" rtl="0" eaLnBrk="1" latinLnBrk="0" hangingPunct="1">
                        <a:lnSpc>
                          <a:spcPct val="107000"/>
                        </a:lnSpc>
                        <a:spcBef>
                          <a:spcPts val="0"/>
                        </a:spcBef>
                        <a:spcAft>
                          <a:spcPts val="0"/>
                        </a:spcAft>
                      </a:pPr>
                      <a:r>
                        <a:rPr lang="en-US" sz="1100" b="0" kern="1200" dirty="0" smtClean="0">
                          <a:solidFill>
                            <a:schemeClr val="dk1"/>
                          </a:solidFill>
                          <a:effectLst/>
                          <a:latin typeface="+mn-lt"/>
                          <a:ea typeface="+mn-ea"/>
                          <a:cs typeface="+mn-cs"/>
                        </a:rPr>
                        <a:t>Aracely</a:t>
                      </a:r>
                      <a:r>
                        <a:rPr lang="en-US" sz="1100" b="0" kern="1200" baseline="0" dirty="0" smtClean="0">
                          <a:solidFill>
                            <a:schemeClr val="dk1"/>
                          </a:solidFill>
                          <a:effectLst/>
                          <a:latin typeface="+mn-lt"/>
                          <a:ea typeface="+mn-ea"/>
                          <a:cs typeface="+mn-cs"/>
                        </a:rPr>
                        <a:t> Quintero</a:t>
                      </a:r>
                      <a:endParaRPr lang="en-US" sz="1100" b="1" kern="1200" dirty="0">
                        <a:solidFill>
                          <a:schemeClr val="lt1"/>
                        </a:solidFill>
                        <a:effectLst/>
                        <a:latin typeface="+mn-lt"/>
                        <a:ea typeface="+mn-ea"/>
                        <a:cs typeface="+mn-cs"/>
                      </a:endParaRPr>
                    </a:p>
                  </a:txBody>
                  <a:tcPr marL="22657" marR="22657" marT="0" marB="0"/>
                </a:tc>
              </a:tr>
              <a:tr h="215389">
                <a:tc>
                  <a:txBody>
                    <a:bodyPr/>
                    <a:lstStyle/>
                    <a:p>
                      <a:pPr marL="0" marR="0" algn="ctr" defTabSz="914400" rtl="0" eaLnBrk="1" latinLnBrk="0" hangingPunct="1">
                        <a:lnSpc>
                          <a:spcPct val="107000"/>
                        </a:lnSpc>
                        <a:spcBef>
                          <a:spcPts val="0"/>
                        </a:spcBef>
                        <a:spcAft>
                          <a:spcPts val="0"/>
                        </a:spcAft>
                      </a:pPr>
                      <a:r>
                        <a:rPr lang="en-US" sz="1100" b="1" kern="1200" dirty="0">
                          <a:effectLst/>
                        </a:rPr>
                        <a:t>ANCEC</a:t>
                      </a:r>
                      <a:endParaRPr lang="en-US" sz="1100" b="1" kern="1200" dirty="0">
                        <a:solidFill>
                          <a:schemeClr val="lt1"/>
                        </a:solidFill>
                        <a:effectLst/>
                        <a:latin typeface="+mn-lt"/>
                        <a:ea typeface="+mn-ea"/>
                        <a:cs typeface="+mn-cs"/>
                      </a:endParaRPr>
                    </a:p>
                  </a:txBody>
                  <a:tcPr marL="22657" marR="22657" marT="0" marB="0"/>
                </a:tc>
                <a:tc>
                  <a:txBody>
                    <a:bodyPr/>
                    <a:lstStyle/>
                    <a:p>
                      <a:pPr marL="0" marR="0" algn="ctr" defTabSz="914400" rtl="0" eaLnBrk="1" latinLnBrk="0" hangingPunct="1">
                        <a:lnSpc>
                          <a:spcPct val="107000"/>
                        </a:lnSpc>
                        <a:spcBef>
                          <a:spcPts val="0"/>
                        </a:spcBef>
                        <a:spcAft>
                          <a:spcPts val="0"/>
                        </a:spcAft>
                      </a:pPr>
                      <a:r>
                        <a:rPr lang="en-US" sz="1100" kern="1200" dirty="0">
                          <a:effectLst/>
                        </a:rPr>
                        <a:t>Panama City</a:t>
                      </a:r>
                      <a:endParaRPr lang="en-US" sz="1100" b="1" kern="1200" dirty="0">
                        <a:solidFill>
                          <a:schemeClr val="lt1"/>
                        </a:solidFill>
                        <a:effectLst/>
                        <a:latin typeface="+mn-lt"/>
                        <a:ea typeface="+mn-ea"/>
                        <a:cs typeface="+mn-cs"/>
                      </a:endParaRPr>
                    </a:p>
                  </a:txBody>
                  <a:tcPr marL="22657" marR="22657" marT="0" marB="0"/>
                </a:tc>
                <a:tc>
                  <a:txBody>
                    <a:bodyPr/>
                    <a:lstStyle/>
                    <a:p>
                      <a:pPr marL="0" marR="0" algn="ctr" defTabSz="914400" rtl="0" eaLnBrk="1" latinLnBrk="0" hangingPunct="1">
                        <a:lnSpc>
                          <a:spcPct val="107000"/>
                        </a:lnSpc>
                        <a:spcBef>
                          <a:spcPts val="0"/>
                        </a:spcBef>
                        <a:spcAft>
                          <a:spcPts val="0"/>
                        </a:spcAft>
                      </a:pPr>
                      <a:r>
                        <a:rPr lang="en-US" sz="1100" b="0" kern="1200" dirty="0" smtClean="0">
                          <a:solidFill>
                            <a:schemeClr val="dk1"/>
                          </a:solidFill>
                          <a:effectLst/>
                          <a:latin typeface="+mn-lt"/>
                          <a:ea typeface="+mn-ea"/>
                          <a:cs typeface="+mn-cs"/>
                        </a:rPr>
                        <a:t>Aracely</a:t>
                      </a:r>
                      <a:r>
                        <a:rPr lang="en-US" sz="1100" b="0" kern="1200" baseline="0" dirty="0" smtClean="0">
                          <a:solidFill>
                            <a:schemeClr val="dk1"/>
                          </a:solidFill>
                          <a:effectLst/>
                          <a:latin typeface="+mn-lt"/>
                          <a:ea typeface="+mn-ea"/>
                          <a:cs typeface="+mn-cs"/>
                        </a:rPr>
                        <a:t> Quintero</a:t>
                      </a:r>
                      <a:endParaRPr lang="en-US" sz="1100" b="1" kern="1200" dirty="0">
                        <a:solidFill>
                          <a:schemeClr val="lt1"/>
                        </a:solidFill>
                        <a:effectLst/>
                        <a:latin typeface="+mn-lt"/>
                        <a:ea typeface="+mn-ea"/>
                        <a:cs typeface="+mn-cs"/>
                      </a:endParaRPr>
                    </a:p>
                  </a:txBody>
                  <a:tcPr marL="22657" marR="22657" marT="0" marB="0"/>
                </a:tc>
              </a:tr>
              <a:tr h="215389">
                <a:tc>
                  <a:txBody>
                    <a:bodyPr/>
                    <a:lstStyle/>
                    <a:p>
                      <a:pPr marL="0" marR="0" algn="ctr" defTabSz="914400" rtl="0" eaLnBrk="1" latinLnBrk="0" hangingPunct="1">
                        <a:lnSpc>
                          <a:spcPct val="107000"/>
                        </a:lnSpc>
                        <a:spcBef>
                          <a:spcPts val="0"/>
                        </a:spcBef>
                        <a:spcAft>
                          <a:spcPts val="0"/>
                        </a:spcAft>
                      </a:pPr>
                      <a:r>
                        <a:rPr lang="en-US" sz="1100" b="1" kern="1200" dirty="0">
                          <a:effectLst/>
                        </a:rPr>
                        <a:t>Oncology Institute</a:t>
                      </a:r>
                      <a:endParaRPr lang="en-US" sz="1100" b="1" kern="1200" dirty="0">
                        <a:solidFill>
                          <a:schemeClr val="lt1"/>
                        </a:solidFill>
                        <a:effectLst/>
                        <a:latin typeface="+mn-lt"/>
                        <a:ea typeface="+mn-ea"/>
                        <a:cs typeface="+mn-cs"/>
                      </a:endParaRPr>
                    </a:p>
                  </a:txBody>
                  <a:tcPr marL="22657" marR="22657" marT="0" marB="0"/>
                </a:tc>
                <a:tc>
                  <a:txBody>
                    <a:bodyPr/>
                    <a:lstStyle/>
                    <a:p>
                      <a:pPr marL="0" marR="0" algn="ctr" defTabSz="914400" rtl="0" eaLnBrk="1" latinLnBrk="0" hangingPunct="1">
                        <a:lnSpc>
                          <a:spcPct val="107000"/>
                        </a:lnSpc>
                        <a:spcBef>
                          <a:spcPts val="0"/>
                        </a:spcBef>
                        <a:spcAft>
                          <a:spcPts val="0"/>
                        </a:spcAft>
                      </a:pPr>
                      <a:r>
                        <a:rPr lang="en-US" sz="1100" kern="1200" dirty="0">
                          <a:effectLst/>
                        </a:rPr>
                        <a:t>Panama City</a:t>
                      </a:r>
                      <a:endParaRPr lang="en-US" sz="1100" b="1" kern="1200" dirty="0">
                        <a:solidFill>
                          <a:schemeClr val="lt1"/>
                        </a:solidFill>
                        <a:effectLst/>
                        <a:latin typeface="+mn-lt"/>
                        <a:ea typeface="+mn-ea"/>
                        <a:cs typeface="+mn-cs"/>
                      </a:endParaRPr>
                    </a:p>
                  </a:txBody>
                  <a:tcPr marL="22657" marR="22657" marT="0" marB="0"/>
                </a:tc>
                <a:tc>
                  <a:txBody>
                    <a:bodyPr/>
                    <a:lstStyle/>
                    <a:p>
                      <a:pPr marL="0" marR="0" algn="ctr" defTabSz="914400" rtl="0" eaLnBrk="1" latinLnBrk="0" hangingPunct="1">
                        <a:lnSpc>
                          <a:spcPct val="107000"/>
                        </a:lnSpc>
                        <a:spcBef>
                          <a:spcPts val="0"/>
                        </a:spcBef>
                        <a:spcAft>
                          <a:spcPts val="0"/>
                        </a:spcAft>
                      </a:pPr>
                      <a:r>
                        <a:rPr lang="en-US" sz="1100" b="0" kern="1200" dirty="0" smtClean="0">
                          <a:solidFill>
                            <a:schemeClr val="dk1"/>
                          </a:solidFill>
                          <a:effectLst/>
                          <a:latin typeface="+mn-lt"/>
                          <a:ea typeface="+mn-ea"/>
                          <a:cs typeface="+mn-cs"/>
                        </a:rPr>
                        <a:t>Aracely</a:t>
                      </a:r>
                      <a:r>
                        <a:rPr lang="en-US" sz="1100" b="0" kern="1200" baseline="0" dirty="0" smtClean="0">
                          <a:solidFill>
                            <a:schemeClr val="dk1"/>
                          </a:solidFill>
                          <a:effectLst/>
                          <a:latin typeface="+mn-lt"/>
                          <a:ea typeface="+mn-ea"/>
                          <a:cs typeface="+mn-cs"/>
                        </a:rPr>
                        <a:t> Quintero</a:t>
                      </a:r>
                      <a:endParaRPr lang="en-US" sz="1100" b="1" kern="1200" dirty="0">
                        <a:solidFill>
                          <a:schemeClr val="lt1"/>
                        </a:solidFill>
                        <a:effectLst/>
                        <a:latin typeface="+mn-lt"/>
                        <a:ea typeface="+mn-ea"/>
                        <a:cs typeface="+mn-cs"/>
                      </a:endParaRPr>
                    </a:p>
                  </a:txBody>
                  <a:tcPr marL="22657" marR="22657" marT="0" marB="0"/>
                </a:tc>
              </a:tr>
              <a:tr h="194397">
                <a:tc>
                  <a:txBody>
                    <a:bodyPr/>
                    <a:lstStyle/>
                    <a:p>
                      <a:pPr marL="0" marR="0" algn="ctr" defTabSz="914400" rtl="0" eaLnBrk="1" latinLnBrk="0" hangingPunct="1">
                        <a:lnSpc>
                          <a:spcPct val="107000"/>
                        </a:lnSpc>
                        <a:spcBef>
                          <a:spcPts val="0"/>
                        </a:spcBef>
                        <a:spcAft>
                          <a:spcPts val="0"/>
                        </a:spcAft>
                      </a:pPr>
                      <a:r>
                        <a:rPr lang="en-US" sz="1100" b="1" kern="1200" dirty="0">
                          <a:effectLst/>
                        </a:rPr>
                        <a:t>PROBISIDA</a:t>
                      </a:r>
                      <a:endParaRPr lang="en-US" sz="1100" b="1" kern="1200" dirty="0">
                        <a:solidFill>
                          <a:schemeClr val="lt1"/>
                        </a:solidFill>
                        <a:effectLst/>
                        <a:latin typeface="+mn-lt"/>
                        <a:ea typeface="+mn-ea"/>
                        <a:cs typeface="+mn-cs"/>
                      </a:endParaRPr>
                    </a:p>
                  </a:txBody>
                  <a:tcPr marL="22657" marR="22657" marT="0" marB="0"/>
                </a:tc>
                <a:tc>
                  <a:txBody>
                    <a:bodyPr/>
                    <a:lstStyle/>
                    <a:p>
                      <a:pPr marL="0" marR="0" algn="ctr" defTabSz="914400" rtl="0" eaLnBrk="1" latinLnBrk="0" hangingPunct="1">
                        <a:lnSpc>
                          <a:spcPct val="107000"/>
                        </a:lnSpc>
                        <a:spcBef>
                          <a:spcPts val="0"/>
                        </a:spcBef>
                        <a:spcAft>
                          <a:spcPts val="0"/>
                        </a:spcAft>
                      </a:pPr>
                      <a:r>
                        <a:rPr lang="en-US" sz="1100" kern="1200" dirty="0">
                          <a:effectLst/>
                        </a:rPr>
                        <a:t>Panama City</a:t>
                      </a:r>
                      <a:endParaRPr lang="en-US" sz="1100" b="1" kern="1200" dirty="0">
                        <a:solidFill>
                          <a:schemeClr val="lt1"/>
                        </a:solidFill>
                        <a:effectLst/>
                        <a:latin typeface="+mn-lt"/>
                        <a:ea typeface="+mn-ea"/>
                        <a:cs typeface="+mn-cs"/>
                      </a:endParaRPr>
                    </a:p>
                  </a:txBody>
                  <a:tcPr marL="22657" marR="22657" marT="0" marB="0"/>
                </a:tc>
                <a:tc>
                  <a:txBody>
                    <a:bodyPr/>
                    <a:lstStyle/>
                    <a:p>
                      <a:pPr marL="0" marR="0" algn="ctr" defTabSz="914400" rtl="0" eaLnBrk="1" latinLnBrk="0" hangingPunct="1">
                        <a:lnSpc>
                          <a:spcPct val="107000"/>
                        </a:lnSpc>
                        <a:spcBef>
                          <a:spcPts val="0"/>
                        </a:spcBef>
                        <a:spcAft>
                          <a:spcPts val="0"/>
                        </a:spcAft>
                      </a:pPr>
                      <a:r>
                        <a:rPr lang="en-US" sz="1100" kern="1200" dirty="0" smtClean="0">
                          <a:effectLst/>
                        </a:rPr>
                        <a:t>Aracely </a:t>
                      </a:r>
                      <a:r>
                        <a:rPr lang="en-US" sz="1100" kern="1200" dirty="0">
                          <a:effectLst/>
                        </a:rPr>
                        <a:t>Quintero</a:t>
                      </a:r>
                      <a:endParaRPr lang="en-US" sz="1100" b="1" kern="1200" dirty="0">
                        <a:solidFill>
                          <a:schemeClr val="lt1"/>
                        </a:solidFill>
                        <a:effectLst/>
                        <a:latin typeface="+mn-lt"/>
                        <a:ea typeface="+mn-ea"/>
                        <a:cs typeface="+mn-cs"/>
                      </a:endParaRPr>
                    </a:p>
                  </a:txBody>
                  <a:tcPr marL="22657" marR="22657" marT="0" marB="0"/>
                </a:tc>
              </a:tr>
            </a:tbl>
          </a:graphicData>
        </a:graphic>
      </p:graphicFrame>
    </p:spTree>
    <p:custDataLst>
      <p:tags r:id="rId1"/>
    </p:custDataLst>
    <p:extLst>
      <p:ext uri="{BB962C8B-B14F-4D97-AF65-F5344CB8AC3E}">
        <p14:creationId xmlns:p14="http://schemas.microsoft.com/office/powerpoint/2010/main" val="16925037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tatic.guim.co.uk/sys-images/Arts/Arts_/Pictures/2007/08/31/london46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685800"/>
            <a:ext cx="4267201" cy="2438400"/>
          </a:xfrm>
          <a:prstGeom prst="rect">
            <a:avLst/>
          </a:prstGeom>
          <a:noFill/>
          <a:extLst>
            <a:ext uri="{909E8E84-426E-40dd-AFC4-6F175D3DCCD1}">
              <a14:hiddenFill xmlns="" xmlns:a14="http://schemas.microsoft.com/office/drawing/2010/main">
                <a:solidFill>
                  <a:srgbClr val="FFFFFF"/>
                </a:solidFill>
              </a14:hiddenFill>
            </a:ext>
          </a:extLst>
        </p:spPr>
      </p:pic>
      <p:pic>
        <p:nvPicPr>
          <p:cNvPr id="3076" name="Picture 4" descr="http://media.fil-angola.com/MULTIMEDIA/FOTOS/60/0003C3DC8DDA8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1" y="685800"/>
            <a:ext cx="4501252" cy="24384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3685689" y="1"/>
            <a:ext cx="5133906" cy="769441"/>
          </a:xfrm>
          <a:prstGeom prst="rect">
            <a:avLst/>
          </a:prstGeom>
          <a:noFill/>
        </p:spPr>
        <p:txBody>
          <a:bodyPr wrap="none" rtlCol="0">
            <a:spAutoFit/>
          </a:bodyPr>
          <a:lstStyle/>
          <a:p>
            <a:r>
              <a:rPr lang="en-US" sz="4400" b="1" dirty="0">
                <a:solidFill>
                  <a:srgbClr val="92D050"/>
                </a:solidFill>
              </a:rPr>
              <a:t>DO YOUR RESEARCH!</a:t>
            </a:r>
          </a:p>
        </p:txBody>
      </p:sp>
      <p:pic>
        <p:nvPicPr>
          <p:cNvPr id="1026" name="Picture 2" descr="https://wiebefam.files.wordpress.com/2011/11/luanda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2" y="3200400"/>
            <a:ext cx="4501252" cy="251869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http://www.tampagov.net/sites/default/files/tampagov-main-image-1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598" y="3200400"/>
            <a:ext cx="4267202" cy="2518690"/>
          </a:xfrm>
          <a:prstGeom prst="rect">
            <a:avLst/>
          </a:prstGeom>
          <a:noFill/>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116648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5887" y="3276600"/>
            <a:ext cx="3067050" cy="2453640"/>
          </a:xfrm>
          <a:prstGeom prst="rect">
            <a:avLst/>
          </a:prstGeom>
        </p:spPr>
      </p:pic>
      <p:sp>
        <p:nvSpPr>
          <p:cNvPr id="2" name="TextBox 1"/>
          <p:cNvSpPr txBox="1"/>
          <p:nvPr/>
        </p:nvSpPr>
        <p:spPr>
          <a:xfrm>
            <a:off x="1905000" y="3505201"/>
            <a:ext cx="5867400" cy="830997"/>
          </a:xfrm>
          <a:prstGeom prst="rect">
            <a:avLst/>
          </a:prstGeom>
          <a:noFill/>
        </p:spPr>
        <p:txBody>
          <a:bodyPr wrap="square" rtlCol="0">
            <a:spAutoFit/>
          </a:bodyPr>
          <a:lstStyle/>
          <a:p>
            <a:r>
              <a:rPr lang="en-US" sz="2400" b="1" dirty="0">
                <a:solidFill>
                  <a:srgbClr val="FF0000"/>
                </a:solidFill>
              </a:rPr>
              <a:t>Example:</a:t>
            </a:r>
          </a:p>
          <a:p>
            <a:r>
              <a:rPr lang="en-US" sz="2400" b="1" dirty="0">
                <a:solidFill>
                  <a:srgbClr val="FF0000"/>
                </a:solidFill>
              </a:rPr>
              <a:t>London is 70% more expensive than Tampa</a:t>
            </a:r>
          </a:p>
        </p:txBody>
      </p:sp>
      <p:sp>
        <p:nvSpPr>
          <p:cNvPr id="3" name="TextBox 2"/>
          <p:cNvSpPr txBox="1"/>
          <p:nvPr/>
        </p:nvSpPr>
        <p:spPr>
          <a:xfrm>
            <a:off x="2209800" y="1828801"/>
            <a:ext cx="5277470" cy="1200329"/>
          </a:xfrm>
          <a:prstGeom prst="rect">
            <a:avLst/>
          </a:prstGeom>
          <a:noFill/>
        </p:spPr>
        <p:txBody>
          <a:bodyPr wrap="none" rtlCol="0">
            <a:spAutoFit/>
          </a:bodyPr>
          <a:lstStyle/>
          <a:p>
            <a:pPr marL="285750" indent="-285750">
              <a:buFont typeface="Wingdings" panose="05000000000000000000" pitchFamily="2" charset="2"/>
              <a:buChar char="q"/>
            </a:pPr>
            <a:r>
              <a:rPr lang="en-US" dirty="0">
                <a:solidFill>
                  <a:prstClr val="black"/>
                </a:solidFill>
              </a:rPr>
              <a:t>$900 a month 1 bedroom apartment in Tampa</a:t>
            </a:r>
          </a:p>
          <a:p>
            <a:pPr marL="285750" indent="-285750">
              <a:buFont typeface="Wingdings" panose="05000000000000000000" pitchFamily="2" charset="2"/>
              <a:buChar char="q"/>
            </a:pPr>
            <a:r>
              <a:rPr lang="en-US" dirty="0">
                <a:solidFill>
                  <a:prstClr val="black"/>
                </a:solidFill>
              </a:rPr>
              <a:t>$2300 a month 1 bedroom apartment in London</a:t>
            </a:r>
          </a:p>
          <a:p>
            <a:pPr marL="285750" indent="-285750">
              <a:buFont typeface="Wingdings" panose="05000000000000000000" pitchFamily="2" charset="2"/>
              <a:buChar char="q"/>
            </a:pPr>
            <a:r>
              <a:rPr lang="en-US" dirty="0">
                <a:solidFill>
                  <a:prstClr val="black"/>
                </a:solidFill>
              </a:rPr>
              <a:t>$3000 a month 1 bedroom apartment in </a:t>
            </a:r>
            <a:r>
              <a:rPr lang="en-US" dirty="0" err="1">
                <a:solidFill>
                  <a:prstClr val="black"/>
                </a:solidFill>
              </a:rPr>
              <a:t>Djamenna</a:t>
            </a:r>
            <a:endParaRPr lang="en-US" dirty="0">
              <a:solidFill>
                <a:prstClr val="black"/>
              </a:solidFill>
            </a:endParaRPr>
          </a:p>
          <a:p>
            <a:pPr marL="285750" indent="-285750">
              <a:buFont typeface="Wingdings" panose="05000000000000000000" pitchFamily="2" charset="2"/>
              <a:buChar char="q"/>
            </a:pPr>
            <a:r>
              <a:rPr lang="en-US" dirty="0">
                <a:solidFill>
                  <a:prstClr val="black"/>
                </a:solidFill>
              </a:rPr>
              <a:t>$4000 per month 1 bedroom apartment in Luanda</a:t>
            </a:r>
          </a:p>
        </p:txBody>
      </p:sp>
      <p:sp>
        <p:nvSpPr>
          <p:cNvPr id="5" name="TextBox 4"/>
          <p:cNvSpPr txBox="1"/>
          <p:nvPr/>
        </p:nvSpPr>
        <p:spPr>
          <a:xfrm>
            <a:off x="3124200" y="407460"/>
            <a:ext cx="5181600" cy="923330"/>
          </a:xfrm>
          <a:prstGeom prst="rect">
            <a:avLst/>
          </a:prstGeom>
          <a:noFill/>
        </p:spPr>
        <p:txBody>
          <a:bodyPr wrap="square" rtlCol="0">
            <a:spAutoFit/>
          </a:bodyPr>
          <a:lstStyle/>
          <a:p>
            <a:pPr algn="ctr"/>
            <a:r>
              <a:rPr lang="en-US" sz="5400" b="1" dirty="0">
                <a:solidFill>
                  <a:srgbClr val="92D050"/>
                </a:solidFill>
              </a:rPr>
              <a:t>Housing Costs</a:t>
            </a:r>
          </a:p>
        </p:txBody>
      </p:sp>
    </p:spTree>
    <p:custDataLst>
      <p:tags r:id="rId1"/>
    </p:custDataLst>
    <p:extLst>
      <p:ext uri="{BB962C8B-B14F-4D97-AF65-F5344CB8AC3E}">
        <p14:creationId xmlns:p14="http://schemas.microsoft.com/office/powerpoint/2010/main" val="35430680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1"/>
            <a:ext cx="9144000" cy="594258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endParaRPr lang="en-US" sz="2800" dirty="0">
              <a:solidFill>
                <a:prstClr val="white"/>
              </a:solidFill>
            </a:endParaRPr>
          </a:p>
          <a:p>
            <a:pPr algn="ctr"/>
            <a:r>
              <a:rPr lang="en-US" sz="2800" dirty="0">
                <a:solidFill>
                  <a:prstClr val="white"/>
                </a:solidFill>
              </a:rPr>
              <a:t>If you plan on going abroad</a:t>
            </a:r>
            <a:endParaRPr lang="en-US" sz="2800" b="1" dirty="0">
              <a:solidFill>
                <a:prstClr val="white"/>
              </a:solidFill>
            </a:endParaRPr>
          </a:p>
          <a:p>
            <a:pPr algn="ctr"/>
            <a:r>
              <a:rPr lang="en-US" sz="2800" b="1" dirty="0">
                <a:solidFill>
                  <a:prstClr val="white"/>
                </a:solidFill>
              </a:rPr>
              <a:t>YOU MUST BEGIN THE PROCESS </a:t>
            </a:r>
            <a:r>
              <a:rPr lang="en-US" sz="5400" b="1" dirty="0">
                <a:solidFill>
                  <a:prstClr val="white"/>
                </a:solidFill>
              </a:rPr>
              <a:t>1</a:t>
            </a:r>
            <a:r>
              <a:rPr lang="en-US" sz="2800" b="1" dirty="0">
                <a:solidFill>
                  <a:prstClr val="white"/>
                </a:solidFill>
              </a:rPr>
              <a:t> YEAR IN ADVANCE</a:t>
            </a:r>
          </a:p>
          <a:p>
            <a:pPr algn="ctr"/>
            <a:endParaRPr lang="en-US" sz="2000" b="1" u="sng" dirty="0">
              <a:solidFill>
                <a:srgbClr val="C00000"/>
              </a:solidFill>
            </a:endParaRPr>
          </a:p>
          <a:p>
            <a:pPr algn="ctr"/>
            <a:r>
              <a:rPr lang="en-US" sz="2000" b="1" u="sng" dirty="0">
                <a:solidFill>
                  <a:prstClr val="white"/>
                </a:solidFill>
              </a:rPr>
              <a:t>Those who have not begin the process by Registration Deadline will not be permitted to travel overseas for course credit</a:t>
            </a:r>
          </a:p>
          <a:p>
            <a:pPr algn="ctr"/>
            <a:endParaRPr lang="en-US" sz="2000" b="1" u="sng" dirty="0">
              <a:solidFill>
                <a:prstClr val="white"/>
              </a:solidFill>
            </a:endParaRPr>
          </a:p>
          <a:p>
            <a:pPr algn="ctr"/>
            <a:endParaRPr lang="en-US" sz="2000" b="1" u="sng" dirty="0">
              <a:solidFill>
                <a:srgbClr val="C00000"/>
              </a:solidFill>
            </a:endParaRPr>
          </a:p>
          <a:p>
            <a:pPr algn="ctr"/>
            <a:endParaRPr lang="en-US" sz="2000" b="1" u="sng" dirty="0">
              <a:solidFill>
                <a:srgbClr val="C00000"/>
              </a:solidFill>
            </a:endParaRPr>
          </a:p>
          <a:p>
            <a:pPr algn="ctr"/>
            <a:endParaRPr lang="en-US" sz="2000" b="1" u="sng" dirty="0">
              <a:solidFill>
                <a:srgbClr val="C00000"/>
              </a:solidFill>
            </a:endParaRPr>
          </a:p>
          <a:p>
            <a:pPr algn="ctr"/>
            <a:endParaRPr lang="en-US" sz="2000" b="1" u="sng" dirty="0">
              <a:solidFill>
                <a:srgbClr val="C00000"/>
              </a:solidFill>
            </a:endParaRPr>
          </a:p>
          <a:p>
            <a:pPr algn="ctr"/>
            <a:endParaRPr lang="en-US" sz="2000" b="1" u="sng" dirty="0">
              <a:solidFill>
                <a:srgbClr val="C00000"/>
              </a:solidFill>
            </a:endParaRPr>
          </a:p>
          <a:p>
            <a:pPr algn="ctr"/>
            <a:endParaRPr lang="en-US" sz="2000" b="1" u="sng" dirty="0">
              <a:solidFill>
                <a:srgbClr val="C00000"/>
              </a:solidFill>
            </a:endParaRPr>
          </a:p>
          <a:p>
            <a:pPr algn="ctr"/>
            <a:endParaRPr lang="en-US" sz="2000" b="1" u="sng" dirty="0">
              <a:solidFill>
                <a:srgbClr val="C00000"/>
              </a:solidFill>
            </a:endParaRPr>
          </a:p>
          <a:p>
            <a:pPr algn="ctr"/>
            <a:endParaRPr lang="en-US" sz="2000" b="1" u="sng" dirty="0">
              <a:solidFill>
                <a:srgbClr val="C00000"/>
              </a:solidFill>
            </a:endParaRPr>
          </a:p>
          <a:p>
            <a:pPr algn="ctr"/>
            <a:endParaRPr lang="en-US" sz="2000" b="1" u="sng" dirty="0">
              <a:solidFill>
                <a:srgbClr val="C0000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9932" y="3370837"/>
            <a:ext cx="4572000" cy="2571750"/>
          </a:xfrm>
          <a:prstGeom prst="rect">
            <a:avLst/>
          </a:prstGeom>
        </p:spPr>
      </p:pic>
      <p:sp>
        <p:nvSpPr>
          <p:cNvPr id="4" name="Oval Callout 3"/>
          <p:cNvSpPr/>
          <p:nvPr/>
        </p:nvSpPr>
        <p:spPr>
          <a:xfrm>
            <a:off x="7543800" y="3049487"/>
            <a:ext cx="2057400" cy="1069848"/>
          </a:xfrm>
          <a:prstGeom prst="wedgeEllipse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solidFill>
                  <a:prstClr val="black"/>
                </a:solidFill>
              </a:rPr>
              <a:t>You shall not Go!... </a:t>
            </a:r>
            <a:r>
              <a:rPr lang="en-US" sz="1400" i="1" dirty="0">
                <a:solidFill>
                  <a:prstClr val="black"/>
                </a:solidFill>
              </a:rPr>
              <a:t>for credit</a:t>
            </a:r>
          </a:p>
        </p:txBody>
      </p:sp>
    </p:spTree>
    <p:custDataLst>
      <p:tags r:id="rId1"/>
    </p:custDataLst>
    <p:extLst>
      <p:ext uri="{BB962C8B-B14F-4D97-AF65-F5344CB8AC3E}">
        <p14:creationId xmlns:p14="http://schemas.microsoft.com/office/powerpoint/2010/main" val="27798436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3584575" y="0"/>
            <a:ext cx="8001000" cy="1216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dirty="0"/>
              <a:t>Key Resources</a:t>
            </a:r>
          </a:p>
        </p:txBody>
      </p:sp>
      <p:sp>
        <p:nvSpPr>
          <p:cNvPr id="4" name="Rectangle 3"/>
          <p:cNvSpPr txBox="1">
            <a:spLocks noChangeArrowheads="1"/>
          </p:cNvSpPr>
          <p:nvPr/>
        </p:nvSpPr>
        <p:spPr>
          <a:xfrm>
            <a:off x="997527" y="1278082"/>
            <a:ext cx="9289473" cy="405923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defRPr/>
            </a:pPr>
            <a:r>
              <a:rPr lang="en-US" sz="1600" dirty="0">
                <a:solidFill>
                  <a:srgbClr val="006747"/>
                </a:solidFill>
              </a:rPr>
              <a:t>Field Experience site: </a:t>
            </a:r>
            <a:r>
              <a:rPr lang="en-US" sz="1600" dirty="0">
                <a:solidFill>
                  <a:srgbClr val="006747"/>
                </a:solidFill>
                <a:hlinkClick r:id="rId2"/>
              </a:rPr>
              <a:t>http://health.usf.edu/publichealth/academicaffairs/fe/index.htm</a:t>
            </a:r>
            <a:r>
              <a:rPr lang="en-US" sz="1600" dirty="0">
                <a:solidFill>
                  <a:srgbClr val="006747"/>
                </a:solidFill>
              </a:rPr>
              <a:t> </a:t>
            </a:r>
          </a:p>
          <a:p>
            <a:pPr marL="0" indent="0">
              <a:spcBef>
                <a:spcPts val="0"/>
              </a:spcBef>
              <a:buNone/>
              <a:defRPr/>
            </a:pPr>
            <a:endParaRPr lang="en-US" sz="1600" dirty="0">
              <a:solidFill>
                <a:srgbClr val="006747"/>
              </a:solidFill>
            </a:endParaRPr>
          </a:p>
          <a:p>
            <a:pPr marL="0" indent="0" algn="ctr">
              <a:spcBef>
                <a:spcPts val="0"/>
              </a:spcBef>
              <a:buNone/>
              <a:defRPr/>
            </a:pPr>
            <a:r>
              <a:rPr lang="en-US" sz="1600" dirty="0" smtClean="0">
                <a:solidFill>
                  <a:srgbClr val="006747"/>
                </a:solidFill>
              </a:rPr>
              <a:t>Somer Burke</a:t>
            </a:r>
            <a:endParaRPr lang="en-US" sz="1600" dirty="0">
              <a:solidFill>
                <a:srgbClr val="006747"/>
              </a:solidFill>
            </a:endParaRPr>
          </a:p>
          <a:p>
            <a:pPr marL="0" indent="0" algn="ctr">
              <a:spcBef>
                <a:spcPts val="0"/>
              </a:spcBef>
              <a:buNone/>
              <a:defRPr/>
            </a:pPr>
            <a:r>
              <a:rPr lang="en-US" sz="1600" dirty="0" smtClean="0">
                <a:solidFill>
                  <a:srgbClr val="006747"/>
                </a:solidFill>
              </a:rPr>
              <a:t>Experiential </a:t>
            </a:r>
            <a:r>
              <a:rPr lang="en-US" sz="1600" dirty="0">
                <a:solidFill>
                  <a:srgbClr val="006747"/>
                </a:solidFill>
              </a:rPr>
              <a:t>Learning</a:t>
            </a:r>
          </a:p>
          <a:p>
            <a:pPr marL="0" indent="0" algn="ctr">
              <a:spcBef>
                <a:spcPts val="0"/>
              </a:spcBef>
              <a:buNone/>
              <a:defRPr/>
            </a:pPr>
            <a:r>
              <a:rPr lang="en-US" sz="1600" dirty="0">
                <a:solidFill>
                  <a:srgbClr val="006747"/>
                </a:solidFill>
              </a:rPr>
              <a:t>(813) </a:t>
            </a:r>
            <a:r>
              <a:rPr lang="en-US" sz="1600" dirty="0" smtClean="0">
                <a:solidFill>
                  <a:srgbClr val="006747"/>
                </a:solidFill>
              </a:rPr>
              <a:t>974-6066</a:t>
            </a:r>
            <a:endParaRPr lang="en-US" sz="1600" dirty="0">
              <a:solidFill>
                <a:srgbClr val="006747"/>
              </a:solidFill>
            </a:endParaRPr>
          </a:p>
          <a:p>
            <a:pPr marL="0" indent="0" algn="ctr">
              <a:spcBef>
                <a:spcPts val="0"/>
              </a:spcBef>
              <a:buNone/>
              <a:defRPr/>
            </a:pPr>
            <a:endParaRPr lang="en-US" sz="1600" dirty="0">
              <a:solidFill>
                <a:srgbClr val="006747"/>
              </a:solidFill>
              <a:hlinkClick r:id=""/>
            </a:endParaRPr>
          </a:p>
          <a:p>
            <a:pPr marL="0" indent="0" algn="ctr">
              <a:spcBef>
                <a:spcPts val="0"/>
              </a:spcBef>
              <a:buNone/>
              <a:defRPr/>
            </a:pPr>
            <a:r>
              <a:rPr lang="en-US" sz="1600" dirty="0">
                <a:solidFill>
                  <a:srgbClr val="006747"/>
                </a:solidFill>
              </a:rPr>
              <a:t>Jesse </a:t>
            </a:r>
            <a:r>
              <a:rPr lang="en-US" sz="1600" dirty="0" smtClean="0">
                <a:solidFill>
                  <a:srgbClr val="006747"/>
                </a:solidFill>
              </a:rPr>
              <a:t>Casanova</a:t>
            </a:r>
            <a:endParaRPr lang="en-US" sz="1600" dirty="0">
              <a:solidFill>
                <a:srgbClr val="006747"/>
              </a:solidFill>
            </a:endParaRPr>
          </a:p>
          <a:p>
            <a:pPr marL="0" indent="0" algn="ctr">
              <a:spcBef>
                <a:spcPts val="0"/>
              </a:spcBef>
              <a:buNone/>
              <a:defRPr/>
            </a:pPr>
            <a:r>
              <a:rPr lang="en-US" sz="1600" dirty="0" smtClean="0">
                <a:solidFill>
                  <a:srgbClr val="006747"/>
                </a:solidFill>
              </a:rPr>
              <a:t>Field Experience and International Programs Administrator</a:t>
            </a:r>
            <a:endParaRPr lang="en-US" sz="1600" dirty="0">
              <a:solidFill>
                <a:srgbClr val="006747"/>
              </a:solidFill>
            </a:endParaRPr>
          </a:p>
          <a:p>
            <a:pPr marL="0" indent="0" algn="ctr">
              <a:spcBef>
                <a:spcPts val="0"/>
              </a:spcBef>
              <a:buNone/>
              <a:defRPr/>
            </a:pPr>
            <a:r>
              <a:rPr lang="en-US" sz="1600" dirty="0">
                <a:solidFill>
                  <a:srgbClr val="006747"/>
                </a:solidFill>
              </a:rPr>
              <a:t>(813) </a:t>
            </a:r>
            <a:r>
              <a:rPr lang="en-US" sz="1600" dirty="0" smtClean="0">
                <a:solidFill>
                  <a:srgbClr val="006747"/>
                </a:solidFill>
              </a:rPr>
              <a:t>974-4247</a:t>
            </a:r>
          </a:p>
          <a:p>
            <a:pPr marL="0" indent="0" algn="ctr">
              <a:spcBef>
                <a:spcPts val="0"/>
              </a:spcBef>
              <a:buNone/>
              <a:defRPr/>
            </a:pPr>
            <a:endParaRPr lang="en-US" sz="1600" dirty="0" smtClean="0">
              <a:solidFill>
                <a:srgbClr val="006747"/>
              </a:solidFill>
            </a:endParaRPr>
          </a:p>
          <a:p>
            <a:pPr marL="0" indent="0" algn="ctr">
              <a:spcBef>
                <a:spcPts val="0"/>
              </a:spcBef>
              <a:buNone/>
              <a:defRPr/>
            </a:pPr>
            <a:endParaRPr lang="en-US" sz="1600" dirty="0">
              <a:solidFill>
                <a:srgbClr val="006747"/>
              </a:solidFill>
              <a:hlinkClick r:id=""/>
            </a:endParaRPr>
          </a:p>
          <a:p>
            <a:pPr marL="0" indent="0" algn="ctr">
              <a:spcBef>
                <a:spcPts val="0"/>
              </a:spcBef>
              <a:buNone/>
              <a:defRPr/>
            </a:pPr>
            <a:r>
              <a:rPr lang="en-US" sz="1600" b="1" dirty="0" smtClean="0">
                <a:solidFill>
                  <a:srgbClr val="006747"/>
                </a:solidFill>
                <a:hlinkClick r:id=""/>
              </a:rPr>
              <a:t>Fehelp@health.usf.edu </a:t>
            </a:r>
            <a:endParaRPr lang="en-US" sz="1600" b="1" dirty="0">
              <a:solidFill>
                <a:srgbClr val="006747"/>
              </a:solidFill>
              <a:hlinkClick r:id=""/>
            </a:endParaRPr>
          </a:p>
          <a:p>
            <a:pPr marL="0" indent="0" algn="ctr">
              <a:spcBef>
                <a:spcPts val="0"/>
              </a:spcBef>
              <a:buNone/>
              <a:defRPr/>
            </a:pPr>
            <a:endParaRPr lang="en-US" sz="2200" dirty="0">
              <a:solidFill>
                <a:srgbClr val="006747"/>
              </a:solidFill>
              <a:hlinkClick r:id=""/>
            </a:endParaRPr>
          </a:p>
          <a:p>
            <a:pPr marL="0" indent="0" algn="ctr">
              <a:spcBef>
                <a:spcPts val="0"/>
              </a:spcBef>
              <a:buNone/>
              <a:defRPr/>
            </a:pPr>
            <a:endParaRPr lang="en-US" sz="2200" dirty="0">
              <a:solidFill>
                <a:srgbClr val="006747"/>
              </a:solidFill>
              <a:hlinkClick r:id=""/>
            </a:endParaRPr>
          </a:p>
          <a:p>
            <a:pPr marL="0" indent="0" algn="ctr">
              <a:spcBef>
                <a:spcPts val="0"/>
              </a:spcBef>
              <a:buNone/>
              <a:defRPr/>
            </a:pPr>
            <a:endParaRPr lang="en-US" sz="2200" dirty="0">
              <a:solidFill>
                <a:srgbClr val="006747"/>
              </a:solidFill>
              <a:hlinkClick r:id=""/>
            </a:endParaRPr>
          </a:p>
          <a:p>
            <a:pPr marL="0" indent="0">
              <a:spcBef>
                <a:spcPts val="0"/>
              </a:spcBef>
              <a:buNone/>
              <a:defRPr/>
            </a:pPr>
            <a:endParaRPr lang="en-US" sz="2600" dirty="0">
              <a:solidFill>
                <a:srgbClr val="006747"/>
              </a:solidFill>
            </a:endParaRPr>
          </a:p>
        </p:txBody>
      </p:sp>
      <p:pic>
        <p:nvPicPr>
          <p:cNvPr id="6" name="Picture 4" descr="nv0xkxnd[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rot="18268281">
            <a:off x="5194372" y="-584272"/>
            <a:ext cx="1719263" cy="2181225"/>
          </a:xfrm>
          <a:prstGeom prst="rect">
            <a:avLst/>
          </a:prstGeom>
        </p:spPr>
      </p:pic>
    </p:spTree>
    <p:extLst>
      <p:ext uri="{BB962C8B-B14F-4D97-AF65-F5344CB8AC3E}">
        <p14:creationId xmlns:p14="http://schemas.microsoft.com/office/powerpoint/2010/main" val="5227579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866" t="9238" r="2985" b="10165"/>
          <a:stretch/>
        </p:blipFill>
        <p:spPr>
          <a:xfrm>
            <a:off x="609601" y="135430"/>
            <a:ext cx="10435936" cy="5524911"/>
          </a:xfrm>
          <a:prstGeom prst="rect">
            <a:avLst/>
          </a:prstGeom>
        </p:spPr>
      </p:pic>
    </p:spTree>
    <p:custDataLst>
      <p:tags r:id="rId1"/>
    </p:custDataLst>
    <p:extLst>
      <p:ext uri="{BB962C8B-B14F-4D97-AF65-F5344CB8AC3E}">
        <p14:creationId xmlns:p14="http://schemas.microsoft.com/office/powerpoint/2010/main" val="17246985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 Point slide 3.jpg"/>
          <p:cNvPicPr>
            <a:picLocks noChangeAspect="1"/>
          </p:cNvPicPr>
          <p:nvPr/>
        </p:nvPicPr>
        <p:blipFill>
          <a:blip r:embed="rId3" cstate="print"/>
          <a:stretch>
            <a:fillRect/>
          </a:stretch>
        </p:blipFill>
        <p:spPr>
          <a:xfrm>
            <a:off x="1524000" y="0"/>
            <a:ext cx="9144000" cy="6858000"/>
          </a:xfrm>
          <a:prstGeom prst="rect">
            <a:avLst/>
          </a:prstGeom>
        </p:spPr>
      </p:pic>
      <p:sp>
        <p:nvSpPr>
          <p:cNvPr id="3" name="Rectangle 4"/>
          <p:cNvSpPr txBox="1">
            <a:spLocks noChangeArrowheads="1"/>
          </p:cNvSpPr>
          <p:nvPr/>
        </p:nvSpPr>
        <p:spPr>
          <a:xfrm>
            <a:off x="2098675" y="304801"/>
            <a:ext cx="8001000" cy="1216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t>Benefits of Field Experience</a:t>
            </a:r>
          </a:p>
        </p:txBody>
      </p:sp>
      <p:sp>
        <p:nvSpPr>
          <p:cNvPr id="4" name="Rectangle 5"/>
          <p:cNvSpPr txBox="1">
            <a:spLocks noChangeArrowheads="1"/>
          </p:cNvSpPr>
          <p:nvPr/>
        </p:nvSpPr>
        <p:spPr>
          <a:xfrm>
            <a:off x="1981200" y="1528601"/>
            <a:ext cx="3471862" cy="4267200"/>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90000"/>
              </a:lnSpc>
            </a:pPr>
            <a:r>
              <a:rPr lang="en-US" sz="2600" dirty="0">
                <a:solidFill>
                  <a:srgbClr val="006747"/>
                </a:solidFill>
              </a:rPr>
              <a:t>Professional Preparation</a:t>
            </a:r>
          </a:p>
          <a:p>
            <a:pPr marL="914400" lvl="1" indent="-457200" algn="l">
              <a:lnSpc>
                <a:spcPct val="90000"/>
              </a:lnSpc>
              <a:buFont typeface="Arial" pitchFamily="34" charset="0"/>
              <a:buChar char="•"/>
            </a:pPr>
            <a:r>
              <a:rPr lang="en-US" sz="2600" dirty="0">
                <a:solidFill>
                  <a:srgbClr val="006747"/>
                </a:solidFill>
              </a:rPr>
              <a:t>Provide community service</a:t>
            </a:r>
          </a:p>
          <a:p>
            <a:pPr marL="914400" lvl="1" indent="-457200" algn="l">
              <a:lnSpc>
                <a:spcPct val="90000"/>
              </a:lnSpc>
              <a:buFont typeface="Arial" pitchFamily="34" charset="0"/>
              <a:buChar char="•"/>
            </a:pPr>
            <a:r>
              <a:rPr lang="en-US" sz="2600" dirty="0">
                <a:solidFill>
                  <a:srgbClr val="006747"/>
                </a:solidFill>
              </a:rPr>
              <a:t>Integrate theory with practice</a:t>
            </a:r>
          </a:p>
          <a:p>
            <a:pPr marL="914400" lvl="1" indent="-457200" algn="l">
              <a:lnSpc>
                <a:spcPct val="90000"/>
              </a:lnSpc>
              <a:buFont typeface="Arial" pitchFamily="34" charset="0"/>
              <a:buChar char="•"/>
            </a:pPr>
            <a:r>
              <a:rPr lang="en-US" sz="2600" dirty="0">
                <a:solidFill>
                  <a:srgbClr val="006747"/>
                </a:solidFill>
              </a:rPr>
              <a:t>Opportunity to identify areas for research</a:t>
            </a:r>
          </a:p>
          <a:p>
            <a:pPr marL="914400" lvl="1" indent="-457200" algn="l">
              <a:lnSpc>
                <a:spcPct val="90000"/>
              </a:lnSpc>
              <a:buFont typeface="Arial" pitchFamily="34" charset="0"/>
              <a:buChar char="•"/>
            </a:pPr>
            <a:r>
              <a:rPr lang="en-US" sz="2600" dirty="0">
                <a:solidFill>
                  <a:srgbClr val="006747"/>
                </a:solidFill>
              </a:rPr>
              <a:t>Analyze community/public health problems</a:t>
            </a:r>
          </a:p>
        </p:txBody>
      </p:sp>
      <p:sp>
        <p:nvSpPr>
          <p:cNvPr id="7" name="Rectangle 5"/>
          <p:cNvSpPr txBox="1">
            <a:spLocks noChangeArrowheads="1"/>
          </p:cNvSpPr>
          <p:nvPr/>
        </p:nvSpPr>
        <p:spPr>
          <a:xfrm>
            <a:off x="6248401" y="1473200"/>
            <a:ext cx="3929063" cy="4267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600" dirty="0">
                <a:solidFill>
                  <a:srgbClr val="006747"/>
                </a:solidFill>
              </a:rPr>
              <a:t>Career Development</a:t>
            </a:r>
          </a:p>
          <a:p>
            <a:pPr lvl="1">
              <a:buFont typeface="Arial" pitchFamily="34" charset="0"/>
              <a:buChar char="•"/>
            </a:pPr>
            <a:r>
              <a:rPr lang="en-US" sz="2600" dirty="0">
                <a:solidFill>
                  <a:srgbClr val="006747"/>
                </a:solidFill>
              </a:rPr>
              <a:t>Gain work experience</a:t>
            </a:r>
          </a:p>
          <a:p>
            <a:pPr lvl="1">
              <a:buFont typeface="Arial" pitchFamily="34" charset="0"/>
              <a:buChar char="•"/>
            </a:pPr>
            <a:r>
              <a:rPr lang="en-US" sz="2600" dirty="0">
                <a:solidFill>
                  <a:srgbClr val="006747"/>
                </a:solidFill>
              </a:rPr>
              <a:t>Explore career options</a:t>
            </a:r>
          </a:p>
          <a:p>
            <a:pPr lvl="1">
              <a:buFont typeface="Arial" pitchFamily="34" charset="0"/>
              <a:buChar char="•"/>
            </a:pPr>
            <a:r>
              <a:rPr lang="en-US" sz="2600" dirty="0">
                <a:solidFill>
                  <a:srgbClr val="006747"/>
                </a:solidFill>
              </a:rPr>
              <a:t>Develop contacts for networking</a:t>
            </a:r>
          </a:p>
          <a:p>
            <a:pPr lvl="1">
              <a:buFont typeface="Arial" pitchFamily="34" charset="0"/>
              <a:buChar char="•"/>
            </a:pPr>
            <a:r>
              <a:rPr lang="en-US" sz="2600" dirty="0">
                <a:solidFill>
                  <a:srgbClr val="006747"/>
                </a:solidFill>
              </a:rPr>
              <a:t>Define career objectives</a:t>
            </a:r>
          </a:p>
        </p:txBody>
      </p:sp>
    </p:spTree>
    <p:extLst>
      <p:ext uri="{BB962C8B-B14F-4D97-AF65-F5344CB8AC3E}">
        <p14:creationId xmlns:p14="http://schemas.microsoft.com/office/powerpoint/2010/main" val="14094371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 Point slide 3.jpg"/>
          <p:cNvPicPr>
            <a:picLocks noChangeAspect="1"/>
          </p:cNvPicPr>
          <p:nvPr/>
        </p:nvPicPr>
        <p:blipFill>
          <a:blip r:embed="rId4" cstate="print"/>
          <a:stretch>
            <a:fillRect/>
          </a:stretch>
        </p:blipFill>
        <p:spPr>
          <a:xfrm>
            <a:off x="1524000" y="0"/>
            <a:ext cx="9144000" cy="6858000"/>
          </a:xfrm>
          <a:prstGeom prst="rect">
            <a:avLst/>
          </a:prstGeom>
        </p:spPr>
      </p:pic>
      <p:sp>
        <p:nvSpPr>
          <p:cNvPr id="3" name="Rectangle 4"/>
          <p:cNvSpPr txBox="1">
            <a:spLocks noChangeArrowheads="1"/>
          </p:cNvSpPr>
          <p:nvPr/>
        </p:nvSpPr>
        <p:spPr>
          <a:xfrm>
            <a:off x="1981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t>Preliminary </a:t>
            </a:r>
            <a:r>
              <a:rPr lang="en-US" dirty="0" smtClean="0"/>
              <a:t>Work…Finding a Site</a:t>
            </a:r>
            <a:endParaRPr lang="en-US" dirty="0"/>
          </a:p>
        </p:txBody>
      </p:sp>
      <p:sp>
        <p:nvSpPr>
          <p:cNvPr id="4" name="Rectangle 5"/>
          <p:cNvSpPr txBox="1">
            <a:spLocks noChangeArrowheads="1"/>
          </p:cNvSpPr>
          <p:nvPr/>
        </p:nvSpPr>
        <p:spPr>
          <a:xfrm>
            <a:off x="2035630" y="1417638"/>
            <a:ext cx="8080375" cy="4297362"/>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lnSpc>
                <a:spcPct val="80000"/>
              </a:lnSpc>
              <a:buClr>
                <a:srgbClr val="006747"/>
              </a:buClr>
              <a:buFont typeface="Arial" pitchFamily="34" charset="0"/>
              <a:buChar char="•"/>
            </a:pPr>
            <a:r>
              <a:rPr lang="en-US" sz="2200" dirty="0">
                <a:solidFill>
                  <a:srgbClr val="006747"/>
                </a:solidFill>
              </a:rPr>
              <a:t>Start early (2 semesters in advance recommended)</a:t>
            </a:r>
          </a:p>
          <a:p>
            <a:pPr marL="914400" lvl="1" indent="-457200" algn="l">
              <a:lnSpc>
                <a:spcPct val="80000"/>
              </a:lnSpc>
              <a:buClr>
                <a:srgbClr val="006747"/>
              </a:buClr>
              <a:buFont typeface="Wingdings" pitchFamily="2" charset="2"/>
              <a:buChar char="ü"/>
            </a:pPr>
            <a:r>
              <a:rPr lang="en-US" sz="1600" dirty="0">
                <a:solidFill>
                  <a:srgbClr val="006747"/>
                </a:solidFill>
              </a:rPr>
              <a:t>Affiliation Agreements, Preliminary Requirements</a:t>
            </a:r>
          </a:p>
          <a:p>
            <a:pPr lvl="1" algn="l"/>
            <a:endParaRPr lang="en-US" sz="2200" dirty="0">
              <a:solidFill>
                <a:srgbClr val="006747"/>
              </a:solidFill>
            </a:endParaRPr>
          </a:p>
          <a:p>
            <a:pPr marL="457200" indent="-457200" algn="l">
              <a:lnSpc>
                <a:spcPct val="90000"/>
              </a:lnSpc>
              <a:buClr>
                <a:srgbClr val="006747"/>
              </a:buClr>
              <a:buFont typeface="Arial" pitchFamily="34" charset="0"/>
              <a:buChar char="•"/>
            </a:pPr>
            <a:r>
              <a:rPr lang="en-US" sz="2000" dirty="0">
                <a:solidFill>
                  <a:srgbClr val="006747"/>
                </a:solidFill>
              </a:rPr>
              <a:t>Attend the FE Information Session</a:t>
            </a:r>
          </a:p>
          <a:p>
            <a:pPr marL="457200" indent="-457200" algn="l">
              <a:lnSpc>
                <a:spcPct val="90000"/>
              </a:lnSpc>
              <a:buClr>
                <a:srgbClr val="006747"/>
              </a:buClr>
              <a:buFont typeface="Arial" pitchFamily="34" charset="0"/>
              <a:buChar char="•"/>
            </a:pPr>
            <a:endParaRPr lang="en-US" sz="2000" dirty="0">
              <a:solidFill>
                <a:srgbClr val="006747"/>
              </a:solidFill>
            </a:endParaRPr>
          </a:p>
          <a:p>
            <a:pPr marL="457200" indent="-457200" algn="l">
              <a:lnSpc>
                <a:spcPct val="90000"/>
              </a:lnSpc>
              <a:buClr>
                <a:srgbClr val="006747"/>
              </a:buClr>
              <a:buFont typeface="Arial" pitchFamily="34" charset="0"/>
              <a:buChar char="•"/>
            </a:pPr>
            <a:r>
              <a:rPr lang="en-US" sz="2000" dirty="0">
                <a:solidFill>
                  <a:srgbClr val="006747"/>
                </a:solidFill>
              </a:rPr>
              <a:t>Students must follow instructions and meet the FE requirements.</a:t>
            </a:r>
          </a:p>
          <a:p>
            <a:pPr marL="914400" lvl="1" indent="-457200" algn="l">
              <a:lnSpc>
                <a:spcPct val="80000"/>
              </a:lnSpc>
              <a:buClr>
                <a:srgbClr val="006747"/>
              </a:buClr>
              <a:buFont typeface="Wingdings" pitchFamily="2" charset="2"/>
              <a:buChar char="ü"/>
            </a:pPr>
            <a:r>
              <a:rPr lang="en-US" sz="1600" dirty="0">
                <a:solidFill>
                  <a:srgbClr val="006747"/>
                </a:solidFill>
              </a:rPr>
              <a:t>The FE team will provide guidance to assist students in meeting requirements</a:t>
            </a:r>
            <a:r>
              <a:rPr lang="en-US" sz="1600" dirty="0" smtClean="0">
                <a:solidFill>
                  <a:srgbClr val="006747"/>
                </a:solidFill>
              </a:rPr>
              <a:t>.</a:t>
            </a:r>
          </a:p>
          <a:p>
            <a:pPr lvl="1" algn="l">
              <a:lnSpc>
                <a:spcPct val="80000"/>
              </a:lnSpc>
              <a:buClr>
                <a:srgbClr val="006747"/>
              </a:buClr>
            </a:pPr>
            <a:endParaRPr lang="en-US" sz="1600" dirty="0" smtClean="0">
              <a:solidFill>
                <a:srgbClr val="006747"/>
              </a:solidFill>
            </a:endParaRPr>
          </a:p>
          <a:p>
            <a:pPr lvl="1" indent="-457200" algn="l">
              <a:buClr>
                <a:srgbClr val="006747"/>
              </a:buClr>
              <a:buFont typeface="Arial" pitchFamily="34" charset="0"/>
              <a:buChar char="•"/>
            </a:pPr>
            <a:r>
              <a:rPr lang="en-US" sz="2000" dirty="0">
                <a:solidFill>
                  <a:srgbClr val="006747"/>
                </a:solidFill>
              </a:rPr>
              <a:t>International students must make sure to meet with the ISSS office for </a:t>
            </a:r>
            <a:r>
              <a:rPr lang="en-US" sz="2000" dirty="0" smtClean="0">
                <a:solidFill>
                  <a:srgbClr val="006747"/>
                </a:solidFill>
              </a:rPr>
              <a:t>any FE </a:t>
            </a:r>
            <a:r>
              <a:rPr lang="en-US" sz="2000" dirty="0">
                <a:solidFill>
                  <a:srgbClr val="006747"/>
                </a:solidFill>
              </a:rPr>
              <a:t>requirements</a:t>
            </a:r>
          </a:p>
          <a:p>
            <a:pPr lvl="1" indent="-457200" algn="l">
              <a:buClr>
                <a:srgbClr val="006747"/>
              </a:buClr>
              <a:buFont typeface="Arial" pitchFamily="34" charset="0"/>
              <a:buChar char="•"/>
            </a:pPr>
            <a:endParaRPr lang="en-US" sz="2000" dirty="0">
              <a:solidFill>
                <a:srgbClr val="006747"/>
              </a:solidFill>
            </a:endParaRPr>
          </a:p>
          <a:p>
            <a:pPr marL="457200" indent="-457200" algn="l">
              <a:lnSpc>
                <a:spcPct val="90000"/>
              </a:lnSpc>
              <a:buClr>
                <a:srgbClr val="006747"/>
              </a:buClr>
              <a:buFont typeface="Arial" pitchFamily="34" charset="0"/>
              <a:buChar char="•"/>
            </a:pPr>
            <a:r>
              <a:rPr lang="en-US" sz="2000" dirty="0">
                <a:solidFill>
                  <a:srgbClr val="006747"/>
                </a:solidFill>
              </a:rPr>
              <a:t>Be creative with your search. </a:t>
            </a:r>
            <a:endParaRPr lang="en-US" sz="2000" dirty="0" smtClean="0">
              <a:solidFill>
                <a:srgbClr val="006747"/>
              </a:solidFill>
            </a:endParaRPr>
          </a:p>
          <a:p>
            <a:pPr marL="914400" lvl="1" indent="-457200" algn="l">
              <a:lnSpc>
                <a:spcPct val="80000"/>
              </a:lnSpc>
              <a:buClr>
                <a:srgbClr val="006747"/>
              </a:buClr>
              <a:buFont typeface="Wingdings" pitchFamily="2" charset="2"/>
              <a:buChar char="ü"/>
            </a:pPr>
            <a:r>
              <a:rPr lang="en-US" sz="1600" dirty="0">
                <a:solidFill>
                  <a:srgbClr val="006747"/>
                </a:solidFill>
              </a:rPr>
              <a:t>Reach out to organizations/agencies that interest you. Inquire about opportunities that are available or can be created. </a:t>
            </a:r>
            <a:endParaRPr lang="en-US" sz="1600" dirty="0" smtClean="0">
              <a:solidFill>
                <a:srgbClr val="006747"/>
              </a:solidFill>
            </a:endParaRPr>
          </a:p>
          <a:p>
            <a:pPr marL="914400" lvl="1" indent="-457200" algn="l">
              <a:lnSpc>
                <a:spcPct val="80000"/>
              </a:lnSpc>
              <a:buClr>
                <a:srgbClr val="006747"/>
              </a:buClr>
              <a:buFont typeface="Wingdings" pitchFamily="2" charset="2"/>
              <a:buChar char="ü"/>
            </a:pPr>
            <a:r>
              <a:rPr lang="en-US" sz="1600" dirty="0" smtClean="0">
                <a:solidFill>
                  <a:srgbClr val="006747"/>
                </a:solidFill>
              </a:rPr>
              <a:t>It </a:t>
            </a:r>
            <a:r>
              <a:rPr lang="en-US" sz="1600" dirty="0">
                <a:solidFill>
                  <a:srgbClr val="006747"/>
                </a:solidFill>
              </a:rPr>
              <a:t>is recommended to pursue various opportunities since some can be more competitive than others. </a:t>
            </a:r>
            <a:endParaRPr lang="en-US" sz="1600" dirty="0" smtClean="0">
              <a:solidFill>
                <a:srgbClr val="006747"/>
              </a:solidFill>
            </a:endParaRPr>
          </a:p>
          <a:p>
            <a:pPr marL="914400" lvl="1" indent="-457200" algn="l">
              <a:lnSpc>
                <a:spcPct val="80000"/>
              </a:lnSpc>
              <a:buClr>
                <a:srgbClr val="006747"/>
              </a:buClr>
              <a:buFont typeface="Wingdings" pitchFamily="2" charset="2"/>
              <a:buChar char="ü"/>
            </a:pPr>
            <a:r>
              <a:rPr lang="en-US" sz="1600" dirty="0" smtClean="0">
                <a:solidFill>
                  <a:srgbClr val="006747"/>
                </a:solidFill>
              </a:rPr>
              <a:t>Advance Planning and effort will help you find the best fit</a:t>
            </a:r>
            <a:endParaRPr lang="en-US" sz="1600" dirty="0">
              <a:solidFill>
                <a:srgbClr val="006747"/>
              </a:solidFill>
            </a:endParaRPr>
          </a:p>
          <a:p>
            <a:pPr algn="l"/>
            <a:endParaRPr lang="en-US" dirty="0">
              <a:solidFill>
                <a:srgbClr val="006747"/>
              </a:solidFill>
            </a:endParaRPr>
          </a:p>
        </p:txBody>
      </p:sp>
    </p:spTree>
    <p:custDataLst>
      <p:tags r:id="rId1"/>
    </p:custDataLst>
    <p:extLst>
      <p:ext uri="{BB962C8B-B14F-4D97-AF65-F5344CB8AC3E}">
        <p14:creationId xmlns:p14="http://schemas.microsoft.com/office/powerpoint/2010/main" val="12439901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 Point slide 3.jpg"/>
          <p:cNvPicPr>
            <a:picLocks noChangeAspect="1"/>
          </p:cNvPicPr>
          <p:nvPr/>
        </p:nvPicPr>
        <p:blipFill>
          <a:blip r:embed="rId4" cstate="print"/>
          <a:stretch>
            <a:fillRect/>
          </a:stretch>
        </p:blipFill>
        <p:spPr>
          <a:xfrm>
            <a:off x="1524000" y="0"/>
            <a:ext cx="9144000" cy="6858000"/>
          </a:xfrm>
          <a:prstGeom prst="rect">
            <a:avLst/>
          </a:prstGeom>
        </p:spPr>
      </p:pic>
      <p:sp>
        <p:nvSpPr>
          <p:cNvPr id="3" name="Rectangle 4"/>
          <p:cNvSpPr txBox="1">
            <a:spLocks noChangeArrowheads="1"/>
          </p:cNvSpPr>
          <p:nvPr/>
        </p:nvSpPr>
        <p:spPr>
          <a:xfrm>
            <a:off x="1981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t>Preliminary </a:t>
            </a:r>
            <a:r>
              <a:rPr lang="en-US" dirty="0" smtClean="0"/>
              <a:t>Work…Finding a Site</a:t>
            </a:r>
            <a:endParaRPr lang="en-US" dirty="0"/>
          </a:p>
        </p:txBody>
      </p:sp>
      <p:sp>
        <p:nvSpPr>
          <p:cNvPr id="4" name="Rectangle 5"/>
          <p:cNvSpPr txBox="1">
            <a:spLocks noChangeArrowheads="1"/>
          </p:cNvSpPr>
          <p:nvPr/>
        </p:nvSpPr>
        <p:spPr>
          <a:xfrm>
            <a:off x="2035630" y="1288473"/>
            <a:ext cx="8080375" cy="4426527"/>
          </a:xfrm>
          <a:prstGeom prst="rect">
            <a:avLst/>
          </a:prstGeom>
        </p:spPr>
        <p:txBody>
          <a:bodyPr vert="horz" lIns="91440" tIns="45720" rIns="91440" bIns="45720" rtlCol="0">
            <a:normAutofit fontScale="47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Arial" pitchFamily="34" charset="0"/>
              <a:buChar char="•"/>
            </a:pPr>
            <a:r>
              <a:rPr lang="en-US" sz="3800" dirty="0" smtClean="0">
                <a:solidFill>
                  <a:srgbClr val="006747"/>
                </a:solidFill>
              </a:rPr>
              <a:t>Consult </a:t>
            </a:r>
            <a:r>
              <a:rPr lang="en-US" sz="3800" dirty="0">
                <a:solidFill>
                  <a:srgbClr val="006747"/>
                </a:solidFill>
              </a:rPr>
              <a:t>with your faculty advisor</a:t>
            </a:r>
          </a:p>
          <a:p>
            <a:pPr marL="914400" lvl="1" indent="-457200" algn="l">
              <a:buFont typeface="Wingdings" pitchFamily="2" charset="2"/>
              <a:buChar char="ü"/>
            </a:pPr>
            <a:r>
              <a:rPr lang="en-US" sz="3400" dirty="0">
                <a:solidFill>
                  <a:srgbClr val="006747"/>
                </a:solidFill>
              </a:rPr>
              <a:t>Required course work</a:t>
            </a:r>
          </a:p>
          <a:p>
            <a:pPr marL="914400" lvl="1" indent="-457200" algn="l">
              <a:buFont typeface="Wingdings" pitchFamily="2" charset="2"/>
              <a:buChar char="ü"/>
            </a:pPr>
            <a:r>
              <a:rPr lang="en-US" sz="3400" dirty="0">
                <a:solidFill>
                  <a:srgbClr val="006747"/>
                </a:solidFill>
              </a:rPr>
              <a:t>Required amount of FE credit (1 FE credit = 45 contact hours)</a:t>
            </a:r>
          </a:p>
          <a:p>
            <a:pPr marL="914400" lvl="1" indent="-457200" algn="l">
              <a:buFont typeface="Wingdings" pitchFamily="2" charset="2"/>
              <a:buChar char="ü"/>
            </a:pPr>
            <a:r>
              <a:rPr lang="en-US" sz="3400" dirty="0" smtClean="0">
                <a:solidFill>
                  <a:srgbClr val="006747"/>
                </a:solidFill>
              </a:rPr>
              <a:t>Goals/Aspirations</a:t>
            </a:r>
            <a:endParaRPr lang="en-US" sz="3400" dirty="0">
              <a:solidFill>
                <a:srgbClr val="006747"/>
              </a:solidFill>
            </a:endParaRPr>
          </a:p>
          <a:p>
            <a:pPr lvl="1" algn="l"/>
            <a:endParaRPr lang="en-US" sz="2200" dirty="0">
              <a:solidFill>
                <a:srgbClr val="006747"/>
              </a:solidFill>
            </a:endParaRPr>
          </a:p>
          <a:p>
            <a:pPr marL="457200" indent="-457200" algn="l">
              <a:buFont typeface="Arial" pitchFamily="34" charset="0"/>
              <a:buChar char="•"/>
            </a:pPr>
            <a:r>
              <a:rPr lang="en-US" sz="3800" dirty="0">
                <a:solidFill>
                  <a:srgbClr val="006747"/>
                </a:solidFill>
              </a:rPr>
              <a:t>Consult with FE </a:t>
            </a:r>
            <a:r>
              <a:rPr lang="en-US" sz="3800" dirty="0" smtClean="0">
                <a:solidFill>
                  <a:srgbClr val="006747"/>
                </a:solidFill>
              </a:rPr>
              <a:t>Office/Visit </a:t>
            </a:r>
            <a:r>
              <a:rPr lang="en-US" sz="3800" dirty="0">
                <a:solidFill>
                  <a:srgbClr val="006747"/>
                </a:solidFill>
              </a:rPr>
              <a:t>FE website: </a:t>
            </a:r>
            <a:r>
              <a:rPr lang="en-US" sz="3400" dirty="0">
                <a:solidFill>
                  <a:srgbClr val="006747"/>
                </a:solidFill>
                <a:hlinkClick r:id="rId5"/>
              </a:rPr>
              <a:t>http://health.usf.edu/publichealth/academicaffairs/fe/dfe/index.htm</a:t>
            </a:r>
            <a:r>
              <a:rPr lang="en-US" sz="3400" dirty="0">
                <a:solidFill>
                  <a:srgbClr val="006747"/>
                </a:solidFill>
              </a:rPr>
              <a:t>  </a:t>
            </a:r>
          </a:p>
          <a:p>
            <a:pPr marL="914400" lvl="1" indent="-457200" algn="l">
              <a:buFont typeface="Wingdings" pitchFamily="2" charset="2"/>
              <a:buChar char="ü"/>
            </a:pPr>
            <a:r>
              <a:rPr lang="en-US" sz="3400" dirty="0">
                <a:solidFill>
                  <a:srgbClr val="006747"/>
                </a:solidFill>
              </a:rPr>
              <a:t>Review opportunities emailed from the FE </a:t>
            </a:r>
            <a:r>
              <a:rPr lang="en-US" sz="3400" dirty="0" smtClean="0">
                <a:solidFill>
                  <a:srgbClr val="006747"/>
                </a:solidFill>
              </a:rPr>
              <a:t>Office</a:t>
            </a:r>
          </a:p>
          <a:p>
            <a:pPr marL="914400" lvl="1" indent="-457200" algn="l">
              <a:buFont typeface="Wingdings" pitchFamily="2" charset="2"/>
              <a:buChar char="ü"/>
            </a:pPr>
            <a:r>
              <a:rPr lang="en-US" sz="3400" dirty="0" smtClean="0">
                <a:solidFill>
                  <a:srgbClr val="006747"/>
                </a:solidFill>
              </a:rPr>
              <a:t>Check Canvas for interest forms, potential internships, and professional development help, self-enroll here: </a:t>
            </a:r>
            <a:r>
              <a:rPr lang="en-US" sz="2900" b="1" dirty="0" smtClean="0">
                <a:hlinkClick r:id="rId6"/>
              </a:rPr>
              <a:t>https</a:t>
            </a:r>
            <a:r>
              <a:rPr lang="en-US" sz="2900" b="1" dirty="0">
                <a:hlinkClick r:id="rId6"/>
              </a:rPr>
              <a:t>://</a:t>
            </a:r>
            <a:r>
              <a:rPr lang="en-US" sz="2900" b="1" dirty="0" smtClean="0">
                <a:hlinkClick r:id="rId6"/>
              </a:rPr>
              <a:t>usflearn.instructure.com/enroll/7P47D6</a:t>
            </a:r>
            <a:endParaRPr lang="en-US" sz="2900" dirty="0">
              <a:solidFill>
                <a:srgbClr val="006747"/>
              </a:solidFill>
            </a:endParaRPr>
          </a:p>
          <a:p>
            <a:pPr marL="914400" lvl="1" indent="-457200" algn="l">
              <a:buFont typeface="Wingdings" pitchFamily="2" charset="2"/>
              <a:buChar char="ü"/>
            </a:pPr>
            <a:r>
              <a:rPr lang="en-US" sz="3400" dirty="0" smtClean="0">
                <a:solidFill>
                  <a:srgbClr val="006747"/>
                </a:solidFill>
              </a:rPr>
              <a:t>Contact us for suggestions</a:t>
            </a:r>
          </a:p>
          <a:p>
            <a:pPr marL="1371600" lvl="2" indent="-457200" algn="l">
              <a:buFont typeface="Arial" panose="020B0604020202020204" pitchFamily="34" charset="0"/>
              <a:buChar char="•"/>
            </a:pPr>
            <a:r>
              <a:rPr lang="en-US" sz="3400" dirty="0" smtClean="0">
                <a:solidFill>
                  <a:srgbClr val="006747"/>
                </a:solidFill>
              </a:rPr>
              <a:t>We have robust lists of past placements, preceptors and local, national and international internships</a:t>
            </a:r>
            <a:endParaRPr lang="en-US" sz="3400" dirty="0">
              <a:solidFill>
                <a:srgbClr val="006747"/>
              </a:solidFill>
            </a:endParaRPr>
          </a:p>
          <a:p>
            <a:pPr algn="l"/>
            <a:endParaRPr lang="en-US" sz="1800" dirty="0">
              <a:solidFill>
                <a:srgbClr val="006747"/>
              </a:solidFill>
            </a:endParaRPr>
          </a:p>
          <a:p>
            <a:pPr marL="457200" indent="-457200" algn="l">
              <a:buFont typeface="Arial" pitchFamily="34" charset="0"/>
              <a:buChar char="•"/>
            </a:pPr>
            <a:r>
              <a:rPr lang="en-US" sz="3800" dirty="0">
                <a:solidFill>
                  <a:srgbClr val="006747"/>
                </a:solidFill>
              </a:rPr>
              <a:t>Resume/Career </a:t>
            </a:r>
            <a:r>
              <a:rPr lang="en-US" sz="3800" dirty="0" smtClean="0">
                <a:solidFill>
                  <a:srgbClr val="006747"/>
                </a:solidFill>
              </a:rPr>
              <a:t>preparation</a:t>
            </a:r>
          </a:p>
          <a:p>
            <a:pPr marL="914400" lvl="1" indent="-457200" algn="l">
              <a:buFont typeface="Wingdings" pitchFamily="2" charset="2"/>
              <a:buChar char="ü"/>
            </a:pPr>
            <a:r>
              <a:rPr lang="en-US" sz="3400" dirty="0" smtClean="0">
                <a:solidFill>
                  <a:srgbClr val="006747"/>
                </a:solidFill>
              </a:rPr>
              <a:t>Make sure your resume is in great shape and you are prepared for a professional interview!</a:t>
            </a:r>
          </a:p>
          <a:p>
            <a:pPr marL="914400" lvl="1" indent="-457200" algn="l">
              <a:buFont typeface="Wingdings" pitchFamily="2" charset="2"/>
              <a:buChar char="ü"/>
            </a:pPr>
            <a:r>
              <a:rPr lang="en-US" sz="3400" dirty="0" smtClean="0">
                <a:solidFill>
                  <a:srgbClr val="006747"/>
                </a:solidFill>
              </a:rPr>
              <a:t>Gianna </a:t>
            </a:r>
            <a:r>
              <a:rPr lang="en-US" sz="3400" dirty="0">
                <a:solidFill>
                  <a:srgbClr val="006747"/>
                </a:solidFill>
              </a:rPr>
              <a:t>Nicholas (</a:t>
            </a:r>
            <a:r>
              <a:rPr lang="en-US" sz="3400" dirty="0">
                <a:solidFill>
                  <a:srgbClr val="006747"/>
                </a:solidFill>
                <a:hlinkClick r:id="rId7"/>
              </a:rPr>
              <a:t>gianna4@usf.edu</a:t>
            </a:r>
            <a:r>
              <a:rPr lang="en-US" sz="3400" dirty="0">
                <a:solidFill>
                  <a:srgbClr val="006747"/>
                </a:solidFill>
              </a:rPr>
              <a:t>) </a:t>
            </a:r>
            <a:r>
              <a:rPr lang="en-US" sz="3400" dirty="0" smtClean="0">
                <a:solidFill>
                  <a:srgbClr val="006747"/>
                </a:solidFill>
              </a:rPr>
              <a:t>is our COPH career consultant </a:t>
            </a:r>
            <a:endParaRPr lang="en-US" sz="3400" dirty="0">
              <a:solidFill>
                <a:srgbClr val="006747"/>
              </a:solidFill>
            </a:endParaRPr>
          </a:p>
          <a:p>
            <a:pPr algn="l"/>
            <a:endParaRPr lang="en-US" dirty="0">
              <a:solidFill>
                <a:srgbClr val="006747"/>
              </a:solidFill>
            </a:endParaRPr>
          </a:p>
        </p:txBody>
      </p:sp>
    </p:spTree>
    <p:custDataLst>
      <p:tags r:id="rId1"/>
    </p:custDataLst>
    <p:extLst>
      <p:ext uri="{BB962C8B-B14F-4D97-AF65-F5344CB8AC3E}">
        <p14:creationId xmlns:p14="http://schemas.microsoft.com/office/powerpoint/2010/main" val="23874844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 Point slide 3.jpg"/>
          <p:cNvPicPr>
            <a:picLocks noChangeAspect="1"/>
          </p:cNvPicPr>
          <p:nvPr/>
        </p:nvPicPr>
        <p:blipFill>
          <a:blip r:embed="rId4" cstate="print"/>
          <a:stretch>
            <a:fillRect/>
          </a:stretch>
        </p:blipFill>
        <p:spPr>
          <a:xfrm>
            <a:off x="1524000" y="0"/>
            <a:ext cx="9144000" cy="6858000"/>
          </a:xfrm>
          <a:prstGeom prst="rect">
            <a:avLst/>
          </a:prstGeom>
        </p:spPr>
      </p:pic>
      <p:sp>
        <p:nvSpPr>
          <p:cNvPr id="3" name="Rectangle 4"/>
          <p:cNvSpPr txBox="1">
            <a:spLocks noChangeArrowheads="1"/>
          </p:cNvSpPr>
          <p:nvPr/>
        </p:nvSpPr>
        <p:spPr>
          <a:xfrm>
            <a:off x="1943100" y="152400"/>
            <a:ext cx="6591300" cy="99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a:t>Preliminary Work…cont</a:t>
            </a:r>
            <a:r>
              <a:rPr lang="en-US" sz="2800" b="1" dirty="0"/>
              <a:t>.</a:t>
            </a:r>
          </a:p>
        </p:txBody>
      </p:sp>
      <p:sp>
        <p:nvSpPr>
          <p:cNvPr id="4" name="Rectangle 5"/>
          <p:cNvSpPr txBox="1">
            <a:spLocks noChangeArrowheads="1"/>
          </p:cNvSpPr>
          <p:nvPr/>
        </p:nvSpPr>
        <p:spPr>
          <a:xfrm>
            <a:off x="1752600" y="914400"/>
            <a:ext cx="8610600" cy="4198776"/>
          </a:xfrm>
          <a:prstGeom prst="rect">
            <a:avLst/>
          </a:prstGeom>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9600" i="1" dirty="0">
                <a:solidFill>
                  <a:srgbClr val="006747"/>
                </a:solidFill>
              </a:rPr>
              <a:t>You solidified a field experience site…what next?</a:t>
            </a:r>
          </a:p>
          <a:p>
            <a:endParaRPr lang="en-US" sz="2800" dirty="0">
              <a:solidFill>
                <a:srgbClr val="006747"/>
              </a:solidFill>
            </a:endParaRPr>
          </a:p>
          <a:p>
            <a:endParaRPr lang="en-US" sz="2800" dirty="0">
              <a:solidFill>
                <a:srgbClr val="006747"/>
              </a:solidFill>
            </a:endParaRPr>
          </a:p>
          <a:p>
            <a:pPr marL="457200" indent="-457200" algn="l">
              <a:buFont typeface="Arial" pitchFamily="34" charset="0"/>
              <a:buChar char="•"/>
            </a:pPr>
            <a:r>
              <a:rPr lang="en-US" sz="8800" dirty="0">
                <a:solidFill>
                  <a:srgbClr val="006747"/>
                </a:solidFill>
              </a:rPr>
              <a:t>Create your FE Plan </a:t>
            </a:r>
          </a:p>
          <a:p>
            <a:pPr marL="914400" lvl="1" indent="-457200" algn="l">
              <a:buFont typeface="Wingdings" pitchFamily="2" charset="2"/>
              <a:buChar char="ü"/>
            </a:pPr>
            <a:r>
              <a:rPr lang="en-US" sz="6400" dirty="0">
                <a:solidFill>
                  <a:srgbClr val="006747"/>
                </a:solidFill>
              </a:rPr>
              <a:t>Includes </a:t>
            </a:r>
            <a:r>
              <a:rPr lang="en-US" sz="6400" dirty="0" smtClean="0">
                <a:solidFill>
                  <a:srgbClr val="006747"/>
                </a:solidFill>
              </a:rPr>
              <a:t>goals, </a:t>
            </a:r>
            <a:r>
              <a:rPr lang="en-US" sz="6400" dirty="0">
                <a:solidFill>
                  <a:srgbClr val="006747"/>
                </a:solidFill>
              </a:rPr>
              <a:t>public health competencies, methods of evaluation, specific strategies, and activities for accomplishing those goals related to your department concentration. </a:t>
            </a:r>
          </a:p>
          <a:p>
            <a:pPr marL="914400" lvl="1" indent="-457200" algn="l">
              <a:buFont typeface="Wingdings" pitchFamily="2" charset="2"/>
              <a:buChar char="ü"/>
            </a:pPr>
            <a:r>
              <a:rPr lang="en-US" sz="6400" dirty="0">
                <a:solidFill>
                  <a:srgbClr val="006747"/>
                </a:solidFill>
              </a:rPr>
              <a:t>This plan should be created and agreed upon by the student, </a:t>
            </a:r>
            <a:r>
              <a:rPr lang="en-US" sz="6400" dirty="0" smtClean="0">
                <a:solidFill>
                  <a:srgbClr val="006747"/>
                </a:solidFill>
              </a:rPr>
              <a:t>Preceptor</a:t>
            </a:r>
            <a:r>
              <a:rPr lang="en-US" sz="6400" dirty="0">
                <a:solidFill>
                  <a:srgbClr val="006747"/>
                </a:solidFill>
              </a:rPr>
              <a:t>, and faculty advisor. </a:t>
            </a:r>
          </a:p>
          <a:p>
            <a:pPr marL="1314450" lvl="1" indent="-857250" algn="l">
              <a:buFont typeface="Wingdings" pitchFamily="2" charset="2"/>
              <a:buChar char="ü"/>
            </a:pPr>
            <a:endParaRPr lang="en-US" sz="7200" dirty="0">
              <a:solidFill>
                <a:srgbClr val="006747"/>
              </a:solidFill>
            </a:endParaRPr>
          </a:p>
          <a:p>
            <a:pPr marL="457200" indent="-457200" algn="l">
              <a:buFont typeface="Arial" pitchFamily="34" charset="0"/>
              <a:buChar char="•"/>
            </a:pPr>
            <a:r>
              <a:rPr lang="en-US" sz="8800" dirty="0">
                <a:solidFill>
                  <a:srgbClr val="006747"/>
                </a:solidFill>
              </a:rPr>
              <a:t>Complete the FE Application</a:t>
            </a:r>
          </a:p>
          <a:p>
            <a:pPr marL="914400" lvl="1" indent="-457200" algn="l">
              <a:buFont typeface="Wingdings" pitchFamily="2" charset="2"/>
              <a:buChar char="ü"/>
            </a:pPr>
            <a:r>
              <a:rPr lang="en-US" sz="6400" dirty="0">
                <a:solidFill>
                  <a:srgbClr val="C00000"/>
                </a:solidFill>
              </a:rPr>
              <a:t>Submit by the registration deadline </a:t>
            </a:r>
            <a:r>
              <a:rPr lang="en-US" sz="6400" dirty="0" smtClean="0">
                <a:solidFill>
                  <a:srgbClr val="C00000"/>
                </a:solidFill>
              </a:rPr>
              <a:t>to </a:t>
            </a:r>
            <a:r>
              <a:rPr lang="en-US" sz="6400" dirty="0" smtClean="0">
                <a:solidFill>
                  <a:srgbClr val="C00000"/>
                </a:solidFill>
                <a:hlinkClick r:id="rId5"/>
              </a:rPr>
              <a:t>fehelp@health.usf.edu</a:t>
            </a:r>
            <a:r>
              <a:rPr lang="en-US" sz="6400" dirty="0" smtClean="0">
                <a:solidFill>
                  <a:srgbClr val="C00000"/>
                </a:solidFill>
              </a:rPr>
              <a:t> </a:t>
            </a:r>
            <a:endParaRPr lang="en-US" sz="6400" dirty="0">
              <a:solidFill>
                <a:srgbClr val="C00000"/>
              </a:solidFill>
            </a:endParaRPr>
          </a:p>
          <a:p>
            <a:pPr lvl="1" algn="l"/>
            <a:endParaRPr lang="en-US" sz="7200" dirty="0">
              <a:solidFill>
                <a:srgbClr val="C00000"/>
              </a:solidFill>
            </a:endParaRPr>
          </a:p>
          <a:p>
            <a:pPr marL="457200" indent="-457200" algn="l">
              <a:buFont typeface="Arial" pitchFamily="34" charset="0"/>
              <a:buChar char="•"/>
            </a:pPr>
            <a:r>
              <a:rPr lang="en-US" sz="8800" dirty="0">
                <a:solidFill>
                  <a:srgbClr val="006747"/>
                </a:solidFill>
              </a:rPr>
              <a:t>Register for the credit(s) in OASIS</a:t>
            </a:r>
          </a:p>
          <a:p>
            <a:pPr marL="914400" lvl="1" indent="-457200" algn="l">
              <a:buFont typeface="Wingdings" pitchFamily="2" charset="2"/>
              <a:buChar char="ü"/>
            </a:pPr>
            <a:r>
              <a:rPr lang="en-US" sz="6400" dirty="0">
                <a:solidFill>
                  <a:srgbClr val="006747"/>
                </a:solidFill>
              </a:rPr>
              <a:t>Input the </a:t>
            </a:r>
            <a:r>
              <a:rPr lang="en-US" sz="6400" dirty="0">
                <a:solidFill>
                  <a:srgbClr val="C00000"/>
                </a:solidFill>
              </a:rPr>
              <a:t>correct amount of FE credits</a:t>
            </a:r>
          </a:p>
          <a:p>
            <a:pPr algn="l"/>
            <a:endParaRPr lang="en-US" sz="9600" dirty="0">
              <a:solidFill>
                <a:srgbClr val="006747"/>
              </a:solidFill>
            </a:endParaRPr>
          </a:p>
          <a:p>
            <a:pPr algn="l"/>
            <a:r>
              <a:rPr lang="en-US" sz="6400" dirty="0">
                <a:solidFill>
                  <a:srgbClr val="006747"/>
                </a:solidFill>
              </a:rPr>
              <a:t>FE Plan and Application here: </a:t>
            </a:r>
            <a:r>
              <a:rPr lang="en-US" sz="6400" dirty="0">
                <a:solidFill>
                  <a:srgbClr val="006747"/>
                </a:solidFill>
                <a:hlinkClick r:id="rId6"/>
              </a:rPr>
              <a:t>http://</a:t>
            </a:r>
            <a:r>
              <a:rPr lang="en-US" sz="6400" dirty="0" smtClean="0">
                <a:solidFill>
                  <a:srgbClr val="006747"/>
                </a:solidFill>
                <a:hlinkClick r:id="rId6"/>
              </a:rPr>
              <a:t>health.usf.edu/publichealth/academicaffairs/fe/forms.htm</a:t>
            </a:r>
            <a:endParaRPr lang="en-US" sz="6400" dirty="0" smtClean="0">
              <a:solidFill>
                <a:srgbClr val="006747"/>
              </a:solidFill>
            </a:endParaRPr>
          </a:p>
          <a:p>
            <a:pPr algn="l"/>
            <a:endParaRPr lang="en-US" sz="9600" dirty="0">
              <a:solidFill>
                <a:srgbClr val="006747"/>
              </a:solidFill>
            </a:endParaRPr>
          </a:p>
          <a:p>
            <a:pPr marL="457200" indent="-457200" algn="l">
              <a:buFont typeface="Arial" pitchFamily="34" charset="0"/>
              <a:buChar char="•"/>
            </a:pPr>
            <a:endParaRPr lang="en-US" sz="6400" dirty="0">
              <a:solidFill>
                <a:srgbClr val="006747"/>
              </a:solidFill>
            </a:endParaRPr>
          </a:p>
          <a:p>
            <a:endParaRPr lang="en-US" sz="6400" dirty="0">
              <a:solidFill>
                <a:srgbClr val="006747"/>
              </a:solidFill>
            </a:endParaRPr>
          </a:p>
          <a:p>
            <a:pPr algn="l"/>
            <a:endParaRPr lang="en-US" dirty="0">
              <a:solidFill>
                <a:srgbClr val="006747"/>
              </a:solidFill>
            </a:endParaRPr>
          </a:p>
        </p:txBody>
      </p:sp>
    </p:spTree>
    <p:custDataLst>
      <p:tags r:id="rId1"/>
    </p:custDataLst>
    <p:extLst>
      <p:ext uri="{BB962C8B-B14F-4D97-AF65-F5344CB8AC3E}">
        <p14:creationId xmlns:p14="http://schemas.microsoft.com/office/powerpoint/2010/main" val="33020774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 Point slide 3.jpg"/>
          <p:cNvPicPr>
            <a:picLocks noChangeAspect="1"/>
          </p:cNvPicPr>
          <p:nvPr/>
        </p:nvPicPr>
        <p:blipFill>
          <a:blip r:embed="rId3" cstate="print"/>
          <a:stretch>
            <a:fillRect/>
          </a:stretch>
        </p:blipFill>
        <p:spPr>
          <a:xfrm>
            <a:off x="1524000" y="6220"/>
            <a:ext cx="9144000" cy="6858000"/>
          </a:xfrm>
          <a:prstGeom prst="rect">
            <a:avLst/>
          </a:prstGeom>
        </p:spPr>
      </p:pic>
      <p:sp>
        <p:nvSpPr>
          <p:cNvPr id="3" name="Rectangle 4"/>
          <p:cNvSpPr txBox="1">
            <a:spLocks noChangeArrowheads="1"/>
          </p:cNvSpPr>
          <p:nvPr/>
        </p:nvSpPr>
        <p:spPr>
          <a:xfrm>
            <a:off x="1981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t>Preliminary Work…cont.</a:t>
            </a:r>
          </a:p>
        </p:txBody>
      </p:sp>
      <p:sp>
        <p:nvSpPr>
          <p:cNvPr id="4" name="Rectangle 5"/>
          <p:cNvSpPr txBox="1">
            <a:spLocks noChangeArrowheads="1"/>
          </p:cNvSpPr>
          <p:nvPr/>
        </p:nvSpPr>
        <p:spPr>
          <a:xfrm>
            <a:off x="1883229" y="1524000"/>
            <a:ext cx="8305800" cy="4114800"/>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i="1" dirty="0">
                <a:solidFill>
                  <a:srgbClr val="006747"/>
                </a:solidFill>
              </a:rPr>
              <a:t>You solidified a field experience site…what next?</a:t>
            </a:r>
          </a:p>
          <a:p>
            <a:endParaRPr lang="en-US" sz="1200" dirty="0">
              <a:solidFill>
                <a:srgbClr val="006747"/>
              </a:solidFill>
            </a:endParaRPr>
          </a:p>
          <a:p>
            <a:pPr marL="457200" indent="-457200" algn="l">
              <a:buFont typeface="Arial" pitchFamily="34" charset="0"/>
              <a:buChar char="•"/>
            </a:pPr>
            <a:r>
              <a:rPr lang="en-US" sz="2400" dirty="0">
                <a:solidFill>
                  <a:srgbClr val="006747"/>
                </a:solidFill>
              </a:rPr>
              <a:t>Ask the </a:t>
            </a:r>
            <a:r>
              <a:rPr lang="en-US" sz="2400" dirty="0" smtClean="0">
                <a:solidFill>
                  <a:srgbClr val="006747"/>
                </a:solidFill>
              </a:rPr>
              <a:t>Preceptor or </a:t>
            </a:r>
            <a:r>
              <a:rPr lang="en-US" sz="2400" dirty="0">
                <a:solidFill>
                  <a:srgbClr val="006747"/>
                </a:solidFill>
              </a:rPr>
              <a:t>HR about any processes, documents and/or agreements required to start the field experience </a:t>
            </a:r>
          </a:p>
          <a:p>
            <a:pPr marL="914400" lvl="1" indent="-457200" algn="l">
              <a:buFont typeface="Wingdings" pitchFamily="2" charset="2"/>
              <a:buChar char="ü"/>
            </a:pPr>
            <a:r>
              <a:rPr lang="en-US" sz="2200" dirty="0">
                <a:solidFill>
                  <a:srgbClr val="006747"/>
                </a:solidFill>
              </a:rPr>
              <a:t>Affiliation Agreement/MOU </a:t>
            </a:r>
            <a:endParaRPr lang="en-US" sz="2200" dirty="0" smtClean="0">
              <a:solidFill>
                <a:srgbClr val="006747"/>
              </a:solidFill>
            </a:endParaRPr>
          </a:p>
          <a:p>
            <a:pPr marL="1371600" lvl="2" indent="-457200" algn="l">
              <a:buFont typeface="Arial" panose="020B0604020202020204" pitchFamily="34" charset="0"/>
              <a:buChar char="•"/>
            </a:pPr>
            <a:r>
              <a:rPr lang="en-US" sz="1800" dirty="0" smtClean="0">
                <a:solidFill>
                  <a:srgbClr val="006747"/>
                </a:solidFill>
              </a:rPr>
              <a:t>(</a:t>
            </a:r>
            <a:r>
              <a:rPr lang="en-US" sz="1800" dirty="0">
                <a:solidFill>
                  <a:srgbClr val="006747"/>
                </a:solidFill>
              </a:rPr>
              <a:t>legal contract; can be a lengthy process)</a:t>
            </a:r>
          </a:p>
          <a:p>
            <a:pPr marL="914400" lvl="1" indent="-457200" algn="l">
              <a:buFont typeface="Wingdings" pitchFamily="2" charset="2"/>
              <a:buChar char="ü"/>
            </a:pPr>
            <a:r>
              <a:rPr lang="en-US" sz="2200" dirty="0">
                <a:solidFill>
                  <a:srgbClr val="006747"/>
                </a:solidFill>
              </a:rPr>
              <a:t>Background </a:t>
            </a:r>
            <a:r>
              <a:rPr lang="en-US" sz="2200" dirty="0" smtClean="0">
                <a:solidFill>
                  <a:srgbClr val="006747"/>
                </a:solidFill>
              </a:rPr>
              <a:t>checks</a:t>
            </a:r>
            <a:endParaRPr lang="en-US" sz="2200" dirty="0">
              <a:solidFill>
                <a:srgbClr val="006747"/>
              </a:solidFill>
            </a:endParaRPr>
          </a:p>
          <a:p>
            <a:pPr marL="914400" lvl="1" indent="-457200" algn="l">
              <a:buFont typeface="Wingdings" pitchFamily="2" charset="2"/>
              <a:buChar char="ü"/>
            </a:pPr>
            <a:r>
              <a:rPr lang="en-US" sz="2200" dirty="0" smtClean="0">
                <a:solidFill>
                  <a:srgbClr val="006747"/>
                </a:solidFill>
              </a:rPr>
              <a:t>Immunizations</a:t>
            </a:r>
          </a:p>
          <a:p>
            <a:pPr marL="914400" lvl="1" indent="-457200" algn="l">
              <a:buFont typeface="Wingdings" pitchFamily="2" charset="2"/>
              <a:buChar char="ü"/>
            </a:pPr>
            <a:r>
              <a:rPr lang="en-US" sz="2200" dirty="0" smtClean="0">
                <a:solidFill>
                  <a:srgbClr val="006747"/>
                </a:solidFill>
              </a:rPr>
              <a:t>Drug Screening</a:t>
            </a:r>
          </a:p>
          <a:p>
            <a:pPr lvl="1" algn="l"/>
            <a:endParaRPr lang="en-US" sz="2200" dirty="0" smtClean="0">
              <a:solidFill>
                <a:srgbClr val="006747"/>
              </a:solidFill>
            </a:endParaRPr>
          </a:p>
          <a:p>
            <a:pPr marL="457200" indent="-457200" algn="l">
              <a:buFont typeface="Arial" pitchFamily="34" charset="0"/>
              <a:buChar char="•"/>
            </a:pPr>
            <a:r>
              <a:rPr lang="en-US" sz="2400" dirty="0">
                <a:solidFill>
                  <a:srgbClr val="006747"/>
                </a:solidFill>
              </a:rPr>
              <a:t>It is your responsibility to meet preliminary </a:t>
            </a:r>
            <a:r>
              <a:rPr lang="en-US" sz="2400" dirty="0" smtClean="0">
                <a:solidFill>
                  <a:srgbClr val="006747"/>
                </a:solidFill>
              </a:rPr>
              <a:t>requirements</a:t>
            </a:r>
          </a:p>
          <a:p>
            <a:pPr marL="914400" lvl="1" indent="-457200" algn="l">
              <a:buFont typeface="Arial" pitchFamily="34" charset="0"/>
              <a:buChar char="•"/>
            </a:pPr>
            <a:r>
              <a:rPr lang="en-US" sz="2000" dirty="0" smtClean="0">
                <a:solidFill>
                  <a:srgbClr val="006747"/>
                </a:solidFill>
              </a:rPr>
              <a:t>We will provide a link to a company that provide these at your expense, if necessary </a:t>
            </a:r>
            <a:endParaRPr lang="en-US" sz="2000" dirty="0">
              <a:solidFill>
                <a:srgbClr val="006747"/>
              </a:solidFill>
            </a:endParaRPr>
          </a:p>
          <a:p>
            <a:pPr algn="l"/>
            <a:endParaRPr lang="en-US" dirty="0">
              <a:solidFill>
                <a:srgbClr val="006747"/>
              </a:solidFill>
            </a:endParaRPr>
          </a:p>
        </p:txBody>
      </p:sp>
    </p:spTree>
    <p:extLst>
      <p:ext uri="{BB962C8B-B14F-4D97-AF65-F5344CB8AC3E}">
        <p14:creationId xmlns:p14="http://schemas.microsoft.com/office/powerpoint/2010/main" val="42563197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 Point slide 3.jpg"/>
          <p:cNvPicPr>
            <a:picLocks noChangeAspect="1"/>
          </p:cNvPicPr>
          <p:nvPr/>
        </p:nvPicPr>
        <p:blipFill>
          <a:blip r:embed="rId3" cstate="print"/>
          <a:stretch>
            <a:fillRect/>
          </a:stretch>
        </p:blipFill>
        <p:spPr>
          <a:xfrm>
            <a:off x="1524000" y="6220"/>
            <a:ext cx="9144000" cy="6858000"/>
          </a:xfrm>
          <a:prstGeom prst="rect">
            <a:avLst/>
          </a:prstGeom>
        </p:spPr>
      </p:pic>
      <p:sp>
        <p:nvSpPr>
          <p:cNvPr id="3" name="Rectangle 4"/>
          <p:cNvSpPr txBox="1">
            <a:spLocks noChangeArrowheads="1"/>
          </p:cNvSpPr>
          <p:nvPr/>
        </p:nvSpPr>
        <p:spPr>
          <a:xfrm>
            <a:off x="1981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t>Preliminary Work…cont.</a:t>
            </a:r>
          </a:p>
        </p:txBody>
      </p:sp>
      <p:sp>
        <p:nvSpPr>
          <p:cNvPr id="4" name="Rectangle 5"/>
          <p:cNvSpPr txBox="1">
            <a:spLocks noChangeArrowheads="1"/>
          </p:cNvSpPr>
          <p:nvPr/>
        </p:nvSpPr>
        <p:spPr>
          <a:xfrm>
            <a:off x="1861457" y="1578429"/>
            <a:ext cx="8349343" cy="138248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000" i="1" dirty="0">
                <a:solidFill>
                  <a:srgbClr val="006747"/>
                </a:solidFill>
              </a:rPr>
              <a:t>You solidified a field experience site…what next?</a:t>
            </a:r>
          </a:p>
          <a:p>
            <a:endParaRPr lang="en-US" sz="2000" dirty="0">
              <a:solidFill>
                <a:srgbClr val="006747"/>
              </a:solidFill>
            </a:endParaRPr>
          </a:p>
          <a:p>
            <a:pPr marL="457200" indent="-457200" algn="l">
              <a:buFont typeface="Arial" pitchFamily="34" charset="0"/>
              <a:buChar char="•"/>
            </a:pPr>
            <a:r>
              <a:rPr lang="en-US" sz="2000" dirty="0" smtClean="0">
                <a:solidFill>
                  <a:srgbClr val="006747"/>
                </a:solidFill>
              </a:rPr>
              <a:t>IF you are doing your FE with any Department of Public Health, they will require a background check. Please use the following site!</a:t>
            </a:r>
          </a:p>
          <a:p>
            <a:r>
              <a:rPr lang="en-US" sz="2000" u="sng" dirty="0">
                <a:hlinkClick r:id="rId4"/>
              </a:rPr>
              <a:t>https://portal.castlebranch.com/UP83</a:t>
            </a:r>
            <a:r>
              <a:rPr lang="en-US" sz="2000" dirty="0"/>
              <a:t> </a:t>
            </a:r>
          </a:p>
          <a:p>
            <a:r>
              <a:rPr lang="en-US" sz="1600" dirty="0"/>
              <a:t>  </a:t>
            </a:r>
          </a:p>
          <a:p>
            <a:r>
              <a:rPr lang="en-US" sz="1400" i="1" dirty="0">
                <a:solidFill>
                  <a:schemeClr val="tx1"/>
                </a:solidFill>
              </a:rPr>
              <a:t>Shawn </a:t>
            </a:r>
            <a:r>
              <a:rPr lang="en-US" sz="1400" i="1" dirty="0" err="1">
                <a:solidFill>
                  <a:schemeClr val="tx1"/>
                </a:solidFill>
              </a:rPr>
              <a:t>Afflick</a:t>
            </a:r>
            <a:r>
              <a:rPr lang="en-US" sz="1400" i="1" dirty="0">
                <a:solidFill>
                  <a:schemeClr val="tx1"/>
                </a:solidFill>
              </a:rPr>
              <a:t>  M.Ed.</a:t>
            </a:r>
            <a:endParaRPr lang="en-US" sz="1400" dirty="0">
              <a:solidFill>
                <a:schemeClr val="tx1"/>
              </a:solidFill>
            </a:endParaRPr>
          </a:p>
          <a:p>
            <a:r>
              <a:rPr lang="en-US" sz="1400" i="1" dirty="0">
                <a:solidFill>
                  <a:schemeClr val="tx1"/>
                </a:solidFill>
              </a:rPr>
              <a:t>Student Academic Compliance </a:t>
            </a:r>
            <a:r>
              <a:rPr lang="en-US" sz="1400" i="1" dirty="0" smtClean="0">
                <a:solidFill>
                  <a:schemeClr val="tx1"/>
                </a:solidFill>
              </a:rPr>
              <a:t>Officer</a:t>
            </a:r>
            <a:r>
              <a:rPr lang="en-US" sz="1400" i="1" dirty="0">
                <a:solidFill>
                  <a:schemeClr val="tx1"/>
                </a:solidFill>
              </a:rPr>
              <a:t> </a:t>
            </a:r>
            <a:endParaRPr lang="en-US" sz="1400" dirty="0">
              <a:solidFill>
                <a:schemeClr val="tx1"/>
              </a:solidFill>
            </a:endParaRPr>
          </a:p>
          <a:p>
            <a:r>
              <a:rPr lang="en-US" sz="1400" i="1" dirty="0">
                <a:solidFill>
                  <a:schemeClr val="tx1"/>
                </a:solidFill>
              </a:rPr>
              <a:t>University of South Florida</a:t>
            </a:r>
            <a:endParaRPr lang="en-US" sz="1400" dirty="0">
              <a:solidFill>
                <a:schemeClr val="tx1"/>
              </a:solidFill>
            </a:endParaRPr>
          </a:p>
          <a:p>
            <a:r>
              <a:rPr lang="en-US" sz="1400" i="1" dirty="0">
                <a:solidFill>
                  <a:schemeClr val="tx1"/>
                </a:solidFill>
              </a:rPr>
              <a:t>College of Nursing</a:t>
            </a:r>
            <a:endParaRPr lang="en-US" sz="1400" dirty="0">
              <a:solidFill>
                <a:schemeClr val="tx1"/>
              </a:solidFill>
            </a:endParaRPr>
          </a:p>
          <a:p>
            <a:r>
              <a:rPr lang="en-US" sz="1400" i="1" dirty="0">
                <a:solidFill>
                  <a:schemeClr val="tx1"/>
                </a:solidFill>
              </a:rPr>
              <a:t>12901 Bruce B. Downs Blvd. MDC 22</a:t>
            </a:r>
            <a:endParaRPr lang="en-US" sz="1400" dirty="0">
              <a:solidFill>
                <a:schemeClr val="tx1"/>
              </a:solidFill>
            </a:endParaRPr>
          </a:p>
          <a:p>
            <a:r>
              <a:rPr lang="en-US" sz="1400" i="1" dirty="0">
                <a:solidFill>
                  <a:schemeClr val="tx1"/>
                </a:solidFill>
              </a:rPr>
              <a:t>Tampa, FL  33612</a:t>
            </a:r>
            <a:endParaRPr lang="en-US" sz="1400" dirty="0">
              <a:solidFill>
                <a:schemeClr val="tx1"/>
              </a:solidFill>
            </a:endParaRPr>
          </a:p>
          <a:p>
            <a:r>
              <a:rPr lang="en-US" sz="1600" i="1" dirty="0">
                <a:solidFill>
                  <a:schemeClr val="tx1"/>
                </a:solidFill>
              </a:rPr>
              <a:t> </a:t>
            </a:r>
            <a:endParaRPr lang="en-US" sz="1600" dirty="0">
              <a:solidFill>
                <a:schemeClr val="tx1"/>
              </a:solidFill>
            </a:endParaRPr>
          </a:p>
          <a:p>
            <a:r>
              <a:rPr lang="en-US" sz="1600" dirty="0" smtClean="0"/>
              <a:t> </a:t>
            </a:r>
            <a:endParaRPr lang="en-US" sz="1600" dirty="0"/>
          </a:p>
          <a:p>
            <a:pPr marL="457200" indent="-457200" algn="l">
              <a:buFont typeface="Arial" pitchFamily="34" charset="0"/>
              <a:buChar char="•"/>
            </a:pPr>
            <a:endParaRPr lang="en-US" sz="1600" dirty="0" smtClean="0">
              <a:solidFill>
                <a:srgbClr val="006747"/>
              </a:solidFill>
            </a:endParaRPr>
          </a:p>
          <a:p>
            <a:pPr algn="l"/>
            <a:endParaRPr lang="en-US" sz="1600" dirty="0">
              <a:solidFill>
                <a:srgbClr val="006747"/>
              </a:solidFill>
            </a:endParaRPr>
          </a:p>
        </p:txBody>
      </p:sp>
    </p:spTree>
    <p:extLst>
      <p:ext uri="{BB962C8B-B14F-4D97-AF65-F5344CB8AC3E}">
        <p14:creationId xmlns:p14="http://schemas.microsoft.com/office/powerpoint/2010/main" val="105683649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590</TotalTime>
  <Words>2350</Words>
  <Application>Microsoft Office PowerPoint</Application>
  <PresentationFormat>Widescreen</PresentationFormat>
  <Paragraphs>435</Paragraphs>
  <Slides>36</Slides>
  <Notes>16</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36</vt:i4>
      </vt:variant>
    </vt:vector>
  </HeadingPairs>
  <TitlesOfParts>
    <vt:vector size="45" baseType="lpstr">
      <vt:lpstr>Arial</vt:lpstr>
      <vt:lpstr>Bookman Old Style</vt:lpstr>
      <vt:lpstr>Calibri</vt:lpstr>
      <vt:lpstr>Calibri Light</vt:lpstr>
      <vt:lpstr>Times New Roman</vt:lpstr>
      <vt:lpstr>Wingdings</vt:lpstr>
      <vt:lpstr>Office Theme</vt:lpstr>
      <vt:lpstr>1_Office Theme</vt:lpstr>
      <vt:lpstr>2_Office Theme</vt:lpstr>
      <vt:lpstr> Field Experience Information Session (PHC 6945) September, 2016</vt:lpstr>
      <vt:lpstr>What is Field Experience (FE)?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Intermission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Field Experience Information Session (PHC 6945) November 17, 2015</dc:title>
  <dc:creator>Moretto, Kristin</dc:creator>
  <cp:lastModifiedBy>Casanova, Jesse</cp:lastModifiedBy>
  <cp:revision>39</cp:revision>
  <dcterms:created xsi:type="dcterms:W3CDTF">2015-11-10T18:26:54Z</dcterms:created>
  <dcterms:modified xsi:type="dcterms:W3CDTF">2016-09-15T15:36:08Z</dcterms:modified>
</cp:coreProperties>
</file>