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6"/>
  </p:notesMasterIdLst>
  <p:sldIdLst>
    <p:sldId id="270" r:id="rId2"/>
    <p:sldId id="272" r:id="rId3"/>
    <p:sldId id="273" r:id="rId4"/>
    <p:sldId id="274" r:id="rId5"/>
    <p:sldId id="306" r:id="rId6"/>
    <p:sldId id="307" r:id="rId7"/>
    <p:sldId id="303" r:id="rId8"/>
    <p:sldId id="308" r:id="rId9"/>
    <p:sldId id="309" r:id="rId10"/>
    <p:sldId id="310" r:id="rId11"/>
    <p:sldId id="266" r:id="rId12"/>
    <p:sldId id="304" r:id="rId13"/>
    <p:sldId id="267" r:id="rId14"/>
    <p:sldId id="271" r:id="rId15"/>
    <p:sldId id="311" r:id="rId16"/>
    <p:sldId id="302" r:id="rId17"/>
    <p:sldId id="257" r:id="rId18"/>
    <p:sldId id="258" r:id="rId19"/>
    <p:sldId id="259" r:id="rId20"/>
    <p:sldId id="261" r:id="rId21"/>
    <p:sldId id="262" r:id="rId22"/>
    <p:sldId id="263" r:id="rId23"/>
    <p:sldId id="264" r:id="rId24"/>
    <p:sldId id="265" r:id="rId25"/>
    <p:sldId id="292" r:id="rId26"/>
    <p:sldId id="293" r:id="rId27"/>
    <p:sldId id="294" r:id="rId28"/>
    <p:sldId id="295" r:id="rId29"/>
    <p:sldId id="296" r:id="rId30"/>
    <p:sldId id="297" r:id="rId31"/>
    <p:sldId id="298" r:id="rId32"/>
    <p:sldId id="301" r:id="rId33"/>
    <p:sldId id="269" r:id="rId34"/>
    <p:sldId id="31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65658" autoAdjust="0"/>
  </p:normalViewPr>
  <p:slideViewPr>
    <p:cSldViewPr snapToGrid="0">
      <p:cViewPr varScale="1">
        <p:scale>
          <a:sx n="45" d="100"/>
          <a:sy n="45" d="100"/>
        </p:scale>
        <p:origin x="118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E8C87D5-0E40-DB41-A4F4-220B9F5C0499}" type="datetimeFigureOut">
              <a:rPr lang="en-US" smtClean="0"/>
              <a:t>5/5/2016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8EA6FB3-3EC4-534B-ABB6-8DDA2F534BD8}" type="slidenum">
              <a:rPr lang="en-US" smtClean="0"/>
              <a:t>‹#›</a:t>
            </a:fld>
            <a:endParaRPr lang="en-US" dirty="0"/>
          </a:p>
        </p:txBody>
      </p:sp>
    </p:spTree>
    <p:extLst>
      <p:ext uri="{BB962C8B-B14F-4D97-AF65-F5344CB8AC3E}">
        <p14:creationId xmlns:p14="http://schemas.microsoft.com/office/powerpoint/2010/main" val="1418264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a:t>
            </a:r>
            <a:r>
              <a:rPr lang="en-US" baseline="0" dirty="0" smtClean="0"/>
              <a:t> interaction with applicants following the interview</a:t>
            </a:r>
          </a:p>
          <a:p>
            <a:endParaRPr lang="en-US" baseline="0" dirty="0" smtClean="0"/>
          </a:p>
          <a:p>
            <a:r>
              <a:rPr lang="en-US" baseline="0" dirty="0" smtClean="0"/>
              <a:t>Hartman Profile allows us to gain more information about the applicant as we can no longer have any interaction with them</a:t>
            </a:r>
          </a:p>
          <a:p>
            <a:endParaRPr lang="en-US" baseline="0" dirty="0" smtClean="0"/>
          </a:p>
          <a:p>
            <a:r>
              <a:rPr lang="en-US" baseline="0" dirty="0" smtClean="0"/>
              <a:t>Can use the profile as a tool to find applicants which best fit into YOUR program.</a:t>
            </a:r>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4</a:t>
            </a:fld>
            <a:endParaRPr lang="en-US" dirty="0"/>
          </a:p>
        </p:txBody>
      </p:sp>
    </p:spTree>
    <p:extLst>
      <p:ext uri="{BB962C8B-B14F-4D97-AF65-F5344CB8AC3E}">
        <p14:creationId xmlns:p14="http://schemas.microsoft.com/office/powerpoint/2010/main" val="301847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(INT%2)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scale measures the intensity of a person’ self-expectation,</a:t>
            </a:r>
            <a:r>
              <a:rPr lang="en-US" sz="1200" kern="1200" baseline="0" dirty="0" smtClean="0">
                <a:solidFill>
                  <a:schemeClr val="tx1"/>
                </a:solidFill>
                <a:effectLst/>
                <a:latin typeface="+mn-lt"/>
                <a:ea typeface="+mn-ea"/>
                <a:cs typeface="+mn-cs"/>
              </a:rPr>
              <a:t> the degree to which a person is motivated by expectations they bring to their own efforts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Upper scores indicate an ability for self-affirmation, the ability to say “I’m OK”.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Lower scores indicate too intense of a level of self-criticism.</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**Lower score people never think that they are doing a good job</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find rather dramatic differences in comparing the three successful candidate outcomes.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Individual who were “driven” at very high levels found most significant success.  These individuals needed explanation about this particular scores because it can lead a person to be highly  self-critical and very hard on self.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want the positives of this tendency, but you also want to govern the negatives both for the individual and the people they will work with in their  program setting.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very good example of how tool’s insights can be used not only in selection but in onboarding and counsel.</a:t>
            </a:r>
          </a:p>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21</a:t>
            </a:fld>
            <a:endParaRPr lang="en-US" dirty="0"/>
          </a:p>
        </p:txBody>
      </p:sp>
    </p:spTree>
    <p:extLst>
      <p:ext uri="{BB962C8B-B14F-4D97-AF65-F5344CB8AC3E}">
        <p14:creationId xmlns:p14="http://schemas.microsoft.com/office/powerpoint/2010/main" val="37365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(HVP—VQ2)</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very “big deal” indicator</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Capacity</a:t>
            </a:r>
            <a:r>
              <a:rPr lang="en-US" sz="1200" kern="1200" baseline="0" dirty="0" smtClean="0">
                <a:solidFill>
                  <a:schemeClr val="tx1"/>
                </a:solidFill>
                <a:effectLst/>
                <a:latin typeface="+mn-lt"/>
                <a:ea typeface="+mn-ea"/>
                <a:cs typeface="+mn-cs"/>
              </a:rPr>
              <a:t> for good qualitative judgment regarding the eternal world</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point is that “quality”  is talked about constantly, but a “sense of quality” as reflected in these scores is not found very often.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the  idea of “quality”  involves judgment assets that come into  play when measurable and quantitative elements of a situation are not as present.  We are seeing “quality” as relating to the most subtle and nuanced dynamics of a situation.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Almost like</a:t>
            </a:r>
            <a:r>
              <a:rPr lang="en-US" sz="1200" kern="1200" baseline="0" dirty="0" smtClean="0">
                <a:solidFill>
                  <a:schemeClr val="tx1"/>
                </a:solidFill>
                <a:effectLst/>
                <a:latin typeface="+mn-lt"/>
                <a:ea typeface="+mn-ea"/>
                <a:cs typeface="+mn-cs"/>
              </a:rPr>
              <a:t> the movie “Silver lining Playbook” – trying to pull out the good parts of the situation if those good parts are not obvious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a:t>
            </a:r>
          </a:p>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22</a:t>
            </a:fld>
            <a:endParaRPr lang="en-US" dirty="0"/>
          </a:p>
        </p:txBody>
      </p:sp>
    </p:spTree>
    <p:extLst>
      <p:ext uri="{BB962C8B-B14F-4D97-AF65-F5344CB8AC3E}">
        <p14:creationId xmlns:p14="http://schemas.microsoft.com/office/powerpoint/2010/main" val="162666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(HVP=DIM1)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Measures the person’s problem solving style in the workplace.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solve problems either</a:t>
            </a:r>
            <a:r>
              <a:rPr lang="en-US" sz="1200" kern="1200" baseline="0" dirty="0" smtClean="0">
                <a:solidFill>
                  <a:schemeClr val="tx1"/>
                </a:solidFill>
                <a:effectLst/>
                <a:latin typeface="+mn-lt"/>
                <a:ea typeface="+mn-ea"/>
                <a:cs typeface="+mn-cs"/>
              </a:rPr>
              <a:t> by </a:t>
            </a:r>
            <a:r>
              <a:rPr lang="en-US" sz="1200" b="1" u="sng" kern="1200" baseline="0" dirty="0" smtClean="0">
                <a:solidFill>
                  <a:schemeClr val="tx1"/>
                </a:solidFill>
                <a:effectLst/>
                <a:latin typeface="+mn-lt"/>
                <a:ea typeface="+mn-ea"/>
                <a:cs typeface="+mn-cs"/>
              </a:rPr>
              <a:t>response</a:t>
            </a:r>
            <a:r>
              <a:rPr lang="en-US" sz="1200" kern="1200" baseline="0" dirty="0" smtClean="0">
                <a:solidFill>
                  <a:schemeClr val="tx1"/>
                </a:solidFill>
                <a:effectLst/>
                <a:latin typeface="+mn-lt"/>
                <a:ea typeface="+mn-ea"/>
                <a:cs typeface="+mn-cs"/>
              </a:rPr>
              <a:t> (“don</a:t>
            </a:r>
            <a:r>
              <a:rPr lang="uk-UA"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t just stand there, do something”) or </a:t>
            </a:r>
            <a:r>
              <a:rPr lang="en-US" sz="1200" b="1" u="sng" kern="1200" baseline="0" dirty="0" smtClean="0">
                <a:solidFill>
                  <a:schemeClr val="tx1"/>
                </a:solidFill>
                <a:effectLst/>
                <a:latin typeface="+mn-lt"/>
                <a:ea typeface="+mn-ea"/>
                <a:cs typeface="+mn-cs"/>
              </a:rPr>
              <a:t>reaction</a:t>
            </a:r>
            <a:r>
              <a:rPr lang="en-US" sz="1200" kern="1200" baseline="0" dirty="0" smtClean="0">
                <a:solidFill>
                  <a:schemeClr val="tx1"/>
                </a:solidFill>
                <a:effectLst/>
                <a:latin typeface="+mn-lt"/>
                <a:ea typeface="+mn-ea"/>
                <a:cs typeface="+mn-cs"/>
              </a:rPr>
              <a:t> (“expletive”)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Deliberative (reflective) solve problems in relationship with others or through reflection and contemplation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making a distinction between individuals who  are more reactive—but in positive ways, those who are more responsive (slowing down a bit for broader consideration), and those who are more reflective.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Clearly, there are particular situations in healthcare settings where these various “styles” of decision-making will be more appropriate.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we found among best, successful  candidates was a “style” that moved within the frame of reference of RESPONSIVE but was leaning toward REACTIVE.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None  of the  successful  candidates moved into the negative expressions where responses and reactions became spasmodic, unpredictably,  and helter-skelter.</a:t>
            </a:r>
          </a:p>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23</a:t>
            </a:fld>
            <a:endParaRPr lang="en-US" dirty="0"/>
          </a:p>
        </p:txBody>
      </p:sp>
    </p:spTree>
    <p:extLst>
      <p:ext uri="{BB962C8B-B14F-4D97-AF65-F5344CB8AC3E}">
        <p14:creationId xmlns:p14="http://schemas.microsoft.com/office/powerpoint/2010/main" val="345586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 have talked about to this point is primarily “Strength of Judgment.”  However, “strength” without  “balance” will be like the proverbial  bull in the china shop.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“Balance” has more to do with how strengths will be used.</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three, work-side and three, self-side indicators.  All successful candidates performed very well on all three, work-side indicators.  This fact also means that a great deal of trust will be conveyed when all three of these scores are strong.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problems occurred when there was lack of balance on self-side indicators.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be 6/6 is high ideal, but  was accomplished by most successful candidates.  These scores, from first point of onboarding and through subsequent conversations and measurement became vital points of instruction for development.</a:t>
            </a:r>
          </a:p>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24</a:t>
            </a:fld>
            <a:endParaRPr lang="en-US" dirty="0"/>
          </a:p>
        </p:txBody>
      </p:sp>
    </p:spTree>
    <p:extLst>
      <p:ext uri="{BB962C8B-B14F-4D97-AF65-F5344CB8AC3E}">
        <p14:creationId xmlns:p14="http://schemas.microsoft.com/office/powerpoint/2010/main" val="282328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has many layers:</a:t>
            </a:r>
          </a:p>
          <a:p>
            <a:pPr marL="228600" indent="-228600">
              <a:buAutoNum type="arabicPeriod"/>
            </a:pPr>
            <a:r>
              <a:rPr lang="en-US" dirty="0" smtClean="0"/>
              <a:t>Match results – probably</a:t>
            </a:r>
            <a:r>
              <a:rPr lang="en-US" baseline="0" dirty="0" smtClean="0"/>
              <a:t> shouldn't</a:t>
            </a:r>
            <a:r>
              <a:rPr lang="uk-UA" baseline="0" dirty="0" smtClean="0"/>
              <a:t>’</a:t>
            </a:r>
            <a:r>
              <a:rPr lang="en-US" baseline="0" dirty="0" smtClean="0"/>
              <a:t>t have ranked them</a:t>
            </a:r>
          </a:p>
          <a:p>
            <a:pPr marL="228600" indent="-228600">
              <a:buAutoNum type="arabicPeriod"/>
            </a:pPr>
            <a:r>
              <a:rPr lang="en-US" baseline="0" dirty="0" smtClean="0"/>
              <a:t>External reasons to take them (USF student, highly recommended from friend, personal friend of a faculty member)</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25</a:t>
            </a:fld>
            <a:endParaRPr lang="en-US" dirty="0"/>
          </a:p>
        </p:txBody>
      </p:sp>
    </p:spTree>
    <p:extLst>
      <p:ext uri="{BB962C8B-B14F-4D97-AF65-F5344CB8AC3E}">
        <p14:creationId xmlns:p14="http://schemas.microsoft.com/office/powerpoint/2010/main" val="425911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26</a:t>
            </a:fld>
            <a:endParaRPr lang="en-US" dirty="0"/>
          </a:p>
        </p:txBody>
      </p:sp>
    </p:spTree>
    <p:extLst>
      <p:ext uri="{BB962C8B-B14F-4D97-AF65-F5344CB8AC3E}">
        <p14:creationId xmlns:p14="http://schemas.microsoft.com/office/powerpoint/2010/main" val="156501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27</a:t>
            </a:fld>
            <a:endParaRPr lang="en-US" dirty="0"/>
          </a:p>
        </p:txBody>
      </p:sp>
    </p:spTree>
    <p:extLst>
      <p:ext uri="{BB962C8B-B14F-4D97-AF65-F5344CB8AC3E}">
        <p14:creationId xmlns:p14="http://schemas.microsoft.com/office/powerpoint/2010/main" val="225321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28</a:t>
            </a:fld>
            <a:endParaRPr lang="en-US" dirty="0"/>
          </a:p>
        </p:txBody>
      </p:sp>
    </p:spTree>
    <p:extLst>
      <p:ext uri="{BB962C8B-B14F-4D97-AF65-F5344CB8AC3E}">
        <p14:creationId xmlns:p14="http://schemas.microsoft.com/office/powerpoint/2010/main" val="397610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29</a:t>
            </a:fld>
            <a:endParaRPr lang="en-US" dirty="0"/>
          </a:p>
        </p:txBody>
      </p:sp>
    </p:spTree>
    <p:extLst>
      <p:ext uri="{BB962C8B-B14F-4D97-AF65-F5344CB8AC3E}">
        <p14:creationId xmlns:p14="http://schemas.microsoft.com/office/powerpoint/2010/main" val="2007505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30</a:t>
            </a:fld>
            <a:endParaRPr lang="en-US" dirty="0"/>
          </a:p>
        </p:txBody>
      </p:sp>
    </p:spTree>
    <p:extLst>
      <p:ext uri="{BB962C8B-B14F-4D97-AF65-F5344CB8AC3E}">
        <p14:creationId xmlns:p14="http://schemas.microsoft.com/office/powerpoint/2010/main" val="407348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Introvert-extrovert</a:t>
            </a:r>
          </a:p>
          <a:p>
            <a:r>
              <a:rPr lang="en-US" dirty="0" smtClean="0"/>
              <a:t>Perception-Judging</a:t>
            </a:r>
          </a:p>
          <a:p>
            <a:r>
              <a:rPr lang="en-US" dirty="0" smtClean="0"/>
              <a:t>Feeling-Thinker</a:t>
            </a:r>
          </a:p>
          <a:p>
            <a:r>
              <a:rPr lang="en-US" dirty="0" smtClean="0"/>
              <a:t>Sensing-</a:t>
            </a:r>
            <a:r>
              <a:rPr lang="en-US" baseline="0" dirty="0" smtClean="0"/>
              <a:t>Intuition</a:t>
            </a:r>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5</a:t>
            </a:fld>
            <a:endParaRPr lang="en-US" dirty="0"/>
          </a:p>
        </p:txBody>
      </p:sp>
    </p:spTree>
    <p:extLst>
      <p:ext uri="{BB962C8B-B14F-4D97-AF65-F5344CB8AC3E}">
        <p14:creationId xmlns:p14="http://schemas.microsoft.com/office/powerpoint/2010/main" val="3714401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31</a:t>
            </a:fld>
            <a:endParaRPr lang="en-US" dirty="0"/>
          </a:p>
        </p:txBody>
      </p:sp>
    </p:spTree>
    <p:extLst>
      <p:ext uri="{BB962C8B-B14F-4D97-AF65-F5344CB8AC3E}">
        <p14:creationId xmlns:p14="http://schemas.microsoft.com/office/powerpoint/2010/main" val="384571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Introvert-extrovert</a:t>
            </a:r>
          </a:p>
          <a:p>
            <a:r>
              <a:rPr lang="en-US" dirty="0" smtClean="0"/>
              <a:t>Perception-Judging</a:t>
            </a:r>
          </a:p>
          <a:p>
            <a:r>
              <a:rPr lang="en-US" dirty="0" smtClean="0"/>
              <a:t>Feeling-Thinker</a:t>
            </a:r>
          </a:p>
          <a:p>
            <a:r>
              <a:rPr lang="en-US" dirty="0" smtClean="0"/>
              <a:t>Sensing-</a:t>
            </a:r>
            <a:r>
              <a:rPr lang="en-US" baseline="0" dirty="0" smtClean="0"/>
              <a:t>Intuition</a:t>
            </a:r>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6</a:t>
            </a:fld>
            <a:endParaRPr lang="en-US" dirty="0"/>
          </a:p>
        </p:txBody>
      </p:sp>
    </p:spTree>
    <p:extLst>
      <p:ext uri="{BB962C8B-B14F-4D97-AF65-F5344CB8AC3E}">
        <p14:creationId xmlns:p14="http://schemas.microsoft.com/office/powerpoint/2010/main" val="371440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glad that I</a:t>
            </a:r>
            <a:r>
              <a:rPr lang="en-US" baseline="0" dirty="0" smtClean="0"/>
              <a:t> matched 10 years ago because I don’t think that I could match now!</a:t>
            </a:r>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13</a:t>
            </a:fld>
            <a:endParaRPr lang="en-US" dirty="0"/>
          </a:p>
        </p:txBody>
      </p:sp>
    </p:spTree>
    <p:extLst>
      <p:ext uri="{BB962C8B-B14F-4D97-AF65-F5344CB8AC3E}">
        <p14:creationId xmlns:p14="http://schemas.microsoft.com/office/powerpoint/2010/main" val="231844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more in depth</a:t>
            </a:r>
            <a:r>
              <a:rPr lang="en-US" baseline="0" dirty="0" smtClean="0"/>
              <a:t> at the HVP, </a:t>
            </a:r>
            <a:r>
              <a:rPr lang="en-US" dirty="0" smtClean="0"/>
              <a:t>We have been able to identify 7 patterns among</a:t>
            </a:r>
            <a:r>
              <a:rPr lang="en-US" baseline="0" dirty="0" smtClean="0"/>
              <a:t> the 50 indicators that separate the most successful residents from the ones who struggle</a:t>
            </a:r>
          </a:p>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16</a:t>
            </a:fld>
            <a:endParaRPr lang="en-US" dirty="0"/>
          </a:p>
        </p:txBody>
      </p:sp>
    </p:spTree>
    <p:extLst>
      <p:ext uri="{BB962C8B-B14F-4D97-AF65-F5344CB8AC3E}">
        <p14:creationId xmlns:p14="http://schemas.microsoft.com/office/powerpoint/2010/main" val="395685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Dealing with the top 1% of the top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we are moving from the overall possible range of general scoring patterns in overall assessment, moving to overall scoring patterns found in healthcare settings since 1978, to USF candidate scoring patterns since inception of program.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It becomes clear that USF candidates, in general, are at the top  of scoring in our healthcare applications, confirming general strength of candidates for program.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any  individual who has succeeded in moving to the place where USF candidacy  would  be an option would  be expected to have strong scores in general on this particular set of graphics.</a:t>
            </a:r>
          </a:p>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17</a:t>
            </a:fld>
            <a:endParaRPr lang="en-US" dirty="0"/>
          </a:p>
        </p:txBody>
      </p:sp>
    </p:spTree>
    <p:extLst>
      <p:ext uri="{BB962C8B-B14F-4D97-AF65-F5344CB8AC3E}">
        <p14:creationId xmlns:p14="http://schemas.microsoft.com/office/powerpoint/2010/main" val="37136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(HVP=INT1)</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crucial indicator revealing ability to solve problems under stress, and usually in a quick and direct manner.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Integration = capacity to take in in information from a variety of</a:t>
            </a:r>
            <a:r>
              <a:rPr lang="en-US" sz="1200" kern="1200" baseline="0" dirty="0" smtClean="0">
                <a:solidFill>
                  <a:schemeClr val="tx1"/>
                </a:solidFill>
                <a:effectLst/>
                <a:latin typeface="+mn-lt"/>
                <a:ea typeface="+mn-ea"/>
                <a:cs typeface="+mn-cs"/>
              </a:rPr>
              <a:t> sources (rational data and gut instincts). Involves assimilation and processing the divergent information in a movement towards resolution or decision-making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Strong scores are careful decision-makers and competent problem solvers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is important for a person with a strong score on this index to be n a situation where decisions are being made on a continual basis. Otherwise, job boredom or lack of job satisfaction will prevail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you have to watch out with this one, because this could also lead to a very strong resident having issues as a lower level resident as they cannot make those decisions.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note: the movement in numbers from strong scores, to stronger scores, to strongest scores may not seem much  in  terms of actual change in numbers.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even small improvements at these levels are difficult and indicate very significant movement to stronger ability.</a:t>
            </a:r>
          </a:p>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18</a:t>
            </a:fld>
            <a:endParaRPr lang="en-US" dirty="0"/>
          </a:p>
        </p:txBody>
      </p:sp>
    </p:spTree>
    <p:extLst>
      <p:ext uri="{BB962C8B-B14F-4D97-AF65-F5344CB8AC3E}">
        <p14:creationId xmlns:p14="http://schemas.microsoft.com/office/powerpoint/2010/main" val="84715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(HVP=INT%)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indicator defines the presence of “decision-making </a:t>
            </a:r>
            <a:r>
              <a:rPr lang="en-US" sz="1200" i="1" kern="1200" dirty="0" smtClean="0">
                <a:solidFill>
                  <a:schemeClr val="tx1"/>
                </a:solidFill>
                <a:effectLst/>
                <a:latin typeface="+mn-lt"/>
                <a:ea typeface="+mn-ea"/>
                <a:cs typeface="+mn-cs"/>
              </a:rPr>
              <a:t>energy.”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this energy is high, great personal resiliency  is brought to problem-solving.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successful candidates</a:t>
            </a:r>
            <a:r>
              <a:rPr lang="en-US" sz="1200" kern="1200" baseline="0" dirty="0" smtClean="0">
                <a:solidFill>
                  <a:schemeClr val="tx1"/>
                </a:solidFill>
                <a:effectLst/>
                <a:latin typeface="+mn-lt"/>
                <a:ea typeface="+mn-ea"/>
                <a:cs typeface="+mn-cs"/>
              </a:rPr>
              <a:t> have the</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capacity to deal with difficult people, as well as retain a positive degree of control and direction of situations in which difficult people try to dominate.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ability to remain creative and innovative—the  ability to find solutions others will  not remains intact.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Less successful</a:t>
            </a:r>
            <a:r>
              <a:rPr lang="en-US" sz="1200" kern="1200" baseline="0" dirty="0" smtClean="0">
                <a:solidFill>
                  <a:schemeClr val="tx1"/>
                </a:solidFill>
                <a:effectLst/>
                <a:latin typeface="+mn-lt"/>
                <a:ea typeface="+mn-ea"/>
                <a:cs typeface="+mn-cs"/>
              </a:rPr>
              <a:t> candidates will</a:t>
            </a:r>
            <a:r>
              <a:rPr lang="en-US" sz="1200" kern="1200" dirty="0" smtClean="0">
                <a:solidFill>
                  <a:schemeClr val="tx1"/>
                </a:solidFill>
                <a:effectLst/>
                <a:latin typeface="+mn-lt"/>
                <a:ea typeface="+mn-ea"/>
                <a:cs typeface="+mn-cs"/>
              </a:rPr>
              <a:t> more likely “burnout” likely and have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errors in judgment because of tiredness. Scores “sag” due to too much environmental stress, overwhelming number of responsibilities, and lack of appropriate rest  </a:t>
            </a:r>
          </a:p>
          <a:p>
            <a:endParaRPr lang="en-US" dirty="0"/>
          </a:p>
        </p:txBody>
      </p:sp>
      <p:sp>
        <p:nvSpPr>
          <p:cNvPr id="4" name="Slide Number Placeholder 3"/>
          <p:cNvSpPr>
            <a:spLocks noGrp="1"/>
          </p:cNvSpPr>
          <p:nvPr>
            <p:ph type="sldNum" sz="quarter" idx="10"/>
          </p:nvPr>
        </p:nvSpPr>
        <p:spPr/>
        <p:txBody>
          <a:bodyPr/>
          <a:lstStyle/>
          <a:p>
            <a:fld id="{88EA6FB3-3EC4-534B-ABB6-8DDA2F534BD8}" type="slidenum">
              <a:rPr lang="en-US" smtClean="0"/>
              <a:t>19</a:t>
            </a:fld>
            <a:endParaRPr lang="en-US" dirty="0"/>
          </a:p>
        </p:txBody>
      </p:sp>
    </p:spTree>
    <p:extLst>
      <p:ext uri="{BB962C8B-B14F-4D97-AF65-F5344CB8AC3E}">
        <p14:creationId xmlns:p14="http://schemas.microsoft.com/office/powerpoint/2010/main" val="52285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(HVP=DIM%2/DIM-E2)</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Indicates the degree to which </a:t>
            </a:r>
            <a:r>
              <a:rPr lang="en-US" sz="1200" b="1" u="sng" kern="1200" dirty="0" smtClean="0">
                <a:solidFill>
                  <a:schemeClr val="tx1"/>
                </a:solidFill>
                <a:effectLst/>
                <a:latin typeface="+mn-lt"/>
                <a:ea typeface="+mn-ea"/>
                <a:cs typeface="+mn-cs"/>
              </a:rPr>
              <a:t>work is seen</a:t>
            </a:r>
            <a:r>
              <a:rPr lang="en-US" sz="1200" b="1" u="sng" kern="1200" baseline="0" dirty="0" smtClean="0">
                <a:solidFill>
                  <a:schemeClr val="tx1"/>
                </a:solidFill>
                <a:effectLst/>
                <a:latin typeface="+mn-lt"/>
                <a:ea typeface="+mn-ea"/>
                <a:cs typeface="+mn-cs"/>
              </a:rPr>
              <a:t> as a positive fact of life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Strong scores embrace work as a part of life and are more likely to handle change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Here, the ability to deal with change—a profoundly important asset in any residency  program—is seen as a function of the degree of commitment, passion, and engagement that a person is finding in work.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there is a sense of high  meaning and purpose in work, sustaining yourself  through change will be stronger.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Weak scores indicate some level of fear of change and attempt to avoid 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8EA6FB3-3EC4-534B-ABB6-8DDA2F534BD8}" type="slidenum">
              <a:rPr lang="en-US" smtClean="0"/>
              <a:t>20</a:t>
            </a:fld>
            <a:endParaRPr lang="en-US" dirty="0"/>
          </a:p>
        </p:txBody>
      </p:sp>
    </p:spTree>
    <p:extLst>
      <p:ext uri="{BB962C8B-B14F-4D97-AF65-F5344CB8AC3E}">
        <p14:creationId xmlns:p14="http://schemas.microsoft.com/office/powerpoint/2010/main" val="335054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D94C3-BE6E-43C3-9264-29C018BF3CEB}"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D94C3-BE6E-43C3-9264-29C018BF3CE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D94C3-BE6E-43C3-9264-29C018BF3CE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D94C3-BE6E-43C3-9264-29C018BF3CE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6D94C3-BE6E-43C3-9264-29C018BF3CEB}"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6D94C3-BE6E-43C3-9264-29C018BF3CE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6D94C3-BE6E-43C3-9264-29C018BF3CEB}"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6D94C3-BE6E-43C3-9264-29C018BF3CE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6D94C3-BE6E-43C3-9264-29C018BF3CE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6D94C3-BE6E-43C3-9264-29C018BF3CEB}"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42B15-C9BC-495A-98CC-FF1E91DE0C72}" type="datetimeFigureOut">
              <a:rPr lang="en-US" smtClean="0"/>
              <a:t>5/5/2016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6D94C3-BE6E-43C3-9264-29C018BF3CE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6C542B15-C9BC-495A-98CC-FF1E91DE0C72}" type="datetimeFigureOut">
              <a:rPr lang="en-US" smtClean="0"/>
              <a:t>5/5/2016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426D94C3-BE6E-43C3-9264-29C018BF3CE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byrum4@aol.com" TargetMode="External"/><Relationship Id="rId2" Type="http://schemas.openxmlformats.org/officeDocument/2006/relationships/hyperlink" Target="mailto:mharring@health.usf.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Using the Hartman Value Profile in Plastic Surgery Resident recruitment</a:t>
            </a:r>
            <a:endParaRPr lang="en-US" dirty="0"/>
          </a:p>
        </p:txBody>
      </p:sp>
      <p:sp>
        <p:nvSpPr>
          <p:cNvPr id="3" name="Subtitle 2"/>
          <p:cNvSpPr>
            <a:spLocks noGrp="1"/>
          </p:cNvSpPr>
          <p:nvPr>
            <p:ph type="subTitle" idx="1"/>
          </p:nvPr>
        </p:nvSpPr>
        <p:spPr>
          <a:xfrm>
            <a:off x="1761136" y="3829596"/>
            <a:ext cx="8615680" cy="1755386"/>
          </a:xfrm>
        </p:spPr>
        <p:txBody>
          <a:bodyPr>
            <a:noAutofit/>
          </a:bodyPr>
          <a:lstStyle/>
          <a:p>
            <a:pPr algn="ctr"/>
            <a:r>
              <a:rPr lang="en-US" dirty="0" smtClean="0"/>
              <a:t>Michael A. Harrington, M.D., M.P.H.</a:t>
            </a:r>
          </a:p>
          <a:p>
            <a:pPr algn="ctr"/>
            <a:r>
              <a:rPr lang="en-US" dirty="0" smtClean="0"/>
              <a:t>Assistant Professor of Surgery</a:t>
            </a:r>
          </a:p>
          <a:p>
            <a:pPr algn="ctr"/>
            <a:r>
              <a:rPr lang="en-US" dirty="0" smtClean="0"/>
              <a:t>Residency Program Director</a:t>
            </a:r>
          </a:p>
          <a:p>
            <a:pPr algn="ctr"/>
            <a:r>
              <a:rPr lang="en-US" dirty="0" smtClean="0"/>
              <a:t>University of South Florida</a:t>
            </a:r>
          </a:p>
          <a:p>
            <a:pPr algn="ctr"/>
            <a:r>
              <a:rPr lang="en-US" dirty="0" smtClean="0"/>
              <a:t>Division of Plastic Surgery</a:t>
            </a:r>
            <a:endParaRPr lang="en-US" dirty="0"/>
          </a:p>
        </p:txBody>
      </p:sp>
      <p:pic>
        <p:nvPicPr>
          <p:cNvPr id="4" name="Picture 3" descr="USF_Health_CMYK_-Æ.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6061" y="5897668"/>
            <a:ext cx="1331976" cy="821436"/>
          </a:xfrm>
          <a:prstGeom prst="rect">
            <a:avLst/>
          </a:prstGeom>
        </p:spPr>
      </p:pic>
    </p:spTree>
    <p:extLst>
      <p:ext uri="{BB962C8B-B14F-4D97-AF65-F5344CB8AC3E}">
        <p14:creationId xmlns:p14="http://schemas.microsoft.com/office/powerpoint/2010/main" val="3484746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Value Judgment (S)</a:t>
            </a:r>
            <a:endParaRPr lang="en-US" dirty="0"/>
          </a:p>
        </p:txBody>
      </p:sp>
      <p:sp>
        <p:nvSpPr>
          <p:cNvPr id="3" name="Content Placeholder 2"/>
          <p:cNvSpPr>
            <a:spLocks noGrp="1"/>
          </p:cNvSpPr>
          <p:nvPr>
            <p:ph idx="1"/>
          </p:nvPr>
        </p:nvSpPr>
        <p:spPr/>
        <p:txBody>
          <a:bodyPr/>
          <a:lstStyle/>
          <a:p>
            <a:r>
              <a:rPr lang="en-US" sz="3200" u="sng" dirty="0"/>
              <a:t>C</a:t>
            </a:r>
            <a:r>
              <a:rPr lang="en-US" sz="3200" u="sng" dirty="0" smtClean="0"/>
              <a:t>apacity for: </a:t>
            </a:r>
          </a:p>
          <a:p>
            <a:pPr lvl="1"/>
            <a:r>
              <a:rPr lang="en-US" sz="2800" dirty="0"/>
              <a:t>E</a:t>
            </a:r>
            <a:r>
              <a:rPr lang="en-US" sz="2800" dirty="0" smtClean="0"/>
              <a:t>xcellence </a:t>
            </a:r>
            <a:r>
              <a:rPr lang="en-US" sz="2800" dirty="0"/>
              <a:t>in </a:t>
            </a:r>
            <a:r>
              <a:rPr lang="en-US" sz="2800" dirty="0" smtClean="0"/>
              <a:t>abstract </a:t>
            </a:r>
            <a:r>
              <a:rPr lang="en-US" sz="2800" dirty="0"/>
              <a:t>domains of work and life </a:t>
            </a:r>
            <a:endParaRPr lang="en-US" sz="2800" dirty="0" smtClean="0"/>
          </a:p>
          <a:p>
            <a:pPr lvl="2"/>
            <a:r>
              <a:rPr lang="en-US" sz="2400" dirty="0"/>
              <a:t>S</a:t>
            </a:r>
            <a:r>
              <a:rPr lang="en-US" sz="2400" dirty="0" smtClean="0"/>
              <a:t>uch </a:t>
            </a:r>
            <a:r>
              <a:rPr lang="en-US" sz="2400" dirty="0"/>
              <a:t>as long range planning, strategic visioning, structural integrations, implications, and </a:t>
            </a:r>
            <a:r>
              <a:rPr lang="en-US" sz="2400" dirty="0" smtClean="0"/>
              <a:t>consequences</a:t>
            </a:r>
            <a:endParaRPr lang="en-US" sz="2400" dirty="0"/>
          </a:p>
          <a:p>
            <a:pPr lvl="1"/>
            <a:r>
              <a:rPr lang="en-US" sz="2800" dirty="0" smtClean="0"/>
              <a:t>Ability to </a:t>
            </a:r>
            <a:r>
              <a:rPr lang="en-US" sz="2800" dirty="0"/>
              <a:t>see “the big </a:t>
            </a:r>
            <a:r>
              <a:rPr lang="en-US" sz="2800" dirty="0" smtClean="0"/>
              <a:t>picture” </a:t>
            </a:r>
          </a:p>
          <a:p>
            <a:pPr lvl="2"/>
            <a:r>
              <a:rPr lang="en-US" sz="2400" dirty="0" smtClean="0"/>
              <a:t>With </a:t>
            </a:r>
            <a:r>
              <a:rPr lang="en-US" sz="2400" dirty="0"/>
              <a:t>implications and consequences</a:t>
            </a:r>
            <a:r>
              <a:rPr lang="en-US" dirty="0"/>
              <a:t>. </a:t>
            </a:r>
          </a:p>
        </p:txBody>
      </p:sp>
    </p:spTree>
    <p:extLst>
      <p:ext uri="{BB962C8B-B14F-4D97-AF65-F5344CB8AC3E}">
        <p14:creationId xmlns:p14="http://schemas.microsoft.com/office/powerpoint/2010/main" val="3196661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Hartman Value Profile at USF</a:t>
            </a:r>
            <a:endParaRPr lang="en-US" dirty="0"/>
          </a:p>
        </p:txBody>
      </p:sp>
      <p:sp>
        <p:nvSpPr>
          <p:cNvPr id="3" name="Content Placeholder 2"/>
          <p:cNvSpPr>
            <a:spLocks noGrp="1"/>
          </p:cNvSpPr>
          <p:nvPr>
            <p:ph idx="1"/>
          </p:nvPr>
        </p:nvSpPr>
        <p:spPr/>
        <p:txBody>
          <a:bodyPr>
            <a:normAutofit/>
          </a:bodyPr>
          <a:lstStyle/>
          <a:p>
            <a:r>
              <a:rPr lang="en-US" dirty="0" smtClean="0"/>
              <a:t>527 candidates since 2008</a:t>
            </a:r>
          </a:p>
          <a:p>
            <a:r>
              <a:rPr lang="en-US" dirty="0" smtClean="0"/>
              <a:t>First used with Plastic Surgery candidates</a:t>
            </a:r>
          </a:p>
          <a:p>
            <a:pPr lvl="1"/>
            <a:r>
              <a:rPr lang="en-US" dirty="0" smtClean="0"/>
              <a:t>Expanded to include Vascular and General </a:t>
            </a:r>
            <a:r>
              <a:rPr lang="en-US" dirty="0"/>
              <a:t>S</a:t>
            </a:r>
            <a:r>
              <a:rPr lang="en-US" dirty="0" smtClean="0"/>
              <a:t>urgery</a:t>
            </a:r>
          </a:p>
          <a:p>
            <a:r>
              <a:rPr lang="en-US" dirty="0" smtClean="0"/>
              <a:t>Used to </a:t>
            </a:r>
            <a:r>
              <a:rPr lang="en-US" b="1" i="1" u="sng" dirty="0" smtClean="0"/>
              <a:t>augment</a:t>
            </a:r>
            <a:r>
              <a:rPr lang="en-US" dirty="0" smtClean="0"/>
              <a:t> and </a:t>
            </a:r>
            <a:r>
              <a:rPr lang="en-US" b="1" i="1" u="sng" dirty="0" smtClean="0"/>
              <a:t>enhance</a:t>
            </a:r>
            <a:r>
              <a:rPr lang="en-US" dirty="0" smtClean="0"/>
              <a:t> the selection process</a:t>
            </a:r>
          </a:p>
          <a:p>
            <a:pPr lvl="1"/>
            <a:r>
              <a:rPr lang="en-US" dirty="0" smtClean="0"/>
              <a:t>Helps discern </a:t>
            </a:r>
            <a:r>
              <a:rPr lang="en-US" dirty="0"/>
              <a:t>“fine lines” between candidates that might not be found in supportive materials </a:t>
            </a:r>
            <a:r>
              <a:rPr lang="en-US" dirty="0" smtClean="0"/>
              <a:t>and through the </a:t>
            </a:r>
            <a:r>
              <a:rPr lang="en-US" dirty="0"/>
              <a:t>interview process </a:t>
            </a:r>
            <a:endParaRPr lang="en-US" dirty="0" smtClean="0"/>
          </a:p>
          <a:p>
            <a:pPr lvl="1"/>
            <a:r>
              <a:rPr lang="en-US" dirty="0" smtClean="0"/>
              <a:t>Typically confirms what we already know about the candidate (especially rotators)</a:t>
            </a:r>
          </a:p>
          <a:p>
            <a:pPr lvl="1"/>
            <a:r>
              <a:rPr lang="en-US" dirty="0" smtClean="0"/>
              <a:t>Can show glaring concerns</a:t>
            </a:r>
          </a:p>
          <a:p>
            <a:pPr lvl="1"/>
            <a:r>
              <a:rPr lang="en-US" dirty="0" smtClean="0"/>
              <a:t>Adds an extra layer of information about the applicant that may be missed otherwise</a:t>
            </a:r>
          </a:p>
          <a:p>
            <a:pPr marL="274320" lvl="1" indent="0">
              <a:buNone/>
            </a:pPr>
            <a:endParaRPr lang="en-US" dirty="0" smtClean="0"/>
          </a:p>
          <a:p>
            <a:r>
              <a:rPr lang="en-US" dirty="0" smtClean="0"/>
              <a:t>Independent reports based exclusively on assessment (</a:t>
            </a:r>
            <a:r>
              <a:rPr lang="en-US" i="1" dirty="0" smtClean="0"/>
              <a:t>blinded and no bias</a:t>
            </a:r>
            <a:r>
              <a:rPr lang="en-US" dirty="0" smtClean="0"/>
              <a:t>)</a:t>
            </a:r>
          </a:p>
          <a:p>
            <a:pPr lvl="1"/>
            <a:r>
              <a:rPr lang="en-US" dirty="0" smtClean="0"/>
              <a:t> </a:t>
            </a:r>
            <a:r>
              <a:rPr lang="en-US" dirty="0"/>
              <a:t>F</a:t>
            </a:r>
            <a:r>
              <a:rPr lang="en-US" dirty="0" smtClean="0"/>
              <a:t>ollowed by detailed conversation with selection committee</a:t>
            </a:r>
          </a:p>
        </p:txBody>
      </p:sp>
    </p:spTree>
    <p:extLst>
      <p:ext uri="{BB962C8B-B14F-4D97-AF65-F5344CB8AC3E}">
        <p14:creationId xmlns:p14="http://schemas.microsoft.com/office/powerpoint/2010/main" val="533945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descr="HVP 1.pdf"/>
          <p:cNvPicPr>
            <a:picLocks noGrp="1" noChangeAspect="1"/>
          </p:cNvPicPr>
          <p:nvPr>
            <p:ph idx="1"/>
          </p:nvPr>
        </p:nvPicPr>
        <p:blipFill>
          <a:blip r:embed="rId2" cstate="print">
            <a:extLst>
              <a:ext uri="{28A0092B-C50C-407E-A947-70E740481C1C}">
                <a14:useLocalDpi xmlns:a14="http://schemas.microsoft.com/office/drawing/2010/main" val="0"/>
              </a:ext>
            </a:extLst>
          </a:blip>
          <a:srcRect l="-83938" r="-83938"/>
          <a:stretch>
            <a:fillRect/>
          </a:stretch>
        </p:blipFill>
        <p:spPr>
          <a:xfrm>
            <a:off x="-1934648" y="385213"/>
            <a:ext cx="15982983" cy="7103548"/>
          </a:xfrm>
        </p:spPr>
      </p:pic>
    </p:spTree>
    <p:extLst>
      <p:ext uri="{BB962C8B-B14F-4D97-AF65-F5344CB8AC3E}">
        <p14:creationId xmlns:p14="http://schemas.microsoft.com/office/powerpoint/2010/main" val="3404944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a:xfrm>
            <a:off x="838200" y="1825625"/>
            <a:ext cx="10515600" cy="4704844"/>
          </a:xfrm>
        </p:spPr>
        <p:txBody>
          <a:bodyPr>
            <a:normAutofit/>
          </a:bodyPr>
          <a:lstStyle/>
          <a:p>
            <a:pPr marL="514350" indent="-514350">
              <a:buAutoNum type="arabicPeriod"/>
            </a:pPr>
            <a:r>
              <a:rPr lang="en-US" dirty="0" smtClean="0"/>
              <a:t>Almost all Plastic Surgery Residency candidates exhibit excellent preparation from their respective medical education programs.</a:t>
            </a:r>
          </a:p>
          <a:p>
            <a:pPr marL="0" indent="0">
              <a:buNone/>
            </a:pPr>
            <a:endParaRPr lang="en-US" dirty="0" smtClean="0"/>
          </a:p>
          <a:p>
            <a:pPr marL="514350" indent="-514350">
              <a:buAutoNum type="arabicPeriod"/>
            </a:pPr>
            <a:r>
              <a:rPr lang="en-US" dirty="0" smtClean="0"/>
              <a:t>Almost all Plastic Surgery Residency candidates exhibit strong grades, strong recommendations, and very well-written applications.</a:t>
            </a:r>
          </a:p>
          <a:p>
            <a:pPr marL="0" indent="0">
              <a:buNone/>
            </a:pPr>
            <a:endParaRPr lang="en-US" dirty="0" smtClean="0"/>
          </a:p>
          <a:p>
            <a:pPr marL="514350" indent="-514350">
              <a:buAutoNum type="arabicPeriod"/>
            </a:pPr>
            <a:r>
              <a:rPr lang="en-US" dirty="0" smtClean="0"/>
              <a:t>Very thin—but very </a:t>
            </a:r>
            <a:r>
              <a:rPr lang="en-US" i="1" dirty="0" smtClean="0"/>
              <a:t>distinct</a:t>
            </a:r>
            <a:r>
              <a:rPr lang="en-US" dirty="0" smtClean="0"/>
              <a:t>—lines exist between:</a:t>
            </a:r>
          </a:p>
          <a:p>
            <a:pPr marL="971550" lvl="1" indent="-514350">
              <a:buFont typeface="Arial" panose="020B0604020202020204" pitchFamily="34" charset="0"/>
              <a:buAutoNum type="arabicPeriod"/>
            </a:pPr>
            <a:r>
              <a:rPr lang="en-US" dirty="0"/>
              <a:t>successful candidates with excellent outcomes </a:t>
            </a:r>
            <a:r>
              <a:rPr lang="en-US" b="1" i="1" dirty="0">
                <a:solidFill>
                  <a:srgbClr val="3366FF"/>
                </a:solidFill>
              </a:rPr>
              <a:t>(Superstar Resident</a:t>
            </a:r>
            <a:r>
              <a:rPr lang="en-US" b="1" i="1" dirty="0" smtClean="0">
                <a:solidFill>
                  <a:srgbClr val="3366FF"/>
                </a:solidFill>
              </a:rPr>
              <a:t>)</a:t>
            </a:r>
            <a:endParaRPr lang="en-US" dirty="0" smtClean="0"/>
          </a:p>
          <a:p>
            <a:pPr marL="971550" lvl="1" indent="-514350">
              <a:buAutoNum type="arabicPeriod"/>
            </a:pPr>
            <a:r>
              <a:rPr lang="en-US" dirty="0" smtClean="0"/>
              <a:t>successful candidates with good outcomes </a:t>
            </a:r>
            <a:r>
              <a:rPr lang="en-US" b="1" i="1" dirty="0" smtClean="0">
                <a:solidFill>
                  <a:srgbClr val="3366FF"/>
                </a:solidFill>
              </a:rPr>
              <a:t>(Average/Good Resident)</a:t>
            </a:r>
          </a:p>
          <a:p>
            <a:pPr marL="971550" lvl="1" indent="-514350">
              <a:buFont typeface="Arial" panose="020B0604020202020204" pitchFamily="34" charset="0"/>
              <a:buAutoNum type="arabicPeriod"/>
            </a:pPr>
            <a:r>
              <a:rPr lang="en-US" dirty="0"/>
              <a:t>successful candidates with </a:t>
            </a:r>
            <a:r>
              <a:rPr lang="en-US" dirty="0" smtClean="0"/>
              <a:t>poor outcomes </a:t>
            </a:r>
            <a:r>
              <a:rPr lang="en-US" b="1" i="1" dirty="0">
                <a:solidFill>
                  <a:srgbClr val="3366FF"/>
                </a:solidFill>
              </a:rPr>
              <a:t>(Bad Resident</a:t>
            </a:r>
            <a:r>
              <a:rPr lang="en-US" b="1" i="1" dirty="0" smtClean="0">
                <a:solidFill>
                  <a:srgbClr val="3366FF"/>
                </a:solidFill>
              </a:rPr>
              <a:t>)</a:t>
            </a:r>
            <a:endParaRPr lang="en-US" b="1" i="1" dirty="0">
              <a:solidFill>
                <a:srgbClr val="3366FF"/>
              </a:solidFill>
            </a:endParaRPr>
          </a:p>
        </p:txBody>
      </p:sp>
    </p:spTree>
    <p:extLst>
      <p:ext uri="{BB962C8B-B14F-4D97-AF65-F5344CB8AC3E}">
        <p14:creationId xmlns:p14="http://schemas.microsoft.com/office/powerpoint/2010/main" val="3566230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our Research</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To find a correlation between </a:t>
            </a:r>
            <a:r>
              <a:rPr lang="en-US" u="sng" dirty="0" smtClean="0"/>
              <a:t>assessment scores </a:t>
            </a:r>
            <a:r>
              <a:rPr lang="en-US" dirty="0" smtClean="0"/>
              <a:t>and </a:t>
            </a:r>
            <a:r>
              <a:rPr lang="en-US" u="sng" dirty="0" smtClean="0"/>
              <a:t>successful candidates with excellent outcomes</a:t>
            </a:r>
            <a:endParaRPr lang="en-US" dirty="0"/>
          </a:p>
          <a:p>
            <a:pPr marL="0" indent="0">
              <a:buNone/>
            </a:pPr>
            <a:endParaRPr lang="en-US" dirty="0" smtClean="0"/>
          </a:p>
          <a:p>
            <a:pPr marL="0" indent="0">
              <a:buNone/>
            </a:pPr>
            <a:r>
              <a:rPr lang="en-US" u="sng" dirty="0" smtClean="0"/>
              <a:t>Limitations:</a:t>
            </a:r>
            <a:endParaRPr lang="en-US" u="sng" dirty="0"/>
          </a:p>
          <a:p>
            <a:pPr marL="457200" indent="-457200">
              <a:buAutoNum type="arabicPeriod"/>
            </a:pPr>
            <a:r>
              <a:rPr lang="en-US" dirty="0" smtClean="0"/>
              <a:t>Small Sample Size (N=24) </a:t>
            </a:r>
          </a:p>
          <a:p>
            <a:pPr marL="731520" lvl="1" indent="-457200">
              <a:buAutoNum type="arabicPeriod"/>
            </a:pPr>
            <a:r>
              <a:rPr lang="en-US" dirty="0" smtClean="0"/>
              <a:t>limited to the applicants who have matched at USF</a:t>
            </a:r>
          </a:p>
          <a:p>
            <a:pPr marL="457200" indent="-457200">
              <a:buAutoNum type="arabicPeriod"/>
            </a:pPr>
            <a:r>
              <a:rPr lang="en-US" dirty="0" smtClean="0"/>
              <a:t>Subjective evaluations done by Faculty</a:t>
            </a:r>
          </a:p>
          <a:p>
            <a:pPr marL="731520" lvl="1" indent="-457200">
              <a:buFont typeface="+mj-lt"/>
              <a:buAutoNum type="alphaLcPeriod"/>
            </a:pPr>
            <a:r>
              <a:rPr lang="en-US" dirty="0" smtClean="0"/>
              <a:t>Need an objective way to truly evaluate resident performance (bias)</a:t>
            </a:r>
          </a:p>
          <a:p>
            <a:pPr marL="1005840" lvl="2" indent="-457200">
              <a:buAutoNum type="arabicPeriod"/>
            </a:pPr>
            <a:r>
              <a:rPr lang="en-US" dirty="0" err="1" smtClean="0"/>
              <a:t>Inservice</a:t>
            </a:r>
            <a:r>
              <a:rPr lang="en-US" dirty="0" smtClean="0"/>
              <a:t> Scores</a:t>
            </a:r>
          </a:p>
          <a:p>
            <a:pPr marL="1005840" lvl="2" indent="-457200">
              <a:buAutoNum type="arabicPeriod"/>
            </a:pPr>
            <a:r>
              <a:rPr lang="en-US" dirty="0" smtClean="0"/>
              <a:t>Milestones</a:t>
            </a:r>
          </a:p>
          <a:p>
            <a:pPr marL="0" indent="0">
              <a:buNone/>
            </a:pPr>
            <a:endParaRPr lang="en-US" dirty="0" smtClean="0"/>
          </a:p>
        </p:txBody>
      </p:sp>
    </p:spTree>
    <p:extLst>
      <p:ext uri="{BB962C8B-B14F-4D97-AF65-F5344CB8AC3E}">
        <p14:creationId xmlns:p14="http://schemas.microsoft.com/office/powerpoint/2010/main" val="111670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our Research</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Data was Compiled:</a:t>
            </a:r>
          </a:p>
          <a:p>
            <a:pPr marL="457200" indent="-457200">
              <a:buAutoNum type="arabicPeriod"/>
            </a:pPr>
            <a:r>
              <a:rPr lang="en-US" dirty="0" smtClean="0"/>
              <a:t>Independent assessment of the initial Hartman Profile by Steve </a:t>
            </a:r>
            <a:r>
              <a:rPr lang="en-US" dirty="0" err="1" smtClean="0"/>
              <a:t>Byrum</a:t>
            </a:r>
            <a:endParaRPr lang="en-US" dirty="0"/>
          </a:p>
          <a:p>
            <a:pPr marL="731520" lvl="1" indent="-457200">
              <a:buAutoNum type="arabicPeriod"/>
            </a:pPr>
            <a:r>
              <a:rPr lang="en-US" dirty="0" smtClean="0"/>
              <a:t>Determined Strengths and Weaknesses of the Application/Resident</a:t>
            </a:r>
          </a:p>
          <a:p>
            <a:pPr marL="457200" indent="-457200">
              <a:buAutoNum type="arabicPeriod"/>
            </a:pPr>
            <a:r>
              <a:rPr lang="en-US" dirty="0" smtClean="0"/>
              <a:t>Independent assessment/evaluation of Resident performances by Core USF Faculty Members</a:t>
            </a:r>
          </a:p>
          <a:p>
            <a:pPr marL="731520" lvl="1" indent="-457200">
              <a:buAutoNum type="arabicPeriod"/>
            </a:pPr>
            <a:r>
              <a:rPr lang="en-US" dirty="0" smtClean="0"/>
              <a:t>Assessments compiled</a:t>
            </a:r>
          </a:p>
          <a:p>
            <a:pPr marL="731520" lvl="1" indent="-457200">
              <a:buAutoNum type="arabicPeriod"/>
            </a:pPr>
            <a:r>
              <a:rPr lang="en-US" dirty="0" smtClean="0"/>
              <a:t>Residents ranked into one of three aforementioned tiers</a:t>
            </a:r>
          </a:p>
          <a:p>
            <a:pPr marL="731520" lvl="1" indent="-457200">
              <a:buAutoNum type="arabicPeriod"/>
            </a:pPr>
            <a:r>
              <a:rPr lang="en-US" dirty="0" smtClean="0"/>
              <a:t>Tiers sent to Steve </a:t>
            </a:r>
            <a:r>
              <a:rPr lang="en-US" dirty="0" err="1" smtClean="0"/>
              <a:t>Byrum</a:t>
            </a:r>
            <a:endParaRPr lang="en-US" dirty="0" smtClean="0"/>
          </a:p>
          <a:p>
            <a:pPr marL="457200" indent="-457200">
              <a:buAutoNum type="arabicPeriod"/>
            </a:pPr>
            <a:r>
              <a:rPr lang="en-US" dirty="0"/>
              <a:t>A</a:t>
            </a:r>
            <a:r>
              <a:rPr lang="en-US" dirty="0" smtClean="0"/>
              <a:t>ssessment by Dr. </a:t>
            </a:r>
            <a:r>
              <a:rPr lang="en-US" dirty="0" err="1" smtClean="0"/>
              <a:t>Byrum</a:t>
            </a:r>
            <a:r>
              <a:rPr lang="en-US" dirty="0" smtClean="0"/>
              <a:t> compared to assessment by USF Faculty</a:t>
            </a:r>
          </a:p>
          <a:p>
            <a:pPr marL="0" indent="0">
              <a:buNone/>
            </a:pPr>
            <a:endParaRPr lang="en-US" dirty="0" smtClean="0"/>
          </a:p>
        </p:txBody>
      </p:sp>
    </p:spTree>
    <p:extLst>
      <p:ext uri="{BB962C8B-B14F-4D97-AF65-F5344CB8AC3E}">
        <p14:creationId xmlns:p14="http://schemas.microsoft.com/office/powerpoint/2010/main" val="201538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HVP Assessment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Over 50 Different Indicators of different aspects of judgment</a:t>
            </a:r>
          </a:p>
          <a:p>
            <a:endParaRPr lang="en-US" dirty="0" smtClean="0"/>
          </a:p>
          <a:p>
            <a:r>
              <a:rPr lang="en-US" dirty="0" smtClean="0"/>
              <a:t>7 particular indicators were found to distinguish candidates:	</a:t>
            </a:r>
          </a:p>
          <a:p>
            <a:pPr marL="731520" lvl="1" indent="-457200">
              <a:buFont typeface="+mj-lt"/>
              <a:buAutoNum type="arabicPeriod"/>
            </a:pPr>
            <a:r>
              <a:rPr lang="en-US" dirty="0" smtClean="0"/>
              <a:t>Problem-Solving Ability</a:t>
            </a:r>
          </a:p>
          <a:p>
            <a:pPr marL="731520" lvl="1" indent="-457200">
              <a:buFont typeface="+mj-lt"/>
              <a:buAutoNum type="arabicPeriod"/>
            </a:pPr>
            <a:r>
              <a:rPr lang="en-US" dirty="0" smtClean="0"/>
              <a:t>Innovation/Creativity/Out-of-the-Box</a:t>
            </a:r>
          </a:p>
          <a:p>
            <a:pPr marL="731520" lvl="1" indent="-457200">
              <a:buFont typeface="+mj-lt"/>
              <a:buAutoNum type="arabicPeriod"/>
            </a:pPr>
            <a:r>
              <a:rPr lang="en-US" dirty="0" smtClean="0"/>
              <a:t>Dealing with Change</a:t>
            </a:r>
          </a:p>
          <a:p>
            <a:pPr marL="731520" lvl="1" indent="-457200">
              <a:buFont typeface="+mj-lt"/>
              <a:buAutoNum type="arabicPeriod"/>
            </a:pPr>
            <a:r>
              <a:rPr lang="en-US" dirty="0" smtClean="0"/>
              <a:t>Being Driven to Excel</a:t>
            </a:r>
          </a:p>
          <a:p>
            <a:pPr marL="731520" lvl="1" indent="-457200">
              <a:buFont typeface="+mj-lt"/>
              <a:buAutoNum type="arabicPeriod"/>
            </a:pPr>
            <a:r>
              <a:rPr lang="en-US" dirty="0" smtClean="0"/>
              <a:t>Sense of Quality</a:t>
            </a:r>
          </a:p>
          <a:p>
            <a:pPr marL="731520" lvl="1" indent="-457200">
              <a:buFont typeface="+mj-lt"/>
              <a:buAutoNum type="arabicPeriod"/>
            </a:pPr>
            <a:r>
              <a:rPr lang="en-US" dirty="0" smtClean="0"/>
              <a:t>Decision making “Style”</a:t>
            </a:r>
          </a:p>
          <a:p>
            <a:pPr marL="731520" lvl="1" indent="-457200">
              <a:buFont typeface="+mj-lt"/>
              <a:buAutoNum type="arabicPeriod"/>
            </a:pPr>
            <a:r>
              <a:rPr lang="en-US" dirty="0" smtClean="0"/>
              <a:t>Balance of Judgment</a:t>
            </a:r>
          </a:p>
          <a:p>
            <a:pPr marL="731520" lvl="1" indent="-457200">
              <a:buFont typeface="+mj-lt"/>
              <a:buAutoNum type="arabicPeriod"/>
            </a:pPr>
            <a:endParaRPr lang="en-US" dirty="0"/>
          </a:p>
          <a:p>
            <a:pPr marL="274320" lvl="1" indent="0">
              <a:buNone/>
            </a:pPr>
            <a:r>
              <a:rPr lang="en-US" dirty="0" smtClean="0"/>
              <a:t>The power of the assessment tool is to see particular aggregates of scoring patterns within our three groupings:</a:t>
            </a:r>
          </a:p>
          <a:p>
            <a:pPr marL="971550" lvl="1" indent="-514350">
              <a:buFont typeface="Arial" panose="020B0604020202020204" pitchFamily="34" charset="0"/>
              <a:buAutoNum type="arabicPeriod"/>
            </a:pPr>
            <a:r>
              <a:rPr lang="en-US" dirty="0" smtClean="0"/>
              <a:t>successful </a:t>
            </a:r>
            <a:r>
              <a:rPr lang="en-US" dirty="0"/>
              <a:t>candidates with excellent outcomes </a:t>
            </a:r>
            <a:r>
              <a:rPr lang="en-US" b="1" i="1" dirty="0">
                <a:solidFill>
                  <a:srgbClr val="3366FF"/>
                </a:solidFill>
              </a:rPr>
              <a:t>(Superstar Resident)</a:t>
            </a:r>
            <a:endParaRPr lang="en-US" dirty="0"/>
          </a:p>
          <a:p>
            <a:pPr marL="971550" lvl="1" indent="-514350">
              <a:buAutoNum type="arabicPeriod"/>
            </a:pPr>
            <a:r>
              <a:rPr lang="en-US" dirty="0"/>
              <a:t>successful candidates with </a:t>
            </a:r>
            <a:r>
              <a:rPr lang="en-US" dirty="0" smtClean="0"/>
              <a:t>good </a:t>
            </a:r>
            <a:r>
              <a:rPr lang="en-US" dirty="0"/>
              <a:t>outcomes </a:t>
            </a:r>
            <a:r>
              <a:rPr lang="en-US" b="1" i="1" dirty="0">
                <a:solidFill>
                  <a:srgbClr val="3366FF"/>
                </a:solidFill>
              </a:rPr>
              <a:t>(Average/Good Resident)</a:t>
            </a:r>
          </a:p>
          <a:p>
            <a:pPr marL="971550" lvl="1" indent="-514350">
              <a:buFont typeface="Arial" panose="020B0604020202020204" pitchFamily="34" charset="0"/>
              <a:buAutoNum type="arabicPeriod"/>
            </a:pPr>
            <a:r>
              <a:rPr lang="en-US" dirty="0"/>
              <a:t>successful candidates with </a:t>
            </a:r>
            <a:r>
              <a:rPr lang="en-US" dirty="0" smtClean="0"/>
              <a:t>poor outcomes </a:t>
            </a:r>
            <a:r>
              <a:rPr lang="en-US" b="1" i="1" dirty="0">
                <a:solidFill>
                  <a:srgbClr val="3366FF"/>
                </a:solidFill>
              </a:rPr>
              <a:t>(Bad Resident)</a:t>
            </a:r>
          </a:p>
          <a:p>
            <a:pPr marL="274320" lvl="1" indent="0">
              <a:buNone/>
            </a:pPr>
            <a:endParaRPr lang="en-US" dirty="0" smtClean="0"/>
          </a:p>
          <a:p>
            <a:pPr lvl="1"/>
            <a:endParaRPr lang="en-US" dirty="0"/>
          </a:p>
        </p:txBody>
      </p:sp>
    </p:spTree>
    <p:extLst>
      <p:ext uri="{BB962C8B-B14F-4D97-AF65-F5344CB8AC3E}">
        <p14:creationId xmlns:p14="http://schemas.microsoft.com/office/powerpoint/2010/main" val="1501860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44" y="354819"/>
            <a:ext cx="10972800" cy="990600"/>
          </a:xfrm>
        </p:spPr>
        <p:txBody>
          <a:bodyPr/>
          <a:lstStyle/>
          <a:p>
            <a:r>
              <a:rPr lang="en-US" dirty="0" smtClean="0"/>
              <a:t>Overall Database Comparisons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7628" y="1901537"/>
            <a:ext cx="8333509" cy="3574472"/>
          </a:xfrm>
        </p:spPr>
      </p:pic>
      <p:sp>
        <p:nvSpPr>
          <p:cNvPr id="5" name="Left-Right Arrow 4"/>
          <p:cNvSpPr/>
          <p:nvPr/>
        </p:nvSpPr>
        <p:spPr>
          <a:xfrm>
            <a:off x="1797628" y="5648325"/>
            <a:ext cx="8333509"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28826" y="5915026"/>
            <a:ext cx="7858125" cy="369332"/>
          </a:xfrm>
          <a:prstGeom prst="rect">
            <a:avLst/>
          </a:prstGeom>
          <a:noFill/>
        </p:spPr>
        <p:txBody>
          <a:bodyPr wrap="square" rtlCol="0">
            <a:spAutoFit/>
          </a:bodyPr>
          <a:lstStyle/>
          <a:p>
            <a:pPr algn="ctr"/>
            <a:r>
              <a:rPr lang="en-US" dirty="0" smtClean="0">
                <a:solidFill>
                  <a:schemeClr val="bg1"/>
                </a:solidFill>
              </a:rPr>
              <a:t>.000                         .250                         .500                         .750                        1.000</a:t>
            </a:r>
            <a:endParaRPr lang="en-US" dirty="0">
              <a:solidFill>
                <a:schemeClr val="bg1"/>
              </a:solidFill>
            </a:endParaRPr>
          </a:p>
        </p:txBody>
      </p:sp>
      <p:sp>
        <p:nvSpPr>
          <p:cNvPr id="7" name="Left-Right Arrow 6"/>
          <p:cNvSpPr/>
          <p:nvPr/>
        </p:nvSpPr>
        <p:spPr>
          <a:xfrm>
            <a:off x="5610226" y="4057652"/>
            <a:ext cx="4520911" cy="733425"/>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extBox 7"/>
          <p:cNvSpPr txBox="1"/>
          <p:nvPr/>
        </p:nvSpPr>
        <p:spPr>
          <a:xfrm>
            <a:off x="5800726" y="4231460"/>
            <a:ext cx="4152900" cy="369332"/>
          </a:xfrm>
          <a:prstGeom prst="rect">
            <a:avLst/>
          </a:prstGeom>
          <a:noFill/>
        </p:spPr>
        <p:txBody>
          <a:bodyPr wrap="square" rtlCol="0">
            <a:spAutoFit/>
          </a:bodyPr>
          <a:lstStyle/>
          <a:p>
            <a:pPr algn="ctr"/>
            <a:r>
              <a:rPr lang="en-US" dirty="0" smtClean="0">
                <a:solidFill>
                  <a:schemeClr val="bg1"/>
                </a:solidFill>
              </a:rPr>
              <a:t>.490         Overall Healthcare           .980</a:t>
            </a:r>
            <a:endParaRPr lang="en-US" dirty="0">
              <a:solidFill>
                <a:schemeClr val="bg1"/>
              </a:solidFill>
            </a:endParaRPr>
          </a:p>
        </p:txBody>
      </p:sp>
      <p:sp>
        <p:nvSpPr>
          <p:cNvPr id="9" name="Left-Right Arrow 8"/>
          <p:cNvSpPr/>
          <p:nvPr/>
        </p:nvSpPr>
        <p:spPr>
          <a:xfrm>
            <a:off x="7629525" y="2990851"/>
            <a:ext cx="2501611" cy="74295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p:cNvSpPr txBox="1"/>
          <p:nvPr/>
        </p:nvSpPr>
        <p:spPr>
          <a:xfrm>
            <a:off x="7723139" y="3159415"/>
            <a:ext cx="3101068" cy="369332"/>
          </a:xfrm>
          <a:prstGeom prst="rect">
            <a:avLst/>
          </a:prstGeom>
          <a:noFill/>
        </p:spPr>
        <p:txBody>
          <a:bodyPr wrap="square" rtlCol="0">
            <a:spAutoFit/>
          </a:bodyPr>
          <a:lstStyle/>
          <a:p>
            <a:pPr algn="ctr"/>
            <a:r>
              <a:rPr lang="en-US" dirty="0" smtClean="0">
                <a:solidFill>
                  <a:schemeClr val="bg1"/>
                </a:solidFill>
              </a:rPr>
              <a:t>.790 PS Candidate       .960</a:t>
            </a:r>
            <a:endParaRPr lang="en-US" dirty="0">
              <a:solidFill>
                <a:schemeClr val="bg1"/>
              </a:solidFill>
            </a:endParaRPr>
          </a:p>
        </p:txBody>
      </p:sp>
      <p:sp>
        <p:nvSpPr>
          <p:cNvPr id="12" name="TextBox 11"/>
          <p:cNvSpPr txBox="1"/>
          <p:nvPr/>
        </p:nvSpPr>
        <p:spPr>
          <a:xfrm>
            <a:off x="5729595" y="2266952"/>
            <a:ext cx="61480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Candidates—Problems in Outcomes--.904 -</a:t>
            </a:r>
            <a:endParaRPr lang="en-US" dirty="0"/>
          </a:p>
        </p:txBody>
      </p:sp>
      <p:sp>
        <p:nvSpPr>
          <p:cNvPr id="13" name="TextBox 12"/>
          <p:cNvSpPr txBox="1"/>
          <p:nvPr/>
        </p:nvSpPr>
        <p:spPr>
          <a:xfrm>
            <a:off x="5729594" y="1790701"/>
            <a:ext cx="614808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Candidates—Good Outcomes--.905-.919</a:t>
            </a:r>
            <a:endParaRPr lang="en-US" dirty="0"/>
          </a:p>
        </p:txBody>
      </p:sp>
      <p:sp>
        <p:nvSpPr>
          <p:cNvPr id="14" name="TextBox 13"/>
          <p:cNvSpPr txBox="1"/>
          <p:nvPr/>
        </p:nvSpPr>
        <p:spPr>
          <a:xfrm>
            <a:off x="5714827" y="1346201"/>
            <a:ext cx="616284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Candidates—Excellent Outcomes-</a:t>
            </a:r>
            <a:r>
              <a:rPr lang="en-US" dirty="0" smtClean="0">
                <a:solidFill>
                  <a:srgbClr val="FF0000"/>
                </a:solidFill>
              </a:rPr>
              <a:t>-.920 +</a:t>
            </a:r>
            <a:endParaRPr lang="en-US" dirty="0">
              <a:solidFill>
                <a:srgbClr val="FF0000"/>
              </a:solidFill>
            </a:endParaRPr>
          </a:p>
        </p:txBody>
      </p:sp>
    </p:spTree>
    <p:extLst>
      <p:ext uri="{BB962C8B-B14F-4D97-AF65-F5344CB8AC3E}">
        <p14:creationId xmlns:p14="http://schemas.microsoft.com/office/powerpoint/2010/main" val="355492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Problem-Solving Ability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5283" y="1690689"/>
            <a:ext cx="8499763" cy="3598284"/>
          </a:xfrm>
        </p:spPr>
      </p:pic>
      <p:sp>
        <p:nvSpPr>
          <p:cNvPr id="5" name="Left-Right Arrow 4"/>
          <p:cNvSpPr/>
          <p:nvPr/>
        </p:nvSpPr>
        <p:spPr>
          <a:xfrm>
            <a:off x="1828800" y="5384800"/>
            <a:ext cx="8406245" cy="10795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33601" y="5778501"/>
            <a:ext cx="7835900" cy="369332"/>
          </a:xfrm>
          <a:prstGeom prst="rect">
            <a:avLst/>
          </a:prstGeom>
          <a:noFill/>
        </p:spPr>
        <p:txBody>
          <a:bodyPr wrap="square" rtlCol="0">
            <a:spAutoFit/>
          </a:bodyPr>
          <a:lstStyle/>
          <a:p>
            <a:pPr algn="ctr"/>
            <a:r>
              <a:rPr lang="en-US" dirty="0" smtClean="0">
                <a:solidFill>
                  <a:schemeClr val="bg1"/>
                </a:solidFill>
              </a:rPr>
              <a:t>50+                                                               25                                                                   0 </a:t>
            </a:r>
            <a:endParaRPr lang="en-US" dirty="0">
              <a:solidFill>
                <a:schemeClr val="bg1"/>
              </a:solidFill>
            </a:endParaRPr>
          </a:p>
        </p:txBody>
      </p:sp>
      <p:sp>
        <p:nvSpPr>
          <p:cNvPr id="7" name="Left-Right Arrow 6"/>
          <p:cNvSpPr/>
          <p:nvPr/>
        </p:nvSpPr>
        <p:spPr>
          <a:xfrm>
            <a:off x="6934201" y="3403600"/>
            <a:ext cx="3187700" cy="8529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162800" y="3695701"/>
            <a:ext cx="2717800" cy="369332"/>
          </a:xfrm>
          <a:prstGeom prst="rect">
            <a:avLst/>
          </a:prstGeom>
          <a:noFill/>
        </p:spPr>
        <p:txBody>
          <a:bodyPr wrap="square" rtlCol="0">
            <a:spAutoFit/>
          </a:bodyPr>
          <a:lstStyle/>
          <a:p>
            <a:pPr algn="ctr"/>
            <a:r>
              <a:rPr lang="en-US" b="1" dirty="0" smtClean="0">
                <a:solidFill>
                  <a:srgbClr val="FF0000"/>
                </a:solidFill>
              </a:rPr>
              <a:t>15                IDEAL               0</a:t>
            </a:r>
            <a:endParaRPr lang="en-US" b="1" dirty="0">
              <a:solidFill>
                <a:srgbClr val="FF0000"/>
              </a:solidFill>
            </a:endParaRPr>
          </a:p>
        </p:txBody>
      </p:sp>
      <p:sp>
        <p:nvSpPr>
          <p:cNvPr id="9" name="TextBox 8"/>
          <p:cNvSpPr txBox="1"/>
          <p:nvPr/>
        </p:nvSpPr>
        <p:spPr>
          <a:xfrm>
            <a:off x="6231672" y="2768601"/>
            <a:ext cx="57571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Candidates—Problems in Outcomes—11 +</a:t>
            </a:r>
            <a:endParaRPr lang="en-US" dirty="0"/>
          </a:p>
        </p:txBody>
      </p:sp>
      <p:sp>
        <p:nvSpPr>
          <p:cNvPr id="10" name="TextBox 9"/>
          <p:cNvSpPr txBox="1"/>
          <p:nvPr/>
        </p:nvSpPr>
        <p:spPr>
          <a:xfrm>
            <a:off x="6216905" y="2260601"/>
            <a:ext cx="57718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Candidates—Good Outcomes—6-10</a:t>
            </a:r>
            <a:endParaRPr lang="en-US" dirty="0"/>
          </a:p>
        </p:txBody>
      </p:sp>
      <p:sp>
        <p:nvSpPr>
          <p:cNvPr id="12" name="TextBox 11"/>
          <p:cNvSpPr txBox="1"/>
          <p:nvPr/>
        </p:nvSpPr>
        <p:spPr>
          <a:xfrm>
            <a:off x="6202138" y="1690689"/>
            <a:ext cx="578666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Candidates—Excellent Outcomes—</a:t>
            </a:r>
            <a:r>
              <a:rPr lang="en-US" dirty="0" smtClean="0">
                <a:solidFill>
                  <a:srgbClr val="FF0000"/>
                </a:solidFill>
              </a:rPr>
              <a:t>0-5</a:t>
            </a:r>
            <a:endParaRPr lang="en-US" dirty="0">
              <a:solidFill>
                <a:srgbClr val="FF0000"/>
              </a:solidFill>
            </a:endParaRPr>
          </a:p>
        </p:txBody>
      </p:sp>
      <p:sp>
        <p:nvSpPr>
          <p:cNvPr id="13" name="TextBox 12"/>
          <p:cNvSpPr txBox="1"/>
          <p:nvPr/>
        </p:nvSpPr>
        <p:spPr>
          <a:xfrm>
            <a:off x="319315" y="1451431"/>
            <a:ext cx="4418378"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u="sng" dirty="0" smtClean="0">
                <a:solidFill>
                  <a:schemeClr val="tx1"/>
                </a:solidFill>
              </a:rPr>
              <a:t>What does this mean?</a:t>
            </a:r>
          </a:p>
          <a:p>
            <a:pPr marL="342900" indent="-342900">
              <a:buAutoNum type="arabicPeriod"/>
            </a:pPr>
            <a:r>
              <a:rPr lang="en-US" b="1" dirty="0" smtClean="0">
                <a:solidFill>
                  <a:schemeClr val="tx1"/>
                </a:solidFill>
              </a:rPr>
              <a:t>The ability to solve problems and find solutions under stress in a quick a direct manner.  </a:t>
            </a:r>
            <a:endParaRPr lang="en-US" b="1" dirty="0">
              <a:solidFill>
                <a:schemeClr val="tx1"/>
              </a:solidFill>
            </a:endParaRPr>
          </a:p>
          <a:p>
            <a:pPr marL="342900" indent="-342900">
              <a:buAutoNum type="arabicPeriod"/>
            </a:pPr>
            <a:r>
              <a:rPr lang="en-US" b="1" dirty="0" smtClean="0">
                <a:solidFill>
                  <a:schemeClr val="tx1"/>
                </a:solidFill>
              </a:rPr>
              <a:t>They were able to quickly asses situations, determine best course of action, and execute that action.</a:t>
            </a:r>
            <a:endParaRPr lang="en-US" b="1" dirty="0">
              <a:solidFill>
                <a:schemeClr val="tx1"/>
              </a:solidFill>
            </a:endParaRPr>
          </a:p>
        </p:txBody>
      </p:sp>
    </p:spTree>
    <p:extLst>
      <p:ext uri="{BB962C8B-B14F-4D97-AF65-F5344CB8AC3E}">
        <p14:creationId xmlns:p14="http://schemas.microsoft.com/office/powerpoint/2010/main" val="269127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Innovation/Creativity/Out-of-Box</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1" y="1828801"/>
            <a:ext cx="8250383" cy="3605644"/>
          </a:xfrm>
        </p:spPr>
      </p:pic>
      <p:sp>
        <p:nvSpPr>
          <p:cNvPr id="5" name="Left-Right Arrow 4"/>
          <p:cNvSpPr/>
          <p:nvPr/>
        </p:nvSpPr>
        <p:spPr>
          <a:xfrm>
            <a:off x="1828801" y="5549900"/>
            <a:ext cx="8250383" cy="10287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108200" y="5867401"/>
            <a:ext cx="7645400" cy="369332"/>
          </a:xfrm>
          <a:prstGeom prst="rect">
            <a:avLst/>
          </a:prstGeom>
          <a:noFill/>
        </p:spPr>
        <p:txBody>
          <a:bodyPr wrap="square" rtlCol="0">
            <a:spAutoFit/>
          </a:bodyPr>
          <a:lstStyle/>
          <a:p>
            <a:pPr algn="ctr"/>
            <a:r>
              <a:rPr lang="en-US" dirty="0" smtClean="0">
                <a:solidFill>
                  <a:schemeClr val="bg1"/>
                </a:solidFill>
              </a:rPr>
              <a:t>50+                                                               25                                                                  0</a:t>
            </a:r>
            <a:endParaRPr lang="en-US" dirty="0">
              <a:solidFill>
                <a:schemeClr val="bg1"/>
              </a:solidFill>
            </a:endParaRPr>
          </a:p>
        </p:txBody>
      </p:sp>
      <p:sp>
        <p:nvSpPr>
          <p:cNvPr id="7" name="Left-Right Arrow 6"/>
          <p:cNvSpPr/>
          <p:nvPr/>
        </p:nvSpPr>
        <p:spPr>
          <a:xfrm>
            <a:off x="6451601" y="3797300"/>
            <a:ext cx="3627583" cy="8509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6769100" y="4064001"/>
            <a:ext cx="3073400" cy="369332"/>
          </a:xfrm>
          <a:prstGeom prst="rect">
            <a:avLst/>
          </a:prstGeom>
          <a:noFill/>
        </p:spPr>
        <p:txBody>
          <a:bodyPr wrap="square" rtlCol="0">
            <a:spAutoFit/>
          </a:bodyPr>
          <a:lstStyle/>
          <a:p>
            <a:pPr algn="ctr"/>
            <a:r>
              <a:rPr lang="en-US" b="1" dirty="0" smtClean="0">
                <a:solidFill>
                  <a:srgbClr val="FF0000"/>
                </a:solidFill>
              </a:rPr>
              <a:t>20                    IDEAL                  0</a:t>
            </a:r>
            <a:endParaRPr lang="en-US" b="1" dirty="0">
              <a:solidFill>
                <a:srgbClr val="FF0000"/>
              </a:solidFill>
            </a:endParaRPr>
          </a:p>
        </p:txBody>
      </p:sp>
      <p:sp>
        <p:nvSpPr>
          <p:cNvPr id="9" name="TextBox 8"/>
          <p:cNvSpPr txBox="1"/>
          <p:nvPr/>
        </p:nvSpPr>
        <p:spPr>
          <a:xfrm>
            <a:off x="6261206" y="3090529"/>
            <a:ext cx="580379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Candidates—Problems in Outcomes—30 +</a:t>
            </a:r>
            <a:endParaRPr lang="en-US" dirty="0"/>
          </a:p>
        </p:txBody>
      </p:sp>
      <p:sp>
        <p:nvSpPr>
          <p:cNvPr id="10" name="TextBox 9"/>
          <p:cNvSpPr txBox="1"/>
          <p:nvPr/>
        </p:nvSpPr>
        <p:spPr>
          <a:xfrm>
            <a:off x="6246439" y="2527301"/>
            <a:ext cx="572966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Candidates—Good Outcomes—19-29</a:t>
            </a:r>
            <a:endParaRPr lang="en-US" dirty="0"/>
          </a:p>
        </p:txBody>
      </p:sp>
      <p:sp>
        <p:nvSpPr>
          <p:cNvPr id="11" name="TextBox 10"/>
          <p:cNvSpPr txBox="1"/>
          <p:nvPr/>
        </p:nvSpPr>
        <p:spPr>
          <a:xfrm>
            <a:off x="6246439" y="1943101"/>
            <a:ext cx="572966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Candidates—Excellent Outcomes—</a:t>
            </a:r>
            <a:r>
              <a:rPr lang="en-US" dirty="0" smtClean="0">
                <a:solidFill>
                  <a:srgbClr val="FF0000"/>
                </a:solidFill>
              </a:rPr>
              <a:t>0-18</a:t>
            </a:r>
            <a:endParaRPr lang="en-US" dirty="0"/>
          </a:p>
        </p:txBody>
      </p:sp>
      <p:sp>
        <p:nvSpPr>
          <p:cNvPr id="12" name="TextBox 11"/>
          <p:cNvSpPr txBox="1"/>
          <p:nvPr/>
        </p:nvSpPr>
        <p:spPr>
          <a:xfrm>
            <a:off x="292099" y="1447801"/>
            <a:ext cx="4344791"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u="sng" dirty="0" smtClean="0">
                <a:solidFill>
                  <a:schemeClr val="tx1"/>
                </a:solidFill>
              </a:rPr>
              <a:t>What does this mean?</a:t>
            </a:r>
          </a:p>
          <a:p>
            <a:pPr marL="342900" indent="-342900">
              <a:buAutoNum type="arabicPeriod"/>
            </a:pPr>
            <a:r>
              <a:rPr lang="en-US" b="1" dirty="0" smtClean="0">
                <a:solidFill>
                  <a:srgbClr val="292934"/>
                </a:solidFill>
              </a:rPr>
              <a:t>Defines “decision making energy”</a:t>
            </a:r>
          </a:p>
          <a:p>
            <a:pPr marL="342900" indent="-342900">
              <a:buAutoNum type="arabicPeriod"/>
            </a:pPr>
            <a:r>
              <a:rPr lang="en-US" b="1" dirty="0" smtClean="0">
                <a:solidFill>
                  <a:srgbClr val="292934"/>
                </a:solidFill>
              </a:rPr>
              <a:t>Ability to find solutions where others cannot</a:t>
            </a:r>
          </a:p>
          <a:p>
            <a:pPr marL="342900" indent="-342900">
              <a:buAutoNum type="arabicPeriod"/>
            </a:pPr>
            <a:r>
              <a:rPr lang="en-US" b="1" dirty="0" smtClean="0">
                <a:solidFill>
                  <a:srgbClr val="292934"/>
                </a:solidFill>
              </a:rPr>
              <a:t>Demonstrate capacity with dealing with difficult people and maintaining control of the situation</a:t>
            </a:r>
            <a:endParaRPr lang="en-US" b="1" dirty="0">
              <a:solidFill>
                <a:srgbClr val="292934"/>
              </a:solidFill>
            </a:endParaRPr>
          </a:p>
        </p:txBody>
      </p:sp>
    </p:spTree>
    <p:extLst>
      <p:ext uri="{BB962C8B-B14F-4D97-AF65-F5344CB8AC3E}">
        <p14:creationId xmlns:p14="http://schemas.microsoft.com/office/powerpoint/2010/main" val="114654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6-01-22 at 11.34.01 PM.jpg"/>
          <p:cNvPicPr>
            <a:picLocks noGrp="1" noChangeAspect="1"/>
          </p:cNvPicPr>
          <p:nvPr>
            <p:ph idx="1"/>
          </p:nvPr>
        </p:nvPicPr>
        <p:blipFill>
          <a:blip r:embed="rId2">
            <a:extLst>
              <a:ext uri="{28A0092B-C50C-407E-A947-70E740481C1C}">
                <a14:useLocalDpi xmlns:a14="http://schemas.microsoft.com/office/drawing/2010/main" val="0"/>
              </a:ext>
            </a:extLst>
          </a:blip>
          <a:srcRect l="-25431" r="-25431"/>
          <a:stretch>
            <a:fillRect/>
          </a:stretch>
        </p:blipFill>
        <p:spPr>
          <a:xfrm>
            <a:off x="-2896112" y="3"/>
            <a:ext cx="18137039" cy="6880545"/>
          </a:xfrm>
        </p:spPr>
      </p:pic>
      <p:sp>
        <p:nvSpPr>
          <p:cNvPr id="3" name="Frame 2"/>
          <p:cNvSpPr/>
          <p:nvPr/>
        </p:nvSpPr>
        <p:spPr>
          <a:xfrm>
            <a:off x="9834819" y="1639274"/>
            <a:ext cx="2126448" cy="339670"/>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5202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Change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8965" y="1984665"/>
            <a:ext cx="8063345" cy="3512126"/>
          </a:xfrm>
        </p:spPr>
      </p:pic>
      <p:sp>
        <p:nvSpPr>
          <p:cNvPr id="5" name="Left-Right Arrow 4"/>
          <p:cNvSpPr/>
          <p:nvPr/>
        </p:nvSpPr>
        <p:spPr>
          <a:xfrm>
            <a:off x="2098965" y="5496793"/>
            <a:ext cx="8191665" cy="119429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394858" y="5878287"/>
            <a:ext cx="7561943" cy="369332"/>
          </a:xfrm>
          <a:prstGeom prst="rect">
            <a:avLst/>
          </a:prstGeom>
          <a:noFill/>
        </p:spPr>
        <p:txBody>
          <a:bodyPr wrap="square" rtlCol="0">
            <a:spAutoFit/>
          </a:bodyPr>
          <a:lstStyle/>
          <a:p>
            <a:pPr algn="ctr"/>
            <a:r>
              <a:rPr lang="en-US" dirty="0" smtClean="0">
                <a:solidFill>
                  <a:schemeClr val="bg1"/>
                </a:solidFill>
              </a:rPr>
              <a:t>60+/50                                                   30/25                                                          0/0</a:t>
            </a:r>
            <a:endParaRPr lang="en-US" dirty="0">
              <a:solidFill>
                <a:schemeClr val="bg1"/>
              </a:solidFill>
            </a:endParaRPr>
          </a:p>
        </p:txBody>
      </p:sp>
      <p:sp>
        <p:nvSpPr>
          <p:cNvPr id="7" name="Left-Right Arrow 6"/>
          <p:cNvSpPr/>
          <p:nvPr/>
        </p:nvSpPr>
        <p:spPr>
          <a:xfrm>
            <a:off x="4034971" y="3947886"/>
            <a:ext cx="6127339" cy="92891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354287" y="4238172"/>
            <a:ext cx="5471885" cy="369332"/>
          </a:xfrm>
          <a:prstGeom prst="rect">
            <a:avLst/>
          </a:prstGeom>
          <a:noFill/>
        </p:spPr>
        <p:txBody>
          <a:bodyPr wrap="square" rtlCol="0">
            <a:spAutoFit/>
          </a:bodyPr>
          <a:lstStyle/>
          <a:p>
            <a:r>
              <a:rPr lang="en-US" b="1" dirty="0" smtClean="0">
                <a:solidFill>
                  <a:srgbClr val="FF0000"/>
                </a:solidFill>
              </a:rPr>
              <a:t>IDEAL   </a:t>
            </a:r>
            <a:r>
              <a:rPr lang="en-US" dirty="0" smtClean="0">
                <a:solidFill>
                  <a:srgbClr val="FF0000"/>
                </a:solidFill>
              </a:rPr>
              <a:t>(Combine DIM%2 of 40+ and DIM-E2 of 15 -)</a:t>
            </a:r>
            <a:endParaRPr lang="en-US" b="1" dirty="0">
              <a:solidFill>
                <a:srgbClr val="FF0000"/>
              </a:solidFill>
            </a:endParaRPr>
          </a:p>
        </p:txBody>
      </p:sp>
      <p:sp>
        <p:nvSpPr>
          <p:cNvPr id="9" name="TextBox 8"/>
          <p:cNvSpPr txBox="1"/>
          <p:nvPr/>
        </p:nvSpPr>
        <p:spPr>
          <a:xfrm>
            <a:off x="5803429" y="3251201"/>
            <a:ext cx="62869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Candidates—Problems in Outcomes—20-/10-</a:t>
            </a:r>
            <a:endParaRPr lang="en-US" dirty="0"/>
          </a:p>
        </p:txBody>
      </p:sp>
      <p:sp>
        <p:nvSpPr>
          <p:cNvPr id="10" name="TextBox 9"/>
          <p:cNvSpPr txBox="1"/>
          <p:nvPr/>
        </p:nvSpPr>
        <p:spPr>
          <a:xfrm>
            <a:off x="5803430" y="2714172"/>
            <a:ext cx="61853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Candidates—Good Outcomes—21-39/13-</a:t>
            </a:r>
            <a:endParaRPr lang="en-US" dirty="0"/>
          </a:p>
        </p:txBody>
      </p:sp>
      <p:sp>
        <p:nvSpPr>
          <p:cNvPr id="11" name="TextBox 10"/>
          <p:cNvSpPr txBox="1"/>
          <p:nvPr/>
        </p:nvSpPr>
        <p:spPr>
          <a:xfrm>
            <a:off x="5803430" y="2177144"/>
            <a:ext cx="61853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Candidates—Excellent Outcomes—</a:t>
            </a:r>
            <a:r>
              <a:rPr lang="en-US" dirty="0" smtClean="0">
                <a:solidFill>
                  <a:srgbClr val="FF0000"/>
                </a:solidFill>
              </a:rPr>
              <a:t>40+/13-</a:t>
            </a:r>
            <a:endParaRPr lang="en-US" dirty="0"/>
          </a:p>
        </p:txBody>
      </p:sp>
      <p:sp>
        <p:nvSpPr>
          <p:cNvPr id="12" name="TextBox 11"/>
          <p:cNvSpPr txBox="1"/>
          <p:nvPr/>
        </p:nvSpPr>
        <p:spPr>
          <a:xfrm>
            <a:off x="215900" y="1422402"/>
            <a:ext cx="4864520" cy="2862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u="sng" dirty="0" smtClean="0">
                <a:solidFill>
                  <a:srgbClr val="292934"/>
                </a:solidFill>
              </a:rPr>
              <a:t>What does this mean?</a:t>
            </a:r>
          </a:p>
          <a:p>
            <a:pPr marL="342900" indent="-342900">
              <a:buAutoNum type="arabicPeriod"/>
            </a:pPr>
            <a:r>
              <a:rPr lang="en-US" b="1" dirty="0" smtClean="0">
                <a:solidFill>
                  <a:srgbClr val="292934"/>
                </a:solidFill>
              </a:rPr>
              <a:t>Degree to which </a:t>
            </a:r>
            <a:r>
              <a:rPr lang="en-US" b="1" i="1" dirty="0" smtClean="0">
                <a:solidFill>
                  <a:srgbClr val="292934"/>
                </a:solidFill>
              </a:rPr>
              <a:t>work is seen as a positive fact of life</a:t>
            </a:r>
          </a:p>
          <a:p>
            <a:pPr marL="342900" indent="-342900">
              <a:buAutoNum type="arabicPeriod"/>
            </a:pPr>
            <a:r>
              <a:rPr lang="en-US" b="1" dirty="0" smtClean="0">
                <a:solidFill>
                  <a:srgbClr val="292934"/>
                </a:solidFill>
              </a:rPr>
              <a:t>Where there is a sense of high meaning and purpose in work, sustaining yourself through change will be stronger</a:t>
            </a:r>
          </a:p>
          <a:p>
            <a:pPr marL="342900" indent="-342900">
              <a:buAutoNum type="arabicPeriod"/>
            </a:pPr>
            <a:r>
              <a:rPr lang="en-US" b="1" dirty="0" smtClean="0">
                <a:solidFill>
                  <a:srgbClr val="292934"/>
                </a:solidFill>
              </a:rPr>
              <a:t>Seeing work as making a difference leads to positive attitude and positive morale.</a:t>
            </a:r>
            <a:endParaRPr lang="en-US" b="1" dirty="0">
              <a:solidFill>
                <a:srgbClr val="292934"/>
              </a:solidFill>
            </a:endParaRPr>
          </a:p>
        </p:txBody>
      </p:sp>
    </p:spTree>
    <p:extLst>
      <p:ext uri="{BB962C8B-B14F-4D97-AF65-F5344CB8AC3E}">
        <p14:creationId xmlns:p14="http://schemas.microsoft.com/office/powerpoint/2010/main" val="28761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Being “Driven to Excel”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8326" y="1838325"/>
            <a:ext cx="7524749" cy="3448050"/>
          </a:xfrm>
        </p:spPr>
      </p:pic>
      <p:sp>
        <p:nvSpPr>
          <p:cNvPr id="5" name="Left-Right Arrow 4"/>
          <p:cNvSpPr/>
          <p:nvPr/>
        </p:nvSpPr>
        <p:spPr>
          <a:xfrm>
            <a:off x="1766166" y="5461000"/>
            <a:ext cx="7739377" cy="10541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51045" y="5690403"/>
            <a:ext cx="7791856" cy="646331"/>
          </a:xfrm>
          <a:prstGeom prst="rect">
            <a:avLst/>
          </a:prstGeom>
          <a:noFill/>
        </p:spPr>
        <p:txBody>
          <a:bodyPr wrap="square" rtlCol="0">
            <a:spAutoFit/>
          </a:bodyPr>
          <a:lstStyle/>
          <a:p>
            <a:pPr algn="ctr"/>
            <a:r>
              <a:rPr lang="en-US" dirty="0" smtClean="0">
                <a:solidFill>
                  <a:schemeClr val="bg1"/>
                </a:solidFill>
              </a:rPr>
              <a:t>0                                                            30                                                        60+</a:t>
            </a:r>
            <a:endParaRPr lang="en-US" dirty="0">
              <a:solidFill>
                <a:schemeClr val="bg1"/>
              </a:solidFill>
            </a:endParaRPr>
          </a:p>
        </p:txBody>
      </p:sp>
      <p:sp>
        <p:nvSpPr>
          <p:cNvPr id="7" name="Left-Right Arrow 6"/>
          <p:cNvSpPr/>
          <p:nvPr/>
        </p:nvSpPr>
        <p:spPr>
          <a:xfrm>
            <a:off x="6527801" y="3911600"/>
            <a:ext cx="2984500" cy="9144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807200" y="4216400"/>
            <a:ext cx="2463800" cy="369332"/>
          </a:xfrm>
          <a:prstGeom prst="rect">
            <a:avLst/>
          </a:prstGeom>
          <a:noFill/>
        </p:spPr>
        <p:txBody>
          <a:bodyPr wrap="square" rtlCol="0">
            <a:spAutoFit/>
          </a:bodyPr>
          <a:lstStyle/>
          <a:p>
            <a:pPr algn="ctr"/>
            <a:r>
              <a:rPr lang="en-US" b="1" dirty="0" smtClean="0">
                <a:solidFill>
                  <a:srgbClr val="FF0000"/>
                </a:solidFill>
              </a:rPr>
              <a:t>IDEAL  40+</a:t>
            </a:r>
            <a:endParaRPr lang="en-US" b="1" dirty="0">
              <a:solidFill>
                <a:srgbClr val="FF0000"/>
              </a:solidFill>
            </a:endParaRPr>
          </a:p>
        </p:txBody>
      </p:sp>
      <p:sp>
        <p:nvSpPr>
          <p:cNvPr id="9" name="TextBox 8"/>
          <p:cNvSpPr txBox="1"/>
          <p:nvPr/>
        </p:nvSpPr>
        <p:spPr>
          <a:xfrm>
            <a:off x="6128303" y="3224024"/>
            <a:ext cx="594733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Candidates—Problems in Outcomes—20-33</a:t>
            </a:r>
            <a:endParaRPr lang="en-US" dirty="0"/>
          </a:p>
        </p:txBody>
      </p:sp>
      <p:sp>
        <p:nvSpPr>
          <p:cNvPr id="10" name="TextBox 9"/>
          <p:cNvSpPr txBox="1"/>
          <p:nvPr/>
        </p:nvSpPr>
        <p:spPr>
          <a:xfrm>
            <a:off x="6113536" y="2679701"/>
            <a:ext cx="59768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Candidates—Good Outcomes—34-39</a:t>
            </a:r>
            <a:endParaRPr lang="en-US" dirty="0"/>
          </a:p>
        </p:txBody>
      </p:sp>
      <p:sp>
        <p:nvSpPr>
          <p:cNvPr id="11" name="TextBox 10"/>
          <p:cNvSpPr txBox="1"/>
          <p:nvPr/>
        </p:nvSpPr>
        <p:spPr>
          <a:xfrm>
            <a:off x="6098769" y="2146301"/>
            <a:ext cx="59658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Candidates—Excellent Outcomes— </a:t>
            </a:r>
            <a:r>
              <a:rPr lang="en-US" dirty="0" smtClean="0">
                <a:solidFill>
                  <a:srgbClr val="FF0000"/>
                </a:solidFill>
              </a:rPr>
              <a:t>40+</a:t>
            </a:r>
            <a:endParaRPr lang="en-US" dirty="0"/>
          </a:p>
        </p:txBody>
      </p:sp>
      <p:sp>
        <p:nvSpPr>
          <p:cNvPr id="3" name="TextBox 2"/>
          <p:cNvSpPr txBox="1"/>
          <p:nvPr/>
        </p:nvSpPr>
        <p:spPr>
          <a:xfrm>
            <a:off x="218209" y="1444336"/>
            <a:ext cx="4559805"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u="sng" dirty="0" smtClean="0">
                <a:solidFill>
                  <a:srgbClr val="292934"/>
                </a:solidFill>
              </a:rPr>
              <a:t>What does this mean?</a:t>
            </a:r>
          </a:p>
          <a:p>
            <a:pPr marL="342900" indent="-342900">
              <a:buAutoNum type="arabicPeriod"/>
            </a:pPr>
            <a:r>
              <a:rPr lang="en-US" b="1" dirty="0" smtClean="0">
                <a:solidFill>
                  <a:srgbClr val="292934"/>
                </a:solidFill>
              </a:rPr>
              <a:t>Measures intensity of a person’s self expectation</a:t>
            </a:r>
          </a:p>
          <a:p>
            <a:pPr marL="342900" indent="-342900">
              <a:buAutoNum type="arabicPeriod"/>
            </a:pPr>
            <a:r>
              <a:rPr lang="en-US" b="1" dirty="0" smtClean="0">
                <a:solidFill>
                  <a:srgbClr val="292934"/>
                </a:solidFill>
              </a:rPr>
              <a:t>Ability to say “I’m OK”</a:t>
            </a:r>
          </a:p>
          <a:p>
            <a:pPr marL="342900" indent="-342900">
              <a:buAutoNum type="arabicPeriod"/>
            </a:pPr>
            <a:r>
              <a:rPr lang="en-US" b="1" dirty="0">
                <a:solidFill>
                  <a:srgbClr val="292934"/>
                </a:solidFill>
              </a:rPr>
              <a:t>A</a:t>
            </a:r>
            <a:r>
              <a:rPr lang="en-US" b="1" dirty="0" smtClean="0">
                <a:solidFill>
                  <a:srgbClr val="292934"/>
                </a:solidFill>
              </a:rPr>
              <a:t>bility to “drive” themselves through difficult situations when being  tired, experiencing significant frustration, and highest demand were present.</a:t>
            </a:r>
            <a:endParaRPr lang="en-US" b="1" dirty="0">
              <a:solidFill>
                <a:srgbClr val="292934"/>
              </a:solidFill>
            </a:endParaRPr>
          </a:p>
        </p:txBody>
      </p:sp>
    </p:spTree>
    <p:extLst>
      <p:ext uri="{BB962C8B-B14F-4D97-AF65-F5344CB8AC3E}">
        <p14:creationId xmlns:p14="http://schemas.microsoft.com/office/powerpoint/2010/main" val="1905458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Sense of Quality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5976" y="1970569"/>
            <a:ext cx="7505699" cy="3219450"/>
          </a:xfrm>
        </p:spPr>
      </p:pic>
      <p:sp>
        <p:nvSpPr>
          <p:cNvPr id="5" name="Left-Right Arrow 4"/>
          <p:cNvSpPr/>
          <p:nvPr/>
        </p:nvSpPr>
        <p:spPr>
          <a:xfrm>
            <a:off x="2085976" y="5321300"/>
            <a:ext cx="7505699" cy="990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362201" y="5638801"/>
            <a:ext cx="6946900" cy="369332"/>
          </a:xfrm>
          <a:prstGeom prst="rect">
            <a:avLst/>
          </a:prstGeom>
          <a:noFill/>
        </p:spPr>
        <p:txBody>
          <a:bodyPr wrap="square" rtlCol="0">
            <a:spAutoFit/>
          </a:bodyPr>
          <a:lstStyle/>
          <a:p>
            <a:pPr algn="ctr"/>
            <a:r>
              <a:rPr lang="en-US" dirty="0" smtClean="0">
                <a:solidFill>
                  <a:schemeClr val="bg1"/>
                </a:solidFill>
              </a:rPr>
              <a:t>50                                                      25                                                        0</a:t>
            </a:r>
            <a:endParaRPr lang="en-US" dirty="0">
              <a:solidFill>
                <a:schemeClr val="bg1"/>
              </a:solidFill>
            </a:endParaRPr>
          </a:p>
        </p:txBody>
      </p:sp>
      <p:sp>
        <p:nvSpPr>
          <p:cNvPr id="8" name="Left-Right Arrow 7"/>
          <p:cNvSpPr/>
          <p:nvPr/>
        </p:nvSpPr>
        <p:spPr>
          <a:xfrm>
            <a:off x="6743701" y="3822700"/>
            <a:ext cx="2847975" cy="9525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997700" y="4152901"/>
            <a:ext cx="2311400" cy="369332"/>
          </a:xfrm>
          <a:prstGeom prst="rect">
            <a:avLst/>
          </a:prstGeom>
          <a:noFill/>
        </p:spPr>
        <p:txBody>
          <a:bodyPr wrap="square" rtlCol="0">
            <a:spAutoFit/>
          </a:bodyPr>
          <a:lstStyle/>
          <a:p>
            <a:pPr algn="ctr"/>
            <a:r>
              <a:rPr lang="en-US" b="1" dirty="0" smtClean="0">
                <a:solidFill>
                  <a:srgbClr val="FF0000"/>
                </a:solidFill>
              </a:rPr>
              <a:t>20          IDEAL          0</a:t>
            </a:r>
            <a:endParaRPr lang="en-US" b="1" dirty="0">
              <a:solidFill>
                <a:srgbClr val="FF0000"/>
              </a:solidFill>
            </a:endParaRPr>
          </a:p>
        </p:txBody>
      </p:sp>
      <p:sp>
        <p:nvSpPr>
          <p:cNvPr id="10" name="TextBox 9"/>
          <p:cNvSpPr txBox="1"/>
          <p:nvPr/>
        </p:nvSpPr>
        <p:spPr>
          <a:xfrm>
            <a:off x="6275974" y="3230228"/>
            <a:ext cx="570006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Candidates—Problems in Outcomes—21+</a:t>
            </a:r>
            <a:endParaRPr lang="en-US" dirty="0"/>
          </a:p>
        </p:txBody>
      </p:sp>
      <p:sp>
        <p:nvSpPr>
          <p:cNvPr id="11" name="TextBox 10"/>
          <p:cNvSpPr txBox="1"/>
          <p:nvPr/>
        </p:nvSpPr>
        <p:spPr>
          <a:xfrm>
            <a:off x="6261206" y="2692401"/>
            <a:ext cx="572759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Candidates—Good Outcomes—16-20</a:t>
            </a:r>
            <a:endParaRPr lang="en-US" dirty="0"/>
          </a:p>
        </p:txBody>
      </p:sp>
      <p:sp>
        <p:nvSpPr>
          <p:cNvPr id="12" name="TextBox 11"/>
          <p:cNvSpPr txBox="1"/>
          <p:nvPr/>
        </p:nvSpPr>
        <p:spPr>
          <a:xfrm>
            <a:off x="6231672" y="2119087"/>
            <a:ext cx="57571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Successful Candidates—Excellent Outcomes—</a:t>
            </a:r>
            <a:r>
              <a:rPr lang="en-US" dirty="0" smtClean="0">
                <a:solidFill>
                  <a:srgbClr val="FF0000"/>
                </a:solidFill>
              </a:rPr>
              <a:t>0-15</a:t>
            </a:r>
            <a:endParaRPr lang="en-US" dirty="0"/>
          </a:p>
        </p:txBody>
      </p:sp>
      <p:sp>
        <p:nvSpPr>
          <p:cNvPr id="13" name="TextBox 12"/>
          <p:cNvSpPr txBox="1"/>
          <p:nvPr/>
        </p:nvSpPr>
        <p:spPr>
          <a:xfrm>
            <a:off x="203202" y="1364345"/>
            <a:ext cx="4373208"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u="sng" dirty="0" smtClean="0">
                <a:solidFill>
                  <a:srgbClr val="292934"/>
                </a:solidFill>
              </a:rPr>
              <a:t>What does this mean?</a:t>
            </a:r>
          </a:p>
          <a:p>
            <a:pPr marL="342900" indent="-342900">
              <a:buAutoNum type="arabicPeriod"/>
            </a:pPr>
            <a:r>
              <a:rPr lang="en-US" b="1" dirty="0" smtClean="0">
                <a:solidFill>
                  <a:srgbClr val="292934"/>
                </a:solidFill>
              </a:rPr>
              <a:t>Capacity for good qualitative judgment regarding the external world</a:t>
            </a:r>
          </a:p>
          <a:p>
            <a:pPr marL="342900" indent="-342900">
              <a:buAutoNum type="arabicPeriod"/>
            </a:pPr>
            <a:r>
              <a:rPr lang="en-US" b="1" dirty="0" smtClean="0">
                <a:solidFill>
                  <a:srgbClr val="292934"/>
                </a:solidFill>
              </a:rPr>
              <a:t>Finding “quality” when measurable and quantifiable elements are not present</a:t>
            </a:r>
          </a:p>
        </p:txBody>
      </p:sp>
    </p:spTree>
    <p:extLst>
      <p:ext uri="{BB962C8B-B14F-4D97-AF65-F5344CB8AC3E}">
        <p14:creationId xmlns:p14="http://schemas.microsoft.com/office/powerpoint/2010/main" val="3423237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Decision-Making Style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1019177" y="3009900"/>
            <a:ext cx="1800225"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924176" y="3009900"/>
            <a:ext cx="1904999"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p:cNvSpPr/>
          <p:nvPr/>
        </p:nvSpPr>
        <p:spPr>
          <a:xfrm>
            <a:off x="4933950" y="3009901"/>
            <a:ext cx="1933575"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Rectangle 6"/>
          <p:cNvSpPr/>
          <p:nvPr/>
        </p:nvSpPr>
        <p:spPr>
          <a:xfrm>
            <a:off x="6972301" y="3009900"/>
            <a:ext cx="1838324" cy="129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Rectangle 7"/>
          <p:cNvSpPr/>
          <p:nvPr/>
        </p:nvSpPr>
        <p:spPr>
          <a:xfrm>
            <a:off x="8915401" y="3009900"/>
            <a:ext cx="1933575" cy="1295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p:cNvSpPr txBox="1"/>
          <p:nvPr/>
        </p:nvSpPr>
        <p:spPr>
          <a:xfrm>
            <a:off x="1200150" y="3286126"/>
            <a:ext cx="1504951" cy="923330"/>
          </a:xfrm>
          <a:prstGeom prst="rect">
            <a:avLst/>
          </a:prstGeom>
          <a:noFill/>
        </p:spPr>
        <p:txBody>
          <a:bodyPr wrap="square" rtlCol="0">
            <a:spAutoFit/>
          </a:bodyPr>
          <a:lstStyle/>
          <a:p>
            <a:pPr algn="ctr"/>
            <a:r>
              <a:rPr lang="en-US" b="1" u="sng" dirty="0" smtClean="0">
                <a:solidFill>
                  <a:schemeClr val="bg1"/>
                </a:solidFill>
              </a:rPr>
              <a:t>Reactive</a:t>
            </a:r>
          </a:p>
          <a:p>
            <a:pPr algn="ctr"/>
            <a:r>
              <a:rPr lang="en-US" dirty="0" smtClean="0">
                <a:solidFill>
                  <a:schemeClr val="bg1"/>
                </a:solidFill>
              </a:rPr>
              <a:t>Positive Outcomes</a:t>
            </a:r>
            <a:endParaRPr lang="en-US" dirty="0">
              <a:solidFill>
                <a:schemeClr val="bg1"/>
              </a:solidFill>
            </a:endParaRPr>
          </a:p>
        </p:txBody>
      </p:sp>
      <p:sp>
        <p:nvSpPr>
          <p:cNvPr id="11" name="TextBox 10"/>
          <p:cNvSpPr txBox="1"/>
          <p:nvPr/>
        </p:nvSpPr>
        <p:spPr>
          <a:xfrm>
            <a:off x="3067050" y="3286126"/>
            <a:ext cx="1490663" cy="1200329"/>
          </a:xfrm>
          <a:prstGeom prst="rect">
            <a:avLst/>
          </a:prstGeom>
          <a:noFill/>
        </p:spPr>
        <p:txBody>
          <a:bodyPr wrap="square" rtlCol="0">
            <a:spAutoFit/>
          </a:bodyPr>
          <a:lstStyle/>
          <a:p>
            <a:pPr algn="ctr"/>
            <a:r>
              <a:rPr lang="en-US" b="1" u="sng" dirty="0" smtClean="0">
                <a:solidFill>
                  <a:schemeClr val="bg1"/>
                </a:solidFill>
              </a:rPr>
              <a:t>Responsive</a:t>
            </a:r>
          </a:p>
          <a:p>
            <a:pPr algn="ctr"/>
            <a:r>
              <a:rPr lang="en-US" dirty="0" smtClean="0">
                <a:solidFill>
                  <a:schemeClr val="bg1"/>
                </a:solidFill>
              </a:rPr>
              <a:t>Positive</a:t>
            </a:r>
          </a:p>
          <a:p>
            <a:pPr algn="ctr"/>
            <a:r>
              <a:rPr lang="en-US" dirty="0" smtClean="0">
                <a:solidFill>
                  <a:schemeClr val="bg1"/>
                </a:solidFill>
              </a:rPr>
              <a:t>Outcomes</a:t>
            </a:r>
          </a:p>
          <a:p>
            <a:pPr algn="ctr"/>
            <a:endParaRPr lang="en-US" b="1" dirty="0">
              <a:solidFill>
                <a:schemeClr val="bg1"/>
              </a:solidFill>
            </a:endParaRPr>
          </a:p>
        </p:txBody>
      </p:sp>
      <p:sp>
        <p:nvSpPr>
          <p:cNvPr id="12" name="TextBox 11"/>
          <p:cNvSpPr txBox="1"/>
          <p:nvPr/>
        </p:nvSpPr>
        <p:spPr>
          <a:xfrm>
            <a:off x="5029200" y="3286125"/>
            <a:ext cx="1762125" cy="923330"/>
          </a:xfrm>
          <a:prstGeom prst="rect">
            <a:avLst/>
          </a:prstGeom>
          <a:noFill/>
        </p:spPr>
        <p:txBody>
          <a:bodyPr wrap="square" rtlCol="0">
            <a:spAutoFit/>
          </a:bodyPr>
          <a:lstStyle/>
          <a:p>
            <a:pPr algn="ctr"/>
            <a:r>
              <a:rPr lang="en-US" b="1" u="sng" dirty="0" smtClean="0">
                <a:solidFill>
                  <a:schemeClr val="bg1"/>
                </a:solidFill>
              </a:rPr>
              <a:t>Reflective</a:t>
            </a:r>
          </a:p>
          <a:p>
            <a:pPr algn="ctr"/>
            <a:r>
              <a:rPr lang="en-US" dirty="0" smtClean="0">
                <a:solidFill>
                  <a:schemeClr val="bg1"/>
                </a:solidFill>
              </a:rPr>
              <a:t>Positive</a:t>
            </a:r>
          </a:p>
          <a:p>
            <a:pPr algn="ctr"/>
            <a:r>
              <a:rPr lang="en-US" dirty="0" smtClean="0">
                <a:solidFill>
                  <a:schemeClr val="bg1"/>
                </a:solidFill>
              </a:rPr>
              <a:t>Outcomes</a:t>
            </a:r>
            <a:endParaRPr lang="en-US" dirty="0">
              <a:solidFill>
                <a:schemeClr val="bg1"/>
              </a:solidFill>
            </a:endParaRPr>
          </a:p>
        </p:txBody>
      </p:sp>
      <p:sp>
        <p:nvSpPr>
          <p:cNvPr id="13" name="TextBox 12"/>
          <p:cNvSpPr txBox="1"/>
          <p:nvPr/>
        </p:nvSpPr>
        <p:spPr>
          <a:xfrm>
            <a:off x="7058024" y="3286126"/>
            <a:ext cx="1666877" cy="923330"/>
          </a:xfrm>
          <a:prstGeom prst="rect">
            <a:avLst/>
          </a:prstGeom>
          <a:noFill/>
        </p:spPr>
        <p:txBody>
          <a:bodyPr wrap="square" rtlCol="0">
            <a:spAutoFit/>
          </a:bodyPr>
          <a:lstStyle/>
          <a:p>
            <a:pPr algn="ctr"/>
            <a:r>
              <a:rPr lang="en-US" b="1" u="sng" dirty="0" smtClean="0">
                <a:solidFill>
                  <a:schemeClr val="bg1"/>
                </a:solidFill>
              </a:rPr>
              <a:t>Responsive</a:t>
            </a:r>
          </a:p>
          <a:p>
            <a:pPr algn="ctr"/>
            <a:r>
              <a:rPr lang="en-US" dirty="0" smtClean="0">
                <a:solidFill>
                  <a:schemeClr val="bg1"/>
                </a:solidFill>
              </a:rPr>
              <a:t>Negative</a:t>
            </a:r>
          </a:p>
          <a:p>
            <a:pPr algn="ctr"/>
            <a:r>
              <a:rPr lang="en-US" dirty="0" smtClean="0">
                <a:solidFill>
                  <a:schemeClr val="bg1"/>
                </a:solidFill>
              </a:rPr>
              <a:t>Outcomes</a:t>
            </a:r>
            <a:endParaRPr lang="en-US" dirty="0">
              <a:solidFill>
                <a:schemeClr val="bg1"/>
              </a:solidFill>
            </a:endParaRPr>
          </a:p>
        </p:txBody>
      </p:sp>
      <p:sp>
        <p:nvSpPr>
          <p:cNvPr id="14" name="TextBox 13"/>
          <p:cNvSpPr txBox="1"/>
          <p:nvPr/>
        </p:nvSpPr>
        <p:spPr>
          <a:xfrm>
            <a:off x="9029700" y="3286125"/>
            <a:ext cx="1695451" cy="923330"/>
          </a:xfrm>
          <a:prstGeom prst="rect">
            <a:avLst/>
          </a:prstGeom>
          <a:noFill/>
        </p:spPr>
        <p:txBody>
          <a:bodyPr wrap="square" rtlCol="0">
            <a:spAutoFit/>
          </a:bodyPr>
          <a:lstStyle/>
          <a:p>
            <a:pPr algn="ctr"/>
            <a:r>
              <a:rPr lang="en-US" b="1" u="sng" dirty="0" smtClean="0">
                <a:solidFill>
                  <a:schemeClr val="bg1"/>
                </a:solidFill>
              </a:rPr>
              <a:t>Reactive</a:t>
            </a:r>
          </a:p>
          <a:p>
            <a:pPr algn="ctr"/>
            <a:r>
              <a:rPr lang="en-US" dirty="0" smtClean="0">
                <a:solidFill>
                  <a:schemeClr val="bg1"/>
                </a:solidFill>
              </a:rPr>
              <a:t>Negative</a:t>
            </a:r>
          </a:p>
          <a:p>
            <a:pPr algn="ctr"/>
            <a:r>
              <a:rPr lang="en-US" dirty="0" smtClean="0">
                <a:solidFill>
                  <a:schemeClr val="bg1"/>
                </a:solidFill>
              </a:rPr>
              <a:t>Outcomes</a:t>
            </a:r>
            <a:endParaRPr lang="en-US" dirty="0">
              <a:solidFill>
                <a:schemeClr val="bg1"/>
              </a:solidFill>
            </a:endParaRPr>
          </a:p>
        </p:txBody>
      </p:sp>
      <p:sp>
        <p:nvSpPr>
          <p:cNvPr id="15" name="Left-Right Arrow 14"/>
          <p:cNvSpPr/>
          <p:nvPr/>
        </p:nvSpPr>
        <p:spPr>
          <a:xfrm>
            <a:off x="1019175" y="5476875"/>
            <a:ext cx="10039351" cy="3619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33451" y="5838825"/>
            <a:ext cx="914400" cy="369332"/>
          </a:xfrm>
          <a:prstGeom prst="rect">
            <a:avLst/>
          </a:prstGeom>
          <a:noFill/>
        </p:spPr>
        <p:txBody>
          <a:bodyPr wrap="square" rtlCol="0">
            <a:spAutoFit/>
          </a:bodyPr>
          <a:lstStyle/>
          <a:p>
            <a:pPr algn="ctr"/>
            <a:r>
              <a:rPr lang="en-US" dirty="0" smtClean="0"/>
              <a:t>BEST</a:t>
            </a:r>
            <a:endParaRPr lang="en-US" dirty="0"/>
          </a:p>
        </p:txBody>
      </p:sp>
      <p:sp>
        <p:nvSpPr>
          <p:cNvPr id="17" name="TextBox 16"/>
          <p:cNvSpPr txBox="1"/>
          <p:nvPr/>
        </p:nvSpPr>
        <p:spPr>
          <a:xfrm>
            <a:off x="10001251" y="5905501"/>
            <a:ext cx="1057275" cy="369332"/>
          </a:xfrm>
          <a:prstGeom prst="rect">
            <a:avLst/>
          </a:prstGeom>
          <a:noFill/>
        </p:spPr>
        <p:txBody>
          <a:bodyPr wrap="square" rtlCol="0">
            <a:spAutoFit/>
          </a:bodyPr>
          <a:lstStyle/>
          <a:p>
            <a:pPr algn="ctr"/>
            <a:r>
              <a:rPr lang="en-US" dirty="0" smtClean="0"/>
              <a:t>WORST</a:t>
            </a:r>
            <a:endParaRPr lang="en-US" dirty="0"/>
          </a:p>
        </p:txBody>
      </p:sp>
      <p:sp>
        <p:nvSpPr>
          <p:cNvPr id="18" name="Up Arrow 17"/>
          <p:cNvSpPr/>
          <p:nvPr/>
        </p:nvSpPr>
        <p:spPr>
          <a:xfrm>
            <a:off x="2978447" y="4515990"/>
            <a:ext cx="200027" cy="237946"/>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Up Arrow 18"/>
          <p:cNvSpPr/>
          <p:nvPr/>
        </p:nvSpPr>
        <p:spPr>
          <a:xfrm>
            <a:off x="4426760" y="4545528"/>
            <a:ext cx="204787" cy="237946"/>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0" name="Up Arrow 19"/>
          <p:cNvSpPr/>
          <p:nvPr/>
        </p:nvSpPr>
        <p:spPr>
          <a:xfrm>
            <a:off x="5267326" y="4545527"/>
            <a:ext cx="200025" cy="23794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TextBox 20"/>
          <p:cNvSpPr txBox="1"/>
          <p:nvPr/>
        </p:nvSpPr>
        <p:spPr>
          <a:xfrm>
            <a:off x="2583129" y="4739170"/>
            <a:ext cx="4017718" cy="369332"/>
          </a:xfrm>
          <a:prstGeom prst="rect">
            <a:avLst/>
          </a:prstGeom>
          <a:noFill/>
        </p:spPr>
        <p:txBody>
          <a:bodyPr wrap="square" rtlCol="0">
            <a:spAutoFit/>
          </a:bodyPr>
          <a:lstStyle/>
          <a:p>
            <a:r>
              <a:rPr lang="en-US" dirty="0" smtClean="0"/>
              <a:t>Best                 Good     Problems</a:t>
            </a:r>
            <a:endParaRPr lang="en-US" dirty="0"/>
          </a:p>
        </p:txBody>
      </p:sp>
    </p:spTree>
    <p:extLst>
      <p:ext uri="{BB962C8B-B14F-4D97-AF65-F5344CB8AC3E}">
        <p14:creationId xmlns:p14="http://schemas.microsoft.com/office/powerpoint/2010/main" val="2151821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Balance of Judgment Indicators</a:t>
            </a:r>
            <a:endParaRPr lang="en-US" dirty="0"/>
          </a:p>
        </p:txBody>
      </p:sp>
      <p:sp>
        <p:nvSpPr>
          <p:cNvPr id="3" name="Content Placeholder 2"/>
          <p:cNvSpPr>
            <a:spLocks noGrp="1"/>
          </p:cNvSpPr>
          <p:nvPr>
            <p:ph idx="1"/>
          </p:nvPr>
        </p:nvSpPr>
        <p:spPr/>
        <p:txBody>
          <a:bodyPr>
            <a:normAutofit/>
          </a:bodyPr>
          <a:lstStyle/>
          <a:p>
            <a:pPr marL="274320" lvl="1" indent="0">
              <a:buNone/>
            </a:pPr>
            <a:r>
              <a:rPr lang="en-US" dirty="0" smtClean="0"/>
              <a:t>                                                                     </a:t>
            </a:r>
            <a:r>
              <a:rPr lang="en-US" sz="2400" u="sng" dirty="0" smtClean="0"/>
              <a:t>Excellent</a:t>
            </a:r>
            <a:r>
              <a:rPr lang="en-US" sz="2400" dirty="0" smtClean="0"/>
              <a:t>        </a:t>
            </a:r>
            <a:r>
              <a:rPr lang="en-US" sz="2400" u="sng" dirty="0" smtClean="0"/>
              <a:t>Good</a:t>
            </a:r>
            <a:r>
              <a:rPr lang="en-US" sz="2400" dirty="0" smtClean="0"/>
              <a:t>          </a:t>
            </a:r>
            <a:r>
              <a:rPr lang="en-US" sz="2400" u="sng" dirty="0" smtClean="0"/>
              <a:t>Problems</a:t>
            </a:r>
          </a:p>
          <a:p>
            <a:r>
              <a:rPr lang="en-US" dirty="0" smtClean="0"/>
              <a:t>Balance with People                         Best (Yes)     Mid (Yes)     Low  (Yes)</a:t>
            </a:r>
          </a:p>
          <a:p>
            <a:r>
              <a:rPr lang="en-US" dirty="0" smtClean="0"/>
              <a:t>Balance with Tasks                           Best (Yes)     Mid (Yes)     Low  (Yes)</a:t>
            </a:r>
          </a:p>
          <a:p>
            <a:r>
              <a:rPr lang="en-US" dirty="0" smtClean="0"/>
              <a:t>Balance with Ideas                            Best (Yes)     Mid (Yes)     Low  (Yes)</a:t>
            </a:r>
          </a:p>
          <a:p>
            <a:endParaRPr lang="en-US" dirty="0"/>
          </a:p>
          <a:p>
            <a:r>
              <a:rPr lang="en-US" dirty="0" smtClean="0"/>
              <a:t>Self-esteem/Confidence                   Best (Yes)     Mid </a:t>
            </a:r>
            <a:r>
              <a:rPr lang="en-US" dirty="0" smtClean="0">
                <a:solidFill>
                  <a:srgbClr val="FF0000"/>
                </a:solidFill>
              </a:rPr>
              <a:t>(No)      </a:t>
            </a:r>
            <a:r>
              <a:rPr lang="en-US" dirty="0" smtClean="0"/>
              <a:t>Low </a:t>
            </a:r>
            <a:r>
              <a:rPr lang="en-US" dirty="0" smtClean="0">
                <a:solidFill>
                  <a:srgbClr val="FF0000"/>
                </a:solidFill>
              </a:rPr>
              <a:t>(No)</a:t>
            </a:r>
            <a:endParaRPr lang="en-US" dirty="0" smtClean="0"/>
          </a:p>
          <a:p>
            <a:r>
              <a:rPr lang="en-US" dirty="0" smtClean="0"/>
              <a:t>Self-concept/Role Satisfaction         Best (Yes)     Mid </a:t>
            </a:r>
            <a:r>
              <a:rPr lang="en-US" dirty="0" smtClean="0">
                <a:solidFill>
                  <a:srgbClr val="FF0000"/>
                </a:solidFill>
              </a:rPr>
              <a:t>(No)</a:t>
            </a:r>
            <a:r>
              <a:rPr lang="en-US" dirty="0" smtClean="0"/>
              <a:t>      Low  (Yes)</a:t>
            </a:r>
          </a:p>
          <a:p>
            <a:r>
              <a:rPr lang="en-US" dirty="0" smtClean="0"/>
              <a:t>Self-image/Motivation                       Best (Yes)     Mid </a:t>
            </a:r>
            <a:r>
              <a:rPr lang="en-US" dirty="0" smtClean="0">
                <a:solidFill>
                  <a:srgbClr val="FF0000"/>
                </a:solidFill>
              </a:rPr>
              <a:t>(No)      </a:t>
            </a:r>
            <a:r>
              <a:rPr lang="en-US" dirty="0" smtClean="0"/>
              <a:t>Low </a:t>
            </a:r>
            <a:r>
              <a:rPr lang="en-US" dirty="0" smtClean="0">
                <a:solidFill>
                  <a:srgbClr val="FF0000"/>
                </a:solidFill>
              </a:rPr>
              <a:t>(No)</a:t>
            </a:r>
          </a:p>
          <a:p>
            <a:pPr marL="0" indent="0">
              <a:buNone/>
            </a:pPr>
            <a:endParaRPr lang="en-US" dirty="0">
              <a:solidFill>
                <a:srgbClr val="FF0000"/>
              </a:solidFill>
            </a:endParaRPr>
          </a:p>
        </p:txBody>
      </p:sp>
      <p:sp>
        <p:nvSpPr>
          <p:cNvPr id="4" name="TextBox 3"/>
          <p:cNvSpPr txBox="1"/>
          <p:nvPr/>
        </p:nvSpPr>
        <p:spPr>
          <a:xfrm>
            <a:off x="5701576" y="5079530"/>
            <a:ext cx="14859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solidFill>
                  <a:srgbClr val="00B050"/>
                </a:solidFill>
              </a:rPr>
              <a:t>6/6</a:t>
            </a:r>
            <a:endParaRPr lang="en-US" sz="2800" dirty="0">
              <a:solidFill>
                <a:srgbClr val="00B050"/>
              </a:solidFill>
            </a:endParaRPr>
          </a:p>
        </p:txBody>
      </p:sp>
      <p:sp>
        <p:nvSpPr>
          <p:cNvPr id="5" name="TextBox 4"/>
          <p:cNvSpPr txBox="1"/>
          <p:nvPr/>
        </p:nvSpPr>
        <p:spPr>
          <a:xfrm>
            <a:off x="7586567" y="5079530"/>
            <a:ext cx="132397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solidFill>
                  <a:srgbClr val="FF0000"/>
                </a:solidFill>
              </a:rPr>
              <a:t>3/6</a:t>
            </a:r>
            <a:endParaRPr lang="en-US" sz="2800" dirty="0">
              <a:solidFill>
                <a:srgbClr val="FF0000"/>
              </a:solidFill>
            </a:endParaRPr>
          </a:p>
        </p:txBody>
      </p:sp>
      <p:sp>
        <p:nvSpPr>
          <p:cNvPr id="7" name="TextBox 6"/>
          <p:cNvSpPr txBox="1"/>
          <p:nvPr/>
        </p:nvSpPr>
        <p:spPr>
          <a:xfrm>
            <a:off x="9319158" y="5079530"/>
            <a:ext cx="136207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solidFill>
                  <a:srgbClr val="FF0000"/>
                </a:solidFill>
              </a:rPr>
              <a:t>4/6</a:t>
            </a:r>
            <a:endParaRPr lang="en-US" sz="2800" dirty="0">
              <a:solidFill>
                <a:srgbClr val="FF0000"/>
              </a:solidFill>
            </a:endParaRPr>
          </a:p>
        </p:txBody>
      </p:sp>
    </p:spTree>
    <p:extLst>
      <p:ext uri="{BB962C8B-B14F-4D97-AF65-F5344CB8AC3E}">
        <p14:creationId xmlns:p14="http://schemas.microsoft.com/office/powerpoint/2010/main" val="2269903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ase studies of Application Assessment:</a:t>
            </a:r>
          </a:p>
          <a:p>
            <a:pPr lvl="1"/>
            <a:r>
              <a:rPr lang="en-US" dirty="0" smtClean="0"/>
              <a:t>Four with notable weaknesses in the 7 categories</a:t>
            </a:r>
            <a:endParaRPr lang="en-US" dirty="0"/>
          </a:p>
          <a:p>
            <a:pPr lvl="1"/>
            <a:r>
              <a:rPr lang="en-US" dirty="0" smtClean="0"/>
              <a:t>Two with superior strengths in the 7 categories</a:t>
            </a:r>
          </a:p>
          <a:p>
            <a:pPr marL="274320" lvl="1" indent="0">
              <a:buNone/>
            </a:pPr>
            <a:endParaRPr lang="en-US" dirty="0" smtClean="0"/>
          </a:p>
          <a:p>
            <a:r>
              <a:rPr lang="en-US" dirty="0" smtClean="0"/>
              <a:t>Keep in Mind:  </a:t>
            </a:r>
          </a:p>
          <a:p>
            <a:pPr lvl="1"/>
            <a:r>
              <a:rPr lang="en-US" b="1" i="1" dirty="0" smtClean="0"/>
              <a:t>ALL</a:t>
            </a:r>
            <a:r>
              <a:rPr lang="en-US" dirty="0" smtClean="0"/>
              <a:t> candidates presented with significant strengths</a:t>
            </a:r>
          </a:p>
          <a:p>
            <a:pPr lvl="2"/>
            <a:r>
              <a:rPr lang="en-US" dirty="0" smtClean="0"/>
              <a:t>Stronger candidates did not have as glaring of deficiencies</a:t>
            </a:r>
          </a:p>
          <a:p>
            <a:pPr lvl="1"/>
            <a:r>
              <a:rPr lang="en-US" dirty="0"/>
              <a:t>L</a:t>
            </a:r>
            <a:r>
              <a:rPr lang="en-US" dirty="0" smtClean="0"/>
              <a:t>ines of distinction were usually </a:t>
            </a:r>
            <a:r>
              <a:rPr lang="en-US" b="1" i="1" dirty="0" smtClean="0"/>
              <a:t>NOT</a:t>
            </a:r>
            <a:r>
              <a:rPr lang="en-US" dirty="0" smtClean="0"/>
              <a:t> adequately seen in resumes, recommendations, educational backgrounds, interviews</a:t>
            </a:r>
          </a:p>
          <a:p>
            <a:pPr lvl="1"/>
            <a:r>
              <a:rPr lang="en-US" dirty="0"/>
              <a:t>E</a:t>
            </a:r>
            <a:r>
              <a:rPr lang="en-US" dirty="0" smtClean="0"/>
              <a:t>ven with very strongest candidates there was still critically important information gained for counseling, mentoring, growth and development that contributed to onboarding  into  program and sustaining in program</a:t>
            </a:r>
          </a:p>
          <a:p>
            <a:pPr lvl="1"/>
            <a:endParaRPr lang="en-US" dirty="0"/>
          </a:p>
          <a:p>
            <a:r>
              <a:rPr lang="en-US" dirty="0" smtClean="0"/>
              <a:t>Obvious Question:</a:t>
            </a:r>
          </a:p>
          <a:p>
            <a:pPr lvl="1"/>
            <a:r>
              <a:rPr lang="en-US" dirty="0" smtClean="0"/>
              <a:t>Why did we take those candidates with notable weaknesses?</a:t>
            </a:r>
            <a:endParaRPr lang="en-US" dirty="0"/>
          </a:p>
        </p:txBody>
      </p:sp>
    </p:spTree>
    <p:extLst>
      <p:ext uri="{BB962C8B-B14F-4D97-AF65-F5344CB8AC3E}">
        <p14:creationId xmlns:p14="http://schemas.microsoft.com/office/powerpoint/2010/main" val="3344386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Successful Candidate with Poor Outcomes (</a:t>
            </a:r>
            <a:r>
              <a:rPr lang="en-US" sz="2000" b="1" i="1" dirty="0" smtClean="0">
                <a:solidFill>
                  <a:srgbClr val="3366FF"/>
                </a:solidFill>
              </a:rPr>
              <a:t>Bad Resident</a:t>
            </a:r>
            <a:r>
              <a:rPr lang="en-US" sz="2000" dirty="0" smtClean="0"/>
              <a:t>)</a:t>
            </a:r>
          </a:p>
          <a:p>
            <a:pPr marL="0" indent="0">
              <a:buNone/>
            </a:pPr>
            <a:endParaRPr lang="en-US" sz="2000" u="sng" dirty="0" smtClean="0"/>
          </a:p>
          <a:p>
            <a:pPr marL="0" indent="0">
              <a:buNone/>
            </a:pPr>
            <a:r>
              <a:rPr lang="en-US" sz="2000" u="sng" dirty="0" smtClean="0"/>
              <a:t>Questions Raised By Initial Assessment:</a:t>
            </a:r>
          </a:p>
          <a:p>
            <a:r>
              <a:rPr lang="en-US" sz="2000" dirty="0" smtClean="0"/>
              <a:t>Weak problem-solving ability and very weak energy (burnout)</a:t>
            </a:r>
          </a:p>
          <a:p>
            <a:r>
              <a:rPr lang="en-US" sz="2000" dirty="0" smtClean="0"/>
              <a:t>Weak ability to deal with work-related stress</a:t>
            </a:r>
          </a:p>
          <a:p>
            <a:r>
              <a:rPr lang="en-US" sz="2000" dirty="0" smtClean="0"/>
              <a:t>May struggle to keep up with high demand of program</a:t>
            </a:r>
          </a:p>
          <a:p>
            <a:r>
              <a:rPr lang="en-US" sz="2000" dirty="0" smtClean="0"/>
              <a:t>Subtle dynamics and nuance may escape notice</a:t>
            </a:r>
          </a:p>
          <a:p>
            <a:endParaRPr lang="en-US" sz="2000" dirty="0" smtClean="0"/>
          </a:p>
          <a:p>
            <a:pPr marL="0" indent="0">
              <a:buNone/>
            </a:pPr>
            <a:r>
              <a:rPr lang="en-US" sz="2000" u="sng" dirty="0" smtClean="0"/>
              <a:t>Actual Observed Clinical/Academic Outcomes:</a:t>
            </a:r>
          </a:p>
          <a:p>
            <a:r>
              <a:rPr lang="en-US" sz="2000" dirty="0" smtClean="0"/>
              <a:t>Difficulty with more time-intensive rotations</a:t>
            </a:r>
          </a:p>
          <a:p>
            <a:r>
              <a:rPr lang="en-US" sz="2000" dirty="0" smtClean="0"/>
              <a:t>Difficulty in assimilating information and making decisions</a:t>
            </a:r>
          </a:p>
          <a:p>
            <a:r>
              <a:rPr lang="en-US" sz="2000" dirty="0" smtClean="0"/>
              <a:t>Subpar Inservice scores and basic fund of knowledge in cases</a:t>
            </a:r>
          </a:p>
          <a:p>
            <a:r>
              <a:rPr lang="en-US" sz="2000" dirty="0" smtClean="0"/>
              <a:t>Need for “remediation” year during 3</a:t>
            </a:r>
            <a:r>
              <a:rPr lang="en-US" sz="2000" baseline="30000" dirty="0" smtClean="0"/>
              <a:t>rd</a:t>
            </a:r>
            <a:r>
              <a:rPr lang="en-US" sz="2000" dirty="0" smtClean="0"/>
              <a:t> year of residency</a:t>
            </a:r>
            <a:endParaRPr lang="en-US" sz="2000" dirty="0"/>
          </a:p>
          <a:p>
            <a:pPr marL="0" indent="0">
              <a:buNone/>
            </a:pPr>
            <a:endParaRPr lang="en-US" u="sng" dirty="0"/>
          </a:p>
        </p:txBody>
      </p:sp>
    </p:spTree>
    <p:extLst>
      <p:ext uri="{BB962C8B-B14F-4D97-AF65-F5344CB8AC3E}">
        <p14:creationId xmlns:p14="http://schemas.microsoft.com/office/powerpoint/2010/main" val="1766695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Successful Candidate with </a:t>
            </a:r>
            <a:r>
              <a:rPr lang="en-US" sz="2000" dirty="0" smtClean="0"/>
              <a:t>Poor Outcomes </a:t>
            </a:r>
            <a:r>
              <a:rPr lang="en-US" sz="2000" dirty="0"/>
              <a:t>(</a:t>
            </a:r>
            <a:r>
              <a:rPr lang="en-US" sz="2000" b="1" i="1" dirty="0">
                <a:solidFill>
                  <a:srgbClr val="3366FF"/>
                </a:solidFill>
              </a:rPr>
              <a:t>Bad Resident</a:t>
            </a:r>
            <a:r>
              <a:rPr lang="en-US" sz="2000" dirty="0"/>
              <a:t>)</a:t>
            </a:r>
          </a:p>
          <a:p>
            <a:pPr marL="0" indent="0">
              <a:buNone/>
            </a:pPr>
            <a:endParaRPr lang="en-US" sz="2000" u="sng" dirty="0"/>
          </a:p>
          <a:p>
            <a:pPr marL="0" indent="0">
              <a:buNone/>
            </a:pPr>
            <a:r>
              <a:rPr lang="en-US" sz="2000" u="sng" dirty="0"/>
              <a:t>Questions Raised By Initial Assessment:</a:t>
            </a:r>
          </a:p>
          <a:p>
            <a:r>
              <a:rPr lang="en-US" sz="2000" dirty="0" smtClean="0"/>
              <a:t>May be more successful in slower-paced environments</a:t>
            </a:r>
          </a:p>
          <a:p>
            <a:r>
              <a:rPr lang="en-US" sz="2000" dirty="0" smtClean="0"/>
              <a:t>Attention needed to self-side potential de-</a:t>
            </a:r>
            <a:r>
              <a:rPr lang="en-US" sz="2000" dirty="0" err="1" smtClean="0"/>
              <a:t>railers</a:t>
            </a:r>
            <a:endParaRPr lang="en-US" sz="2000" dirty="0" smtClean="0"/>
          </a:p>
          <a:p>
            <a:r>
              <a:rPr lang="en-US" sz="2000" dirty="0" smtClean="0"/>
              <a:t>May more easily become distracted by peripheral realities</a:t>
            </a:r>
          </a:p>
          <a:p>
            <a:r>
              <a:rPr lang="en-US" sz="2000" dirty="0" smtClean="0"/>
              <a:t>May not be as sure of directions of commitments</a:t>
            </a:r>
          </a:p>
          <a:p>
            <a:endParaRPr lang="en-US" sz="2000" dirty="0" smtClean="0"/>
          </a:p>
          <a:p>
            <a:pPr marL="0" indent="0">
              <a:buNone/>
            </a:pPr>
            <a:r>
              <a:rPr lang="en-US" sz="2000" u="sng" dirty="0"/>
              <a:t>Actual Observed Clinical/Academic Outcomes:</a:t>
            </a:r>
          </a:p>
          <a:p>
            <a:r>
              <a:rPr lang="en-US" sz="2000" dirty="0" smtClean="0"/>
              <a:t>Poor performance on all clinical rotations</a:t>
            </a:r>
          </a:p>
          <a:p>
            <a:r>
              <a:rPr lang="en-US" sz="2000" dirty="0" smtClean="0"/>
              <a:t>More concerned with outside “business”</a:t>
            </a:r>
          </a:p>
          <a:p>
            <a:r>
              <a:rPr lang="en-US" sz="2000" dirty="0" smtClean="0"/>
              <a:t>Questionable honesty, trustworthiness, and reliability</a:t>
            </a:r>
          </a:p>
          <a:p>
            <a:r>
              <a:rPr lang="en-US" sz="2000" dirty="0" smtClean="0"/>
              <a:t>Subpar Inservice scores</a:t>
            </a:r>
          </a:p>
        </p:txBody>
      </p:sp>
    </p:spTree>
    <p:extLst>
      <p:ext uri="{BB962C8B-B14F-4D97-AF65-F5344CB8AC3E}">
        <p14:creationId xmlns:p14="http://schemas.microsoft.com/office/powerpoint/2010/main" val="2098318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a:t>Successful Candidate with </a:t>
            </a:r>
            <a:r>
              <a:rPr lang="en-US" sz="2000" dirty="0" smtClean="0"/>
              <a:t>Poor Outcomes </a:t>
            </a:r>
            <a:r>
              <a:rPr lang="en-US" sz="2000" dirty="0"/>
              <a:t>(</a:t>
            </a:r>
            <a:r>
              <a:rPr lang="en-US" sz="2000" b="1" i="1" dirty="0">
                <a:solidFill>
                  <a:srgbClr val="3366FF"/>
                </a:solidFill>
              </a:rPr>
              <a:t>Bad Resident</a:t>
            </a:r>
            <a:r>
              <a:rPr lang="en-US" sz="2000" dirty="0"/>
              <a:t>)</a:t>
            </a:r>
          </a:p>
          <a:p>
            <a:pPr marL="0" indent="0">
              <a:buNone/>
            </a:pPr>
            <a:r>
              <a:rPr lang="en-US" sz="2000" u="sng" dirty="0" smtClean="0"/>
              <a:t> </a:t>
            </a:r>
            <a:endParaRPr lang="en-US" sz="2000" u="sng" dirty="0"/>
          </a:p>
          <a:p>
            <a:pPr marL="0" indent="0">
              <a:buNone/>
            </a:pPr>
            <a:r>
              <a:rPr lang="en-US" sz="2000" u="sng" dirty="0"/>
              <a:t>Questions Raised By Initial Assessment:</a:t>
            </a:r>
          </a:p>
          <a:p>
            <a:r>
              <a:rPr lang="en-US" sz="2000" dirty="0" smtClean="0"/>
              <a:t>May struggle to give priority to people dynamics of process</a:t>
            </a:r>
          </a:p>
          <a:p>
            <a:r>
              <a:rPr lang="en-US" sz="2000" dirty="0" smtClean="0"/>
              <a:t>May be better suited for more research-type, insular work</a:t>
            </a:r>
          </a:p>
          <a:p>
            <a:r>
              <a:rPr lang="en-US" sz="2000" dirty="0" smtClean="0"/>
              <a:t>May struggle with normal,  day-to-day organizational frustrations</a:t>
            </a:r>
          </a:p>
          <a:p>
            <a:r>
              <a:rPr lang="en-US" sz="2000" dirty="0" smtClean="0"/>
              <a:t>Be careful overly weighing initial, first impressions</a:t>
            </a:r>
          </a:p>
          <a:p>
            <a:endParaRPr lang="en-US" sz="2000" dirty="0" smtClean="0"/>
          </a:p>
          <a:p>
            <a:pPr marL="0" indent="0">
              <a:buNone/>
            </a:pPr>
            <a:r>
              <a:rPr lang="en-US" sz="2000" u="sng" dirty="0"/>
              <a:t>Actual Observed Clinical/Academic Outcomes:</a:t>
            </a:r>
          </a:p>
          <a:p>
            <a:r>
              <a:rPr lang="en-US" sz="2000" dirty="0" smtClean="0"/>
              <a:t>Overall general lack of awareness (Doesn’t “get it”)</a:t>
            </a:r>
          </a:p>
          <a:p>
            <a:r>
              <a:rPr lang="en-US" sz="2000" dirty="0" smtClean="0"/>
              <a:t>Inability to prioritize work throughout the day (floor, OR, etc.)</a:t>
            </a:r>
          </a:p>
          <a:p>
            <a:r>
              <a:rPr lang="en-US" sz="2000" dirty="0" smtClean="0"/>
              <a:t>Easily overwhelmed with strenuous workload on time-intensive rotations</a:t>
            </a:r>
          </a:p>
          <a:p>
            <a:r>
              <a:rPr lang="en-US" sz="2000" dirty="0" smtClean="0"/>
              <a:t>Does not handle adversity/change well</a:t>
            </a:r>
          </a:p>
          <a:p>
            <a:r>
              <a:rPr lang="en-US" sz="2000" dirty="0" smtClean="0"/>
              <a:t>Subpar Inservice scores</a:t>
            </a:r>
          </a:p>
          <a:p>
            <a:pPr marL="0" indent="0">
              <a:buNone/>
            </a:pPr>
            <a:endParaRPr lang="en-US" u="sng" dirty="0" smtClean="0"/>
          </a:p>
          <a:p>
            <a:endParaRPr lang="en-US" u="sng" dirty="0"/>
          </a:p>
        </p:txBody>
      </p:sp>
    </p:spTree>
    <p:extLst>
      <p:ext uri="{BB962C8B-B14F-4D97-AF65-F5344CB8AC3E}">
        <p14:creationId xmlns:p14="http://schemas.microsoft.com/office/powerpoint/2010/main" val="2180465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#4</a:t>
            </a:r>
            <a:endParaRPr lang="en-US" dirty="0"/>
          </a:p>
        </p:txBody>
      </p:sp>
      <p:sp>
        <p:nvSpPr>
          <p:cNvPr id="3" name="Content Placeholder 2"/>
          <p:cNvSpPr>
            <a:spLocks noGrp="1"/>
          </p:cNvSpPr>
          <p:nvPr>
            <p:ph idx="1"/>
          </p:nvPr>
        </p:nvSpPr>
        <p:spPr>
          <a:xfrm>
            <a:off x="619991" y="1632617"/>
            <a:ext cx="10515600" cy="4533955"/>
          </a:xfrm>
        </p:spPr>
        <p:txBody>
          <a:bodyPr>
            <a:normAutofit/>
          </a:bodyPr>
          <a:lstStyle/>
          <a:p>
            <a:pPr marL="0" indent="0">
              <a:buNone/>
            </a:pPr>
            <a:r>
              <a:rPr lang="en-US" sz="2000" dirty="0"/>
              <a:t>Successful Candidate with </a:t>
            </a:r>
            <a:r>
              <a:rPr lang="en-US" sz="2000" dirty="0" smtClean="0"/>
              <a:t>Poor Outcomes </a:t>
            </a:r>
            <a:r>
              <a:rPr lang="en-US" sz="2000" dirty="0"/>
              <a:t>(</a:t>
            </a:r>
            <a:r>
              <a:rPr lang="en-US" sz="2000" b="1" i="1" dirty="0">
                <a:solidFill>
                  <a:srgbClr val="3366FF"/>
                </a:solidFill>
              </a:rPr>
              <a:t>Bad Resident</a:t>
            </a:r>
            <a:r>
              <a:rPr lang="en-US" sz="2000" dirty="0"/>
              <a:t>)</a:t>
            </a:r>
          </a:p>
          <a:p>
            <a:pPr marL="0" indent="0">
              <a:buNone/>
            </a:pPr>
            <a:endParaRPr lang="en-US" sz="2000" u="sng" dirty="0"/>
          </a:p>
          <a:p>
            <a:pPr marL="0" indent="0">
              <a:buNone/>
            </a:pPr>
            <a:r>
              <a:rPr lang="en-US" sz="2000" u="sng" dirty="0"/>
              <a:t>Questions Raised By Initial Assessment:</a:t>
            </a:r>
          </a:p>
          <a:p>
            <a:r>
              <a:rPr lang="en-US" sz="2000" dirty="0"/>
              <a:t>H</a:t>
            </a:r>
            <a:r>
              <a:rPr lang="en-US" sz="2000" dirty="0" smtClean="0"/>
              <a:t>igher likelihood of frustration in difficult situations </a:t>
            </a:r>
          </a:p>
          <a:p>
            <a:r>
              <a:rPr lang="en-US" sz="2000" dirty="0" smtClean="0"/>
              <a:t>May need counsel relating to frustrations relating to high levels of self-expectation</a:t>
            </a:r>
          </a:p>
          <a:p>
            <a:r>
              <a:rPr lang="en-US" sz="2000" dirty="0" smtClean="0"/>
              <a:t>May need counsel relating to basic self-confidence</a:t>
            </a:r>
          </a:p>
          <a:p>
            <a:pPr marL="0" indent="0">
              <a:buNone/>
            </a:pPr>
            <a:endParaRPr lang="en-US" sz="2000" dirty="0" smtClean="0"/>
          </a:p>
          <a:p>
            <a:pPr marL="0" indent="0">
              <a:buNone/>
            </a:pPr>
            <a:r>
              <a:rPr lang="en-US" sz="2000" u="sng" dirty="0"/>
              <a:t>Actual Observed Clinical/Academic Outcomes:</a:t>
            </a:r>
          </a:p>
          <a:p>
            <a:r>
              <a:rPr lang="en-US" sz="2000" dirty="0" smtClean="0"/>
              <a:t>Poor clinical skills and technical ability</a:t>
            </a:r>
          </a:p>
          <a:p>
            <a:r>
              <a:rPr lang="en-US" sz="2000" dirty="0" smtClean="0"/>
              <a:t>Difficulty in handling stressful situations</a:t>
            </a:r>
          </a:p>
          <a:p>
            <a:r>
              <a:rPr lang="en-US" sz="2000" dirty="0" smtClean="0"/>
              <a:t>Does not take responsibility for poor performances </a:t>
            </a:r>
          </a:p>
          <a:p>
            <a:r>
              <a:rPr lang="en-US" sz="2000" dirty="0" smtClean="0"/>
              <a:t>Subpar Inservice scores</a:t>
            </a:r>
          </a:p>
        </p:txBody>
      </p:sp>
    </p:spTree>
    <p:extLst>
      <p:ext uri="{BB962C8B-B14F-4D97-AF65-F5344CB8AC3E}">
        <p14:creationId xmlns:p14="http://schemas.microsoft.com/office/powerpoint/2010/main" val="118440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Plastic Surgery Application</a:t>
            </a:r>
            <a:endParaRPr lang="en-US" dirty="0"/>
          </a:p>
        </p:txBody>
      </p:sp>
      <p:pic>
        <p:nvPicPr>
          <p:cNvPr id="4" name="Content Placeholder 3" descr="Screen Shot 2016-01-22 at 11.37.04 PM.jpg"/>
          <p:cNvPicPr>
            <a:picLocks noGrp="1" noChangeAspect="1"/>
          </p:cNvPicPr>
          <p:nvPr>
            <p:ph idx="1"/>
          </p:nvPr>
        </p:nvPicPr>
        <p:blipFill>
          <a:blip r:embed="rId2">
            <a:extLst>
              <a:ext uri="{28A0092B-C50C-407E-A947-70E740481C1C}">
                <a14:useLocalDpi xmlns:a14="http://schemas.microsoft.com/office/drawing/2010/main" val="0"/>
              </a:ext>
            </a:extLst>
          </a:blip>
          <a:srcRect t="-23216" b="-23216"/>
          <a:stretch>
            <a:fillRect/>
          </a:stretch>
        </p:blipFill>
        <p:spPr>
          <a:xfrm>
            <a:off x="282247" y="1209349"/>
            <a:ext cx="6401821" cy="3024861"/>
          </a:xfrm>
        </p:spPr>
      </p:pic>
      <p:pic>
        <p:nvPicPr>
          <p:cNvPr id="5" name="Picture 4" descr="Screen Shot 2016-01-22 at 11.37.49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827" y="4136493"/>
            <a:ext cx="8686800" cy="800100"/>
          </a:xfrm>
          <a:prstGeom prst="rect">
            <a:avLst/>
          </a:prstGeom>
        </p:spPr>
      </p:pic>
      <p:pic>
        <p:nvPicPr>
          <p:cNvPr id="6" name="Picture 5" descr="Screen Shot 2016-01-22 at 11.39.50 P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400" y="5352060"/>
            <a:ext cx="6451600" cy="1320800"/>
          </a:xfrm>
          <a:prstGeom prst="rect">
            <a:avLst/>
          </a:prstGeom>
        </p:spPr>
      </p:pic>
    </p:spTree>
    <p:extLst>
      <p:ext uri="{BB962C8B-B14F-4D97-AF65-F5344CB8AC3E}">
        <p14:creationId xmlns:p14="http://schemas.microsoft.com/office/powerpoint/2010/main" val="40502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#5</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Successful Candidate with </a:t>
            </a:r>
            <a:r>
              <a:rPr lang="en-US" sz="2000" dirty="0" smtClean="0"/>
              <a:t>Excellent Outcomes (</a:t>
            </a:r>
            <a:r>
              <a:rPr lang="en-US" sz="2000" b="1" i="1" dirty="0" smtClean="0">
                <a:solidFill>
                  <a:srgbClr val="3366FF"/>
                </a:solidFill>
              </a:rPr>
              <a:t>Superstar </a:t>
            </a:r>
            <a:r>
              <a:rPr lang="en-US" sz="2000" b="1" i="1" dirty="0">
                <a:solidFill>
                  <a:srgbClr val="3366FF"/>
                </a:solidFill>
              </a:rPr>
              <a:t>Resident</a:t>
            </a:r>
            <a:r>
              <a:rPr lang="en-US" sz="2000" dirty="0"/>
              <a:t>)</a:t>
            </a:r>
          </a:p>
          <a:p>
            <a:pPr marL="0" indent="0">
              <a:buNone/>
            </a:pPr>
            <a:endParaRPr lang="en-US" sz="2000" u="sng" dirty="0"/>
          </a:p>
          <a:p>
            <a:pPr marL="0" indent="0">
              <a:buNone/>
            </a:pPr>
            <a:r>
              <a:rPr lang="en-US" sz="2000" u="sng" dirty="0"/>
              <a:t>Questions Raised By Initial Assessment:</a:t>
            </a:r>
          </a:p>
          <a:p>
            <a:r>
              <a:rPr lang="en-US" sz="2000" dirty="0" smtClean="0"/>
              <a:t>Very strong, highly integrated patterns of overall judgment</a:t>
            </a:r>
          </a:p>
          <a:p>
            <a:r>
              <a:rPr lang="en-US" sz="2000" dirty="0" smtClean="0"/>
              <a:t>Very strong noticing (picking up on subtle nuance) in situations</a:t>
            </a:r>
          </a:p>
          <a:p>
            <a:r>
              <a:rPr lang="en-US" sz="2000" dirty="0" smtClean="0"/>
              <a:t>Ability to be creative, innovative, “out-of-the-box”</a:t>
            </a:r>
          </a:p>
          <a:p>
            <a:r>
              <a:rPr lang="en-US" sz="2000" dirty="0" smtClean="0"/>
              <a:t>Strong elements for communicating trustworthiness</a:t>
            </a:r>
          </a:p>
          <a:p>
            <a:endParaRPr lang="en-US" sz="2000" dirty="0" smtClean="0"/>
          </a:p>
          <a:p>
            <a:pPr marL="0" indent="0">
              <a:buNone/>
            </a:pPr>
            <a:r>
              <a:rPr lang="en-US" sz="2000" u="sng" dirty="0"/>
              <a:t>Actual Observed Clinical/Academic Outcomes:</a:t>
            </a:r>
          </a:p>
          <a:p>
            <a:r>
              <a:rPr lang="en-US" sz="2000" dirty="0" smtClean="0"/>
              <a:t>Reliable &amp; Trustworthy</a:t>
            </a:r>
          </a:p>
          <a:p>
            <a:r>
              <a:rPr lang="en-US" sz="2000" dirty="0" smtClean="0"/>
              <a:t>Well liked and respected by peers/faculty</a:t>
            </a:r>
          </a:p>
          <a:p>
            <a:r>
              <a:rPr lang="en-US" sz="2000" dirty="0" smtClean="0"/>
              <a:t>Always prepared</a:t>
            </a:r>
          </a:p>
          <a:p>
            <a:r>
              <a:rPr lang="en-US" sz="2000" dirty="0" smtClean="0"/>
              <a:t>Excellent resident (and good friend)</a:t>
            </a:r>
            <a:endParaRPr lang="en-US" sz="2000" dirty="0"/>
          </a:p>
        </p:txBody>
      </p:sp>
    </p:spTree>
    <p:extLst>
      <p:ext uri="{BB962C8B-B14F-4D97-AF65-F5344CB8AC3E}">
        <p14:creationId xmlns:p14="http://schemas.microsoft.com/office/powerpoint/2010/main" val="1172231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#6</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t>Successful Candidate with Excellent Outcomes (</a:t>
            </a:r>
            <a:r>
              <a:rPr lang="en-US" sz="2000" b="1" i="1" dirty="0">
                <a:solidFill>
                  <a:srgbClr val="3366FF"/>
                </a:solidFill>
              </a:rPr>
              <a:t>Superstar Resident</a:t>
            </a:r>
            <a:r>
              <a:rPr lang="en-US" sz="2000" dirty="0"/>
              <a:t>)</a:t>
            </a:r>
          </a:p>
          <a:p>
            <a:pPr marL="0" indent="0">
              <a:buNone/>
            </a:pPr>
            <a:endParaRPr lang="en-US" sz="2000" u="sng" dirty="0"/>
          </a:p>
          <a:p>
            <a:pPr marL="0" indent="0">
              <a:buNone/>
            </a:pPr>
            <a:r>
              <a:rPr lang="en-US" sz="2000" u="sng" dirty="0"/>
              <a:t>Questions Raised By Initial Assessment:</a:t>
            </a:r>
          </a:p>
          <a:p>
            <a:r>
              <a:rPr lang="en-US" sz="2000" dirty="0" smtClean="0"/>
              <a:t>Exceptionally strong scores throughout</a:t>
            </a:r>
          </a:p>
          <a:p>
            <a:r>
              <a:rPr lang="en-US" sz="2000" dirty="0" smtClean="0"/>
              <a:t>Problem-solving ability and energy exceptionally strong</a:t>
            </a:r>
          </a:p>
          <a:p>
            <a:r>
              <a:rPr lang="en-US" sz="2000" dirty="0" smtClean="0"/>
              <a:t>Ability to be creative, innovative</a:t>
            </a:r>
          </a:p>
          <a:p>
            <a:r>
              <a:rPr lang="en-US" sz="2000" dirty="0" smtClean="0"/>
              <a:t>Superior “intuitive” judgment</a:t>
            </a:r>
          </a:p>
          <a:p>
            <a:r>
              <a:rPr lang="en-US" sz="2000" dirty="0" smtClean="0"/>
              <a:t>Great trustworthiness</a:t>
            </a:r>
          </a:p>
          <a:p>
            <a:r>
              <a:rPr lang="en-US" sz="2000" dirty="0" smtClean="0"/>
              <a:t>Great “sense of quality”/Qualitative Judgment</a:t>
            </a:r>
          </a:p>
          <a:p>
            <a:endParaRPr lang="en-US" sz="2000" dirty="0" smtClean="0"/>
          </a:p>
          <a:p>
            <a:pPr marL="0" indent="0">
              <a:buNone/>
            </a:pPr>
            <a:r>
              <a:rPr lang="en-US" sz="2000" u="sng" dirty="0"/>
              <a:t>Actual Observed Clinical/Academic Outcomes:</a:t>
            </a:r>
          </a:p>
          <a:p>
            <a:r>
              <a:rPr lang="en-US" sz="2000" dirty="0" smtClean="0"/>
              <a:t>Strong work ethic </a:t>
            </a:r>
          </a:p>
          <a:p>
            <a:r>
              <a:rPr lang="en-US" sz="2000" dirty="0" smtClean="0"/>
              <a:t>Reliable and Honest</a:t>
            </a:r>
          </a:p>
          <a:p>
            <a:r>
              <a:rPr lang="en-US" sz="2000" dirty="0" smtClean="0"/>
              <a:t>Always prepared</a:t>
            </a:r>
          </a:p>
          <a:p>
            <a:r>
              <a:rPr lang="en-US" sz="2000" dirty="0" smtClean="0"/>
              <a:t>Excellent resident</a:t>
            </a:r>
            <a:endParaRPr lang="en-US" sz="2000" dirty="0"/>
          </a:p>
        </p:txBody>
      </p:sp>
    </p:spTree>
    <p:extLst>
      <p:ext uri="{BB962C8B-B14F-4D97-AF65-F5344CB8AC3E}">
        <p14:creationId xmlns:p14="http://schemas.microsoft.com/office/powerpoint/2010/main" val="1806141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The Hartman Value Profile </a:t>
            </a:r>
            <a:r>
              <a:rPr lang="en-US" b="1" i="1" u="sng" dirty="0" smtClean="0"/>
              <a:t>adds an extra layer of information </a:t>
            </a:r>
            <a:r>
              <a:rPr lang="en-US" dirty="0" smtClean="0"/>
              <a:t>about the applicant that could be missed during the application/interview process</a:t>
            </a:r>
          </a:p>
          <a:p>
            <a:pPr marL="514350" indent="-514350">
              <a:buAutoNum type="arabicPeriod"/>
            </a:pPr>
            <a:endParaRPr lang="en-US" dirty="0" smtClean="0"/>
          </a:p>
          <a:p>
            <a:pPr marL="514350" indent="-514350">
              <a:buFont typeface="Arial" pitchFamily="34" charset="0"/>
              <a:buAutoNum type="arabicPeriod"/>
            </a:pPr>
            <a:r>
              <a:rPr lang="en-US" dirty="0" smtClean="0"/>
              <a:t>Assessing the applicants </a:t>
            </a:r>
            <a:r>
              <a:rPr lang="en-US" dirty="0"/>
              <a:t>skill </a:t>
            </a:r>
            <a:r>
              <a:rPr lang="en-US" dirty="0" smtClean="0"/>
              <a:t>sets through the application/interview process in addition to assessing </a:t>
            </a:r>
            <a:r>
              <a:rPr lang="en-US" dirty="0"/>
              <a:t>judgment will </a:t>
            </a:r>
            <a:r>
              <a:rPr lang="en-US" dirty="0" smtClean="0"/>
              <a:t>most likely result in finding the applicants who will have </a:t>
            </a:r>
            <a:r>
              <a:rPr lang="en-US" dirty="0"/>
              <a:t>the best performance </a:t>
            </a:r>
            <a:r>
              <a:rPr lang="en-US" dirty="0" smtClean="0"/>
              <a:t>outcomes</a:t>
            </a:r>
          </a:p>
          <a:p>
            <a:pPr marL="514350" indent="-514350">
              <a:buFont typeface="Arial" pitchFamily="34" charset="0"/>
              <a:buAutoNum type="arabicPeriod"/>
            </a:pPr>
            <a:endParaRPr lang="en-US" dirty="0" smtClean="0"/>
          </a:p>
          <a:p>
            <a:pPr marL="514350" indent="-514350">
              <a:buAutoNum type="arabicPeriod"/>
            </a:pPr>
            <a:r>
              <a:rPr lang="en-US" dirty="0" smtClean="0"/>
              <a:t>The tendency to make decisions based only on interview “first impressions,” social likeability, traditional resume data, and grades will be </a:t>
            </a:r>
            <a:r>
              <a:rPr lang="en-US" b="1" i="1" u="sng" dirty="0" smtClean="0"/>
              <a:t>augmented</a:t>
            </a:r>
            <a:r>
              <a:rPr lang="en-US" dirty="0" smtClean="0"/>
              <a:t> by demonstrable data relating to the critical and differentiating element of </a:t>
            </a:r>
            <a:r>
              <a:rPr lang="en-US" b="1" i="1" dirty="0" smtClean="0">
                <a:solidFill>
                  <a:srgbClr val="FF0000"/>
                </a:solidFill>
              </a:rPr>
              <a:t>judgment</a:t>
            </a:r>
            <a:r>
              <a:rPr lang="en-US" dirty="0" smtClean="0"/>
              <a:t>. </a:t>
            </a:r>
            <a:endParaRPr lang="en-US" dirty="0"/>
          </a:p>
        </p:txBody>
      </p:sp>
    </p:spTree>
    <p:extLst>
      <p:ext uri="{BB962C8B-B14F-4D97-AF65-F5344CB8AC3E}">
        <p14:creationId xmlns:p14="http://schemas.microsoft.com/office/powerpoint/2010/main" val="452473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use of the Hartman Profile at USF</a:t>
            </a:r>
            <a:endParaRPr lang="en-US" dirty="0"/>
          </a:p>
        </p:txBody>
      </p:sp>
      <p:sp>
        <p:nvSpPr>
          <p:cNvPr id="3" name="Content Placeholder 2"/>
          <p:cNvSpPr>
            <a:spLocks noGrp="1"/>
          </p:cNvSpPr>
          <p:nvPr>
            <p:ph idx="1"/>
          </p:nvPr>
        </p:nvSpPr>
        <p:spPr/>
        <p:txBody>
          <a:bodyPr>
            <a:normAutofit/>
          </a:bodyPr>
          <a:lstStyle/>
          <a:p>
            <a:r>
              <a:rPr lang="en-US" dirty="0" smtClean="0"/>
              <a:t>Used in onboarding of candidates selected</a:t>
            </a:r>
          </a:p>
          <a:p>
            <a:pPr lvl="1"/>
            <a:r>
              <a:rPr lang="en-US" dirty="0" smtClean="0"/>
              <a:t>Residents take HVP at 3</a:t>
            </a:r>
            <a:r>
              <a:rPr lang="en-US" baseline="30000" dirty="0" smtClean="0"/>
              <a:t>rd</a:t>
            </a:r>
            <a:r>
              <a:rPr lang="en-US" dirty="0" smtClean="0"/>
              <a:t> and 6</a:t>
            </a:r>
            <a:r>
              <a:rPr lang="en-US" baseline="30000" dirty="0" smtClean="0"/>
              <a:t>th</a:t>
            </a:r>
            <a:r>
              <a:rPr lang="en-US" dirty="0" smtClean="0"/>
              <a:t> Years of training</a:t>
            </a:r>
          </a:p>
          <a:p>
            <a:pPr lvl="1"/>
            <a:endParaRPr lang="en-US" dirty="0" smtClean="0"/>
          </a:p>
          <a:p>
            <a:r>
              <a:rPr lang="en-US" dirty="0" smtClean="0"/>
              <a:t>Used with program leaders and physician faculty for their own development, and for understanding tool enough to give better insight into resident/students</a:t>
            </a:r>
          </a:p>
          <a:p>
            <a:endParaRPr lang="en-US" dirty="0" smtClean="0"/>
          </a:p>
          <a:p>
            <a:r>
              <a:rPr lang="en-US" dirty="0" smtClean="0"/>
              <a:t>Used at program end with “Resume Enhancer” to contribute to applications</a:t>
            </a:r>
            <a:endParaRPr lang="en-US" dirty="0"/>
          </a:p>
        </p:txBody>
      </p:sp>
    </p:spTree>
    <p:extLst>
      <p:ext uri="{BB962C8B-B14F-4D97-AF65-F5344CB8AC3E}">
        <p14:creationId xmlns:p14="http://schemas.microsoft.com/office/powerpoint/2010/main" val="156445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Michael Harrington, M.D., M.P.H.</a:t>
            </a:r>
          </a:p>
          <a:p>
            <a:pPr lvl="1"/>
            <a:r>
              <a:rPr lang="en-US" dirty="0" smtClean="0"/>
              <a:t>Cell Phone: 813.967.0173</a:t>
            </a:r>
          </a:p>
          <a:p>
            <a:pPr lvl="1"/>
            <a:r>
              <a:rPr lang="en-US" dirty="0" smtClean="0"/>
              <a:t>Email: </a:t>
            </a:r>
            <a:r>
              <a:rPr lang="en-US" dirty="0" smtClean="0">
                <a:hlinkClick r:id="rId2"/>
              </a:rPr>
              <a:t>mharring@health.usf.edu</a:t>
            </a:r>
            <a:endParaRPr lang="en-US" dirty="0" smtClean="0"/>
          </a:p>
          <a:p>
            <a:pPr lvl="1"/>
            <a:endParaRPr lang="en-US" dirty="0"/>
          </a:p>
          <a:p>
            <a:r>
              <a:rPr lang="en-US" dirty="0" smtClean="0"/>
              <a:t>Steve </a:t>
            </a:r>
            <a:r>
              <a:rPr lang="en-US" dirty="0" err="1" smtClean="0"/>
              <a:t>Byrum</a:t>
            </a:r>
            <a:r>
              <a:rPr lang="en-US" dirty="0" smtClean="0"/>
              <a:t>, Ph.D.</a:t>
            </a:r>
          </a:p>
          <a:p>
            <a:pPr lvl="1"/>
            <a:r>
              <a:rPr lang="en-US" dirty="0" smtClean="0"/>
              <a:t>Cell Phone: 423.400.2543</a:t>
            </a:r>
          </a:p>
          <a:p>
            <a:pPr lvl="1"/>
            <a:r>
              <a:rPr lang="en-US" dirty="0" smtClean="0"/>
              <a:t>Email: </a:t>
            </a:r>
            <a:r>
              <a:rPr lang="en-US" dirty="0" smtClean="0">
                <a:hlinkClick r:id="rId3"/>
              </a:rPr>
              <a:t>byrum4@aol.com</a:t>
            </a:r>
            <a:endParaRPr lang="en-US" dirty="0" smtClean="0"/>
          </a:p>
          <a:p>
            <a:pPr lvl="1"/>
            <a:endParaRPr lang="en-US" dirty="0"/>
          </a:p>
        </p:txBody>
      </p:sp>
    </p:spTree>
    <p:extLst>
      <p:ext uri="{BB962C8B-B14F-4D97-AF65-F5344CB8AC3E}">
        <p14:creationId xmlns:p14="http://schemas.microsoft.com/office/powerpoint/2010/main" val="425609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 at USF</a:t>
            </a:r>
            <a:endParaRPr lang="en-US" dirty="0"/>
          </a:p>
        </p:txBody>
      </p:sp>
      <p:sp>
        <p:nvSpPr>
          <p:cNvPr id="3" name="Content Placeholder 2"/>
          <p:cNvSpPr>
            <a:spLocks noGrp="1"/>
          </p:cNvSpPr>
          <p:nvPr>
            <p:ph idx="1"/>
          </p:nvPr>
        </p:nvSpPr>
        <p:spPr>
          <a:xfrm>
            <a:off x="609600" y="1417638"/>
            <a:ext cx="10160000" cy="5267658"/>
          </a:xfrm>
        </p:spPr>
        <p:txBody>
          <a:bodyPr>
            <a:normAutofit lnSpcReduction="10000"/>
          </a:bodyPr>
          <a:lstStyle/>
          <a:p>
            <a:r>
              <a:rPr lang="en-US" dirty="0" smtClean="0"/>
              <a:t>Stage 1: Application Review</a:t>
            </a:r>
          </a:p>
          <a:p>
            <a:pPr lvl="1"/>
            <a:r>
              <a:rPr lang="en-US" dirty="0" smtClean="0"/>
              <a:t>Read through Applications</a:t>
            </a:r>
          </a:p>
          <a:p>
            <a:pPr lvl="1"/>
            <a:r>
              <a:rPr lang="en-US" dirty="0" smtClean="0"/>
              <a:t>Categorize applicants: A, B, C, etc.</a:t>
            </a:r>
          </a:p>
          <a:p>
            <a:pPr lvl="1"/>
            <a:r>
              <a:rPr lang="en-US" dirty="0" smtClean="0"/>
              <a:t>Meet with other faculty to consolidate lists</a:t>
            </a:r>
          </a:p>
          <a:p>
            <a:pPr lvl="1"/>
            <a:r>
              <a:rPr lang="en-US" dirty="0" smtClean="0"/>
              <a:t>Select for interview</a:t>
            </a:r>
          </a:p>
          <a:p>
            <a:pPr lvl="1"/>
            <a:endParaRPr lang="en-US" dirty="0"/>
          </a:p>
          <a:p>
            <a:r>
              <a:rPr lang="en-US" dirty="0" smtClean="0"/>
              <a:t>Stage 2: Interview</a:t>
            </a:r>
          </a:p>
          <a:p>
            <a:pPr lvl="1"/>
            <a:r>
              <a:rPr lang="en-US" dirty="0" smtClean="0"/>
              <a:t>Interviews with Faculty and Chief Residents</a:t>
            </a:r>
          </a:p>
          <a:p>
            <a:pPr lvl="1"/>
            <a:r>
              <a:rPr lang="en-US" dirty="0" smtClean="0"/>
              <a:t>Meeting about applicants</a:t>
            </a:r>
          </a:p>
          <a:p>
            <a:pPr lvl="1"/>
            <a:r>
              <a:rPr lang="en-US" dirty="0" smtClean="0"/>
              <a:t>Consolidation of applications into tiers</a:t>
            </a:r>
          </a:p>
          <a:p>
            <a:pPr lvl="1"/>
            <a:endParaRPr lang="en-US" dirty="0"/>
          </a:p>
          <a:p>
            <a:r>
              <a:rPr lang="en-US" i="1" dirty="0" smtClean="0"/>
              <a:t>Stage 3: Hartman Value Profile</a:t>
            </a:r>
          </a:p>
          <a:p>
            <a:endParaRPr lang="en-US" dirty="0"/>
          </a:p>
          <a:p>
            <a:r>
              <a:rPr lang="en-US" dirty="0" smtClean="0"/>
              <a:t>Stage 4: Rank List</a:t>
            </a:r>
          </a:p>
          <a:p>
            <a:endParaRPr lang="en-US" dirty="0" smtClean="0"/>
          </a:p>
          <a:p>
            <a:pPr lvl="1"/>
            <a:endParaRPr lang="en-US" dirty="0"/>
          </a:p>
        </p:txBody>
      </p:sp>
      <p:sp>
        <p:nvSpPr>
          <p:cNvPr id="4" name="Frame 3"/>
          <p:cNvSpPr/>
          <p:nvPr/>
        </p:nvSpPr>
        <p:spPr>
          <a:xfrm>
            <a:off x="766095" y="5119881"/>
            <a:ext cx="4495768" cy="725607"/>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5824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Hartman Value Profile?</a:t>
            </a:r>
            <a:endParaRPr lang="en-US" dirty="0"/>
          </a:p>
        </p:txBody>
      </p:sp>
      <p:sp>
        <p:nvSpPr>
          <p:cNvPr id="3" name="Content Placeholder 2"/>
          <p:cNvSpPr>
            <a:spLocks noGrp="1"/>
          </p:cNvSpPr>
          <p:nvPr>
            <p:ph idx="1"/>
          </p:nvPr>
        </p:nvSpPr>
        <p:spPr/>
        <p:txBody>
          <a:bodyPr/>
          <a:lstStyle/>
          <a:p>
            <a:r>
              <a:rPr lang="en-US" u="sng" dirty="0" smtClean="0"/>
              <a:t>It is not:</a:t>
            </a:r>
          </a:p>
          <a:p>
            <a:pPr lvl="1"/>
            <a:r>
              <a:rPr lang="en-US" dirty="0" smtClean="0"/>
              <a:t>An IQ/EQ test</a:t>
            </a:r>
          </a:p>
          <a:p>
            <a:pPr lvl="1"/>
            <a:r>
              <a:rPr lang="en-US" dirty="0" smtClean="0"/>
              <a:t>Test of Psychological Factors</a:t>
            </a:r>
          </a:p>
          <a:p>
            <a:pPr lvl="1"/>
            <a:r>
              <a:rPr lang="en-US" dirty="0" smtClean="0"/>
              <a:t>Briggs Myers’ Personality Test</a:t>
            </a:r>
          </a:p>
          <a:p>
            <a:endParaRPr lang="en-US" dirty="0"/>
          </a:p>
          <a:p>
            <a:r>
              <a:rPr lang="en-US" dirty="0" smtClean="0"/>
              <a:t>It is a way to assess a candidate’s </a:t>
            </a:r>
            <a:r>
              <a:rPr lang="en-US" b="1" i="1" u="sng" dirty="0" smtClean="0"/>
              <a:t>Judgment </a:t>
            </a:r>
            <a:r>
              <a:rPr lang="en-US" dirty="0" smtClean="0"/>
              <a:t>about the world and one’s self</a:t>
            </a:r>
          </a:p>
          <a:p>
            <a:endParaRPr lang="en-US" b="1" i="1" u="sng" dirty="0"/>
          </a:p>
          <a:p>
            <a:r>
              <a:rPr lang="en-US" dirty="0" smtClean="0"/>
              <a:t>The basic idea is that outstanding skill sets </a:t>
            </a:r>
            <a:r>
              <a:rPr lang="en-US" b="1" i="1" u="sng" dirty="0" smtClean="0"/>
              <a:t>plus</a:t>
            </a:r>
            <a:r>
              <a:rPr lang="en-US" dirty="0" smtClean="0"/>
              <a:t> outstanding judgment will result in the best performance outcomes</a:t>
            </a:r>
          </a:p>
          <a:p>
            <a:endParaRPr lang="en-US" b="1" i="1" u="sng" dirty="0"/>
          </a:p>
          <a:p>
            <a:endParaRPr lang="en-US" dirty="0" smtClean="0"/>
          </a:p>
        </p:txBody>
      </p:sp>
    </p:spTree>
    <p:extLst>
      <p:ext uri="{BB962C8B-B14F-4D97-AF65-F5344CB8AC3E}">
        <p14:creationId xmlns:p14="http://schemas.microsoft.com/office/powerpoint/2010/main" val="3870409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Hartman Value Profile?</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Composed of 2 Sections:</a:t>
            </a:r>
          </a:p>
          <a:p>
            <a:pPr lvl="1"/>
            <a:r>
              <a:rPr lang="en-US" dirty="0" smtClean="0"/>
              <a:t>Section 1: </a:t>
            </a:r>
            <a:r>
              <a:rPr lang="en-US" b="1" i="1" dirty="0" smtClean="0"/>
              <a:t>Work Side </a:t>
            </a:r>
            <a:r>
              <a:rPr lang="en-US" dirty="0" smtClean="0"/>
              <a:t>(18 phrases pertaining to the world)</a:t>
            </a:r>
          </a:p>
          <a:p>
            <a:pPr lvl="2"/>
            <a:r>
              <a:rPr lang="en-US" dirty="0"/>
              <a:t>focuses on value judgments as it relates primarily to the world of work or the world that is “external” to the person </a:t>
            </a:r>
            <a:endParaRPr lang="en-US" dirty="0" smtClean="0"/>
          </a:p>
          <a:p>
            <a:pPr lvl="1"/>
            <a:r>
              <a:rPr lang="en-US" dirty="0" smtClean="0"/>
              <a:t>Section 2: </a:t>
            </a:r>
            <a:r>
              <a:rPr lang="en-US" b="1" i="1" dirty="0" smtClean="0"/>
              <a:t>Self Side </a:t>
            </a:r>
            <a:r>
              <a:rPr lang="en-US" dirty="0" smtClean="0"/>
              <a:t>(18 phrases pertaining to the self) </a:t>
            </a:r>
          </a:p>
          <a:p>
            <a:pPr lvl="2"/>
            <a:r>
              <a:rPr lang="en-US" dirty="0"/>
              <a:t>focuses on judgments that an individual makes concerning oneself on a more personal, “internal” side </a:t>
            </a:r>
          </a:p>
          <a:p>
            <a:endParaRPr lang="en-US" b="1" i="1" u="sng" dirty="0" smtClean="0"/>
          </a:p>
          <a:p>
            <a:r>
              <a:rPr lang="en-US" dirty="0" smtClean="0"/>
              <a:t>From the 2 Sections, </a:t>
            </a:r>
            <a:r>
              <a:rPr lang="en-US" b="1" i="1" dirty="0" smtClean="0"/>
              <a:t>3 types </a:t>
            </a:r>
            <a:r>
              <a:rPr lang="en-US" dirty="0" smtClean="0"/>
              <a:t>of judgment can be constructed:</a:t>
            </a:r>
          </a:p>
          <a:p>
            <a:pPr marL="731520" lvl="1" indent="-457200">
              <a:buFont typeface="+mj-lt"/>
              <a:buAutoNum type="arabicPeriod"/>
            </a:pPr>
            <a:r>
              <a:rPr lang="en-US" dirty="0" smtClean="0"/>
              <a:t>Intrinsic Value Judgment (I)</a:t>
            </a:r>
          </a:p>
          <a:p>
            <a:pPr marL="731520" lvl="1" indent="-457200">
              <a:buFont typeface="+mj-lt"/>
              <a:buAutoNum type="arabicPeriod"/>
            </a:pPr>
            <a:r>
              <a:rPr lang="en-US" dirty="0" smtClean="0"/>
              <a:t>Extrinsic Value Judgment (E)</a:t>
            </a:r>
          </a:p>
          <a:p>
            <a:pPr marL="731520" lvl="1" indent="-457200">
              <a:buFont typeface="+mj-lt"/>
              <a:buAutoNum type="arabicPeriod"/>
            </a:pPr>
            <a:r>
              <a:rPr lang="en-US" dirty="0" smtClean="0"/>
              <a:t>Systemic Value Judgment (S)</a:t>
            </a:r>
          </a:p>
          <a:p>
            <a:pPr marL="731520" lvl="1" indent="-457200">
              <a:buFont typeface="+mj-lt"/>
              <a:buAutoNum type="arabicPeriod"/>
            </a:pPr>
            <a:endParaRPr lang="en-US" dirty="0"/>
          </a:p>
          <a:p>
            <a:pPr>
              <a:buFont typeface="Arial"/>
              <a:buChar char="•"/>
            </a:pPr>
            <a:r>
              <a:rPr lang="en-US" dirty="0" smtClean="0"/>
              <a:t>Scores </a:t>
            </a:r>
            <a:r>
              <a:rPr lang="en-US" dirty="0"/>
              <a:t>can range from 0 to 160, with lower scores reflecting greater judgment capacity.</a:t>
            </a:r>
          </a:p>
          <a:p>
            <a:pPr marL="457200" indent="-457200">
              <a:buFont typeface="+mj-lt"/>
              <a:buAutoNum type="arabicPeriod"/>
            </a:pPr>
            <a:endParaRPr lang="en-US" dirty="0" smtClean="0"/>
          </a:p>
          <a:p>
            <a:pPr lvl="1"/>
            <a:endParaRPr lang="en-US" dirty="0"/>
          </a:p>
        </p:txBody>
      </p:sp>
    </p:spTree>
    <p:extLst>
      <p:ext uri="{BB962C8B-B14F-4D97-AF65-F5344CB8AC3E}">
        <p14:creationId xmlns:p14="http://schemas.microsoft.com/office/powerpoint/2010/main" val="232531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3" name="Content Placeholder 12" descr="HVP1 1.pdf"/>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26084" r="-26084"/>
          <a:stretch>
            <a:fillRect/>
          </a:stretch>
        </p:blipFill>
        <p:spPr>
          <a:xfrm>
            <a:off x="153175" y="402040"/>
            <a:ext cx="7367913" cy="6455960"/>
          </a:xfrm>
        </p:spPr>
      </p:pic>
      <p:pic>
        <p:nvPicPr>
          <p:cNvPr id="14" name="Content Placeholder 13" descr="HVP2 1.pdf"/>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26084" r="-26084"/>
          <a:stretch>
            <a:fillRect/>
          </a:stretch>
        </p:blipFill>
        <p:spPr>
          <a:xfrm>
            <a:off x="5006925" y="412274"/>
            <a:ext cx="7356233" cy="6445726"/>
          </a:xfrm>
        </p:spPr>
      </p:pic>
    </p:spTree>
    <p:extLst>
      <p:ext uri="{BB962C8B-B14F-4D97-AF65-F5344CB8AC3E}">
        <p14:creationId xmlns:p14="http://schemas.microsoft.com/office/powerpoint/2010/main" val="1884058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Value Judgment (I)</a:t>
            </a:r>
            <a:endParaRPr lang="en-US" dirty="0"/>
          </a:p>
        </p:txBody>
      </p:sp>
      <p:sp>
        <p:nvSpPr>
          <p:cNvPr id="3" name="Content Placeholder 2"/>
          <p:cNvSpPr>
            <a:spLocks noGrp="1"/>
          </p:cNvSpPr>
          <p:nvPr>
            <p:ph idx="1"/>
          </p:nvPr>
        </p:nvSpPr>
        <p:spPr/>
        <p:txBody>
          <a:bodyPr/>
          <a:lstStyle/>
          <a:p>
            <a:r>
              <a:rPr lang="en-US" sz="3200" u="sng" dirty="0"/>
              <a:t>C</a:t>
            </a:r>
            <a:r>
              <a:rPr lang="en-US" sz="3200" u="sng" dirty="0" smtClean="0"/>
              <a:t>apacity for:</a:t>
            </a:r>
          </a:p>
          <a:p>
            <a:pPr lvl="1"/>
            <a:r>
              <a:rPr lang="en-US" sz="2800" dirty="0" smtClean="0"/>
              <a:t> </a:t>
            </a:r>
            <a:r>
              <a:rPr lang="en-US" sz="2800" dirty="0"/>
              <a:t>E</a:t>
            </a:r>
            <a:r>
              <a:rPr lang="en-US" sz="2800" dirty="0" smtClean="0"/>
              <a:t>xcellence </a:t>
            </a:r>
            <a:r>
              <a:rPr lang="en-US" sz="2800" dirty="0"/>
              <a:t>in relational judgment </a:t>
            </a:r>
            <a:endParaRPr lang="en-US" sz="2800" dirty="0" smtClean="0"/>
          </a:p>
          <a:p>
            <a:pPr lvl="2"/>
            <a:r>
              <a:rPr lang="en-US" sz="2200" dirty="0" err="1"/>
              <a:t>e</a:t>
            </a:r>
            <a:r>
              <a:rPr lang="en-US" sz="2200" dirty="0" err="1" smtClean="0"/>
              <a:t>.g.“</a:t>
            </a:r>
            <a:r>
              <a:rPr lang="en-US" sz="2200" dirty="0" err="1"/>
              <a:t>good</a:t>
            </a:r>
            <a:r>
              <a:rPr lang="en-US" sz="2200" dirty="0"/>
              <a:t> people </a:t>
            </a:r>
            <a:r>
              <a:rPr lang="en-US" sz="2200" dirty="0" smtClean="0"/>
              <a:t>skills”</a:t>
            </a:r>
          </a:p>
          <a:p>
            <a:pPr lvl="1"/>
            <a:r>
              <a:rPr lang="en-US" sz="2800" dirty="0"/>
              <a:t>I</a:t>
            </a:r>
            <a:r>
              <a:rPr lang="en-US" sz="2800" dirty="0" smtClean="0"/>
              <a:t>ntegration </a:t>
            </a:r>
            <a:r>
              <a:rPr lang="en-US" sz="2800" dirty="0"/>
              <a:t>with </a:t>
            </a:r>
            <a:r>
              <a:rPr lang="en-US" sz="2800" dirty="0" smtClean="0"/>
              <a:t>others</a:t>
            </a:r>
            <a:endParaRPr lang="en-US" sz="2800" dirty="0"/>
          </a:p>
          <a:p>
            <a:pPr lvl="1"/>
            <a:r>
              <a:rPr lang="en-US" sz="2800" dirty="0" smtClean="0"/>
              <a:t>“Reading” people</a:t>
            </a:r>
          </a:p>
          <a:p>
            <a:pPr lvl="1"/>
            <a:endParaRPr lang="en-US" sz="3400" dirty="0" smtClean="0"/>
          </a:p>
          <a:p>
            <a:r>
              <a:rPr lang="en-US" sz="2800" dirty="0" smtClean="0"/>
              <a:t>A </a:t>
            </a:r>
            <a:r>
              <a:rPr lang="en-US" sz="2800" dirty="0"/>
              <a:t>stronger (i.e., lower) score tends to reveal caring, respect, and tolerance. </a:t>
            </a:r>
          </a:p>
        </p:txBody>
      </p:sp>
    </p:spTree>
    <p:extLst>
      <p:ext uri="{BB962C8B-B14F-4D97-AF65-F5344CB8AC3E}">
        <p14:creationId xmlns:p14="http://schemas.microsoft.com/office/powerpoint/2010/main" val="3699792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Value Judgment (E)</a:t>
            </a:r>
            <a:endParaRPr lang="en-US" dirty="0"/>
          </a:p>
        </p:txBody>
      </p:sp>
      <p:sp>
        <p:nvSpPr>
          <p:cNvPr id="3" name="Content Placeholder 2"/>
          <p:cNvSpPr>
            <a:spLocks noGrp="1"/>
          </p:cNvSpPr>
          <p:nvPr>
            <p:ph idx="1"/>
          </p:nvPr>
        </p:nvSpPr>
        <p:spPr/>
        <p:txBody>
          <a:bodyPr/>
          <a:lstStyle/>
          <a:p>
            <a:r>
              <a:rPr lang="en-US" sz="3200" u="sng" dirty="0"/>
              <a:t>C</a:t>
            </a:r>
            <a:r>
              <a:rPr lang="en-US" sz="3200" u="sng" dirty="0" smtClean="0"/>
              <a:t>apacity for: </a:t>
            </a:r>
          </a:p>
          <a:p>
            <a:pPr lvl="1"/>
            <a:r>
              <a:rPr lang="en-US" sz="2800" dirty="0"/>
              <a:t>E</a:t>
            </a:r>
            <a:r>
              <a:rPr lang="en-US" sz="2800" dirty="0" smtClean="0"/>
              <a:t>xcellence </a:t>
            </a:r>
            <a:r>
              <a:rPr lang="en-US" sz="2800" dirty="0"/>
              <a:t>in tasks, projects, </a:t>
            </a:r>
            <a:r>
              <a:rPr lang="en-US" sz="2800" dirty="0" smtClean="0"/>
              <a:t>processes </a:t>
            </a:r>
          </a:p>
          <a:p>
            <a:pPr lvl="1"/>
            <a:r>
              <a:rPr lang="en-US" sz="2800" dirty="0"/>
              <a:t>B</a:t>
            </a:r>
            <a:r>
              <a:rPr lang="en-US" sz="2800" dirty="0" smtClean="0"/>
              <a:t>asic </a:t>
            </a:r>
            <a:r>
              <a:rPr lang="en-US" sz="2800" dirty="0"/>
              <a:t>implementation of skill set </a:t>
            </a:r>
            <a:r>
              <a:rPr lang="en-US" sz="2800" dirty="0" smtClean="0"/>
              <a:t>competencies </a:t>
            </a:r>
          </a:p>
          <a:p>
            <a:pPr lvl="1"/>
            <a:r>
              <a:rPr lang="en-US" sz="2800" dirty="0"/>
              <a:t>P</a:t>
            </a:r>
            <a:r>
              <a:rPr lang="en-US" sz="2800" dirty="0" smtClean="0"/>
              <a:t>erforming </a:t>
            </a:r>
            <a:r>
              <a:rPr lang="en-US" sz="2800" dirty="0"/>
              <a:t>tasks </a:t>
            </a:r>
            <a:r>
              <a:rPr lang="en-US" sz="2800" dirty="0" smtClean="0"/>
              <a:t>effectively</a:t>
            </a:r>
            <a:endParaRPr lang="en-US" sz="2800" dirty="0"/>
          </a:p>
          <a:p>
            <a:pPr lvl="1"/>
            <a:r>
              <a:rPr lang="en-US" sz="2800" dirty="0"/>
              <a:t>S</a:t>
            </a:r>
            <a:r>
              <a:rPr lang="en-US" sz="2800" dirty="0" smtClean="0"/>
              <a:t>trong </a:t>
            </a:r>
            <a:r>
              <a:rPr lang="en-US" sz="2800" dirty="0"/>
              <a:t>work ethic/</a:t>
            </a:r>
            <a:r>
              <a:rPr lang="en-US" sz="2800" dirty="0" smtClean="0"/>
              <a:t>dependability</a:t>
            </a:r>
            <a:endParaRPr lang="en-US" sz="2800" dirty="0"/>
          </a:p>
          <a:p>
            <a:pPr lvl="1"/>
            <a:r>
              <a:rPr lang="en-US" sz="2800" dirty="0"/>
              <a:t>H</a:t>
            </a:r>
            <a:r>
              <a:rPr lang="en-US" sz="2800" dirty="0" smtClean="0"/>
              <a:t>igh </a:t>
            </a:r>
            <a:r>
              <a:rPr lang="en-US" sz="2800" dirty="0"/>
              <a:t>expectations of performance of </a:t>
            </a:r>
            <a:r>
              <a:rPr lang="en-US" sz="2800" dirty="0" smtClean="0"/>
              <a:t>others </a:t>
            </a:r>
          </a:p>
          <a:p>
            <a:pPr lvl="1"/>
            <a:r>
              <a:rPr lang="en-US" sz="2800" dirty="0"/>
              <a:t>H</a:t>
            </a:r>
            <a:r>
              <a:rPr lang="en-US" sz="2800" dirty="0" smtClean="0"/>
              <a:t>igh </a:t>
            </a:r>
            <a:r>
              <a:rPr lang="en-US" sz="2800" dirty="0"/>
              <a:t>trainability with new dynamics of practice or </a:t>
            </a:r>
            <a:r>
              <a:rPr lang="en-US" sz="2800" dirty="0" smtClean="0"/>
              <a:t>technology</a:t>
            </a:r>
            <a:endParaRPr lang="en-US" sz="2800" dirty="0"/>
          </a:p>
        </p:txBody>
      </p:sp>
    </p:spTree>
    <p:extLst>
      <p:ext uri="{BB962C8B-B14F-4D97-AF65-F5344CB8AC3E}">
        <p14:creationId xmlns:p14="http://schemas.microsoft.com/office/powerpoint/2010/main" val="3255704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4536</TotalTime>
  <Words>3111</Words>
  <Application>Microsoft Office PowerPoint</Application>
  <PresentationFormat>Widescreen</PresentationFormat>
  <Paragraphs>455</Paragraphs>
  <Slides>34</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Clarity</vt:lpstr>
      <vt:lpstr>Using the Hartman Value Profile in Plastic Surgery Resident recruitment</vt:lpstr>
      <vt:lpstr>PowerPoint Presentation</vt:lpstr>
      <vt:lpstr>Typical Plastic Surgery Application</vt:lpstr>
      <vt:lpstr>Selection Process at USF</vt:lpstr>
      <vt:lpstr>What is the Hartman Value Profile?</vt:lpstr>
      <vt:lpstr>What is the Hartman Value Profile?</vt:lpstr>
      <vt:lpstr>PowerPoint Presentation</vt:lpstr>
      <vt:lpstr>Intrinsic Value Judgment (I)</vt:lpstr>
      <vt:lpstr>Extrinsic Value Judgment (E)</vt:lpstr>
      <vt:lpstr>Systemic Value Judgment (S)</vt:lpstr>
      <vt:lpstr>Hartman Value Profile at USF</vt:lpstr>
      <vt:lpstr>PowerPoint Presentation</vt:lpstr>
      <vt:lpstr>Important Considerations</vt:lpstr>
      <vt:lpstr>Goals of our Research</vt:lpstr>
      <vt:lpstr>Goals of our Research</vt:lpstr>
      <vt:lpstr>Results of HVP Assessment</vt:lpstr>
      <vt:lpstr>Overall Database Comparisons</vt:lpstr>
      <vt:lpstr>Problem-Solving Ability</vt:lpstr>
      <vt:lpstr>Innovation/Creativity/Out-of-Box</vt:lpstr>
      <vt:lpstr>Dealing with Change</vt:lpstr>
      <vt:lpstr>Being “Driven to Excel”</vt:lpstr>
      <vt:lpstr>Sense of Quality</vt:lpstr>
      <vt:lpstr>Decision-Making Style</vt:lpstr>
      <vt:lpstr>Balance of Judgment Indicators</vt:lpstr>
      <vt:lpstr>Case Studies</vt:lpstr>
      <vt:lpstr>Case Study #1:  </vt:lpstr>
      <vt:lpstr>Case Study #2</vt:lpstr>
      <vt:lpstr>Case Study #3</vt:lpstr>
      <vt:lpstr>Case Study #4</vt:lpstr>
      <vt:lpstr>Case Study #5</vt:lpstr>
      <vt:lpstr>Case Study #6</vt:lpstr>
      <vt:lpstr>Conclusions</vt:lpstr>
      <vt:lpstr>Expanded use of the Hartman Profile at USF</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Assessment Findings</dc:title>
  <dc:creator>Charles Byrum</dc:creator>
  <cp:lastModifiedBy>Snell, Linda</cp:lastModifiedBy>
  <cp:revision>116</cp:revision>
  <cp:lastPrinted>2016-01-26T05:12:27Z</cp:lastPrinted>
  <dcterms:created xsi:type="dcterms:W3CDTF">2016-01-24T22:16:17Z</dcterms:created>
  <dcterms:modified xsi:type="dcterms:W3CDTF">2016-05-05T13:39:12Z</dcterms:modified>
</cp:coreProperties>
</file>