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72" r:id="rId2"/>
    <p:sldId id="271" r:id="rId3"/>
    <p:sldId id="274" r:id="rId4"/>
    <p:sldId id="275" r:id="rId5"/>
    <p:sldId id="276" r:id="rId6"/>
    <p:sldId id="258" r:id="rId7"/>
    <p:sldId id="277" r:id="rId8"/>
    <p:sldId id="294" r:id="rId9"/>
    <p:sldId id="280" r:id="rId10"/>
    <p:sldId id="1274" r:id="rId11"/>
    <p:sldId id="1305" r:id="rId12"/>
    <p:sldId id="358" r:id="rId13"/>
    <p:sldId id="1272" r:id="rId14"/>
    <p:sldId id="378" r:id="rId15"/>
    <p:sldId id="381" r:id="rId16"/>
    <p:sldId id="293" r:id="rId17"/>
    <p:sldId id="279" r:id="rId18"/>
    <p:sldId id="290" r:id="rId19"/>
    <p:sldId id="281" r:id="rId20"/>
    <p:sldId id="282" r:id="rId21"/>
    <p:sldId id="283" r:id="rId22"/>
    <p:sldId id="284" r:id="rId23"/>
    <p:sldId id="286" r:id="rId24"/>
    <p:sldId id="285" r:id="rId25"/>
    <p:sldId id="291" r:id="rId26"/>
    <p:sldId id="288" r:id="rId27"/>
    <p:sldId id="289" r:id="rId28"/>
    <p:sldId id="292" r:id="rId29"/>
    <p:sldId id="1306" r:id="rId30"/>
    <p:sldId id="259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D1"/>
    <a:srgbClr val="CFC493"/>
    <a:srgbClr val="006747"/>
    <a:srgbClr val="466069"/>
    <a:srgbClr val="7E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53"/>
    <p:restoredTop sz="76294"/>
  </p:normalViewPr>
  <p:slideViewPr>
    <p:cSldViewPr snapToGrid="0" snapToObjects="1">
      <p:cViewPr varScale="1">
        <p:scale>
          <a:sx n="215" d="100"/>
          <a:sy n="215" d="100"/>
        </p:scale>
        <p:origin x="32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62F77-75D6-F24D-BC61-2B6FBBAEA1F4}" type="doc">
      <dgm:prSet loTypeId="urn:microsoft.com/office/officeart/2005/8/layout/vList2" loCatId="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3C9E7AD-80F9-9447-8ABA-8852835D2017}">
      <dgm:prSet phldrT="[Text]"/>
      <dgm:spPr/>
      <dgm:t>
        <a:bodyPr/>
        <a:lstStyle/>
        <a:p>
          <a:r>
            <a:rPr lang="en-US" dirty="0"/>
            <a:t>Culture of Zero Harm</a:t>
          </a:r>
        </a:p>
      </dgm:t>
    </dgm:pt>
    <dgm:pt modelId="{37AA7730-974F-2049-8CDD-18E6779C3C88}" type="parTrans" cxnId="{5E3AF837-C8B3-2149-A6EC-D3613BC6BB12}">
      <dgm:prSet/>
      <dgm:spPr/>
      <dgm:t>
        <a:bodyPr/>
        <a:lstStyle/>
        <a:p>
          <a:endParaRPr lang="en-US"/>
        </a:p>
      </dgm:t>
    </dgm:pt>
    <dgm:pt modelId="{8FF679A0-FAD8-E948-8E8D-E8D2348CE5A1}" type="sibTrans" cxnId="{5E3AF837-C8B3-2149-A6EC-D3613BC6BB12}">
      <dgm:prSet/>
      <dgm:spPr/>
      <dgm:t>
        <a:bodyPr/>
        <a:lstStyle/>
        <a:p>
          <a:endParaRPr lang="en-US"/>
        </a:p>
      </dgm:t>
    </dgm:pt>
    <dgm:pt modelId="{A88F9FC9-33EF-B44D-A61B-58A71238D540}">
      <dgm:prSet phldrT="[Text]"/>
      <dgm:spPr/>
      <dgm:t>
        <a:bodyPr/>
        <a:lstStyle/>
        <a:p>
          <a:r>
            <a:rPr lang="en-US" dirty="0"/>
            <a:t>You can't fix problems if you don't know they exist</a:t>
          </a:r>
        </a:p>
      </dgm:t>
    </dgm:pt>
    <dgm:pt modelId="{89347D16-15E3-1F44-8F31-B5637A3E8E46}" type="parTrans" cxnId="{FA088B4F-B574-ED47-A9AD-E2BFE1EB4C8F}">
      <dgm:prSet/>
      <dgm:spPr/>
      <dgm:t>
        <a:bodyPr/>
        <a:lstStyle/>
        <a:p>
          <a:endParaRPr lang="en-US"/>
        </a:p>
      </dgm:t>
    </dgm:pt>
    <dgm:pt modelId="{49E6E79C-C003-6A40-B0D4-8C304F279843}" type="sibTrans" cxnId="{FA088B4F-B574-ED47-A9AD-E2BFE1EB4C8F}">
      <dgm:prSet/>
      <dgm:spPr/>
      <dgm:t>
        <a:bodyPr/>
        <a:lstStyle/>
        <a:p>
          <a:endParaRPr lang="en-US"/>
        </a:p>
      </dgm:t>
    </dgm:pt>
    <dgm:pt modelId="{B2A30FCF-8A86-5E41-B55C-9E91104D00AB}">
      <dgm:prSet phldrT="[Text]"/>
      <dgm:spPr/>
      <dgm:t>
        <a:bodyPr/>
        <a:lstStyle/>
        <a:p>
          <a:r>
            <a:rPr lang="en-US" dirty="0"/>
            <a:t>Knowing how to address patient safety events is important for your future practice</a:t>
          </a:r>
        </a:p>
      </dgm:t>
    </dgm:pt>
    <dgm:pt modelId="{00F3922B-B573-C54F-AE25-B4A963BD4F36}" type="parTrans" cxnId="{D14563DE-9B21-5648-9C9C-23C92A79DD31}">
      <dgm:prSet/>
      <dgm:spPr/>
      <dgm:t>
        <a:bodyPr/>
        <a:lstStyle/>
        <a:p>
          <a:endParaRPr lang="en-US"/>
        </a:p>
      </dgm:t>
    </dgm:pt>
    <dgm:pt modelId="{D45B5A93-4591-AF4E-AA5A-B5D40329376F}" type="sibTrans" cxnId="{D14563DE-9B21-5648-9C9C-23C92A79DD31}">
      <dgm:prSet/>
      <dgm:spPr/>
      <dgm:t>
        <a:bodyPr/>
        <a:lstStyle/>
        <a:p>
          <a:endParaRPr lang="en-US"/>
        </a:p>
      </dgm:t>
    </dgm:pt>
    <dgm:pt modelId="{0CB070AC-69E4-1345-BC2A-7E37040984FF}" type="pres">
      <dgm:prSet presAssocID="{4AF62F77-75D6-F24D-BC61-2B6FBBAEA1F4}" presName="linear" presStyleCnt="0">
        <dgm:presLayoutVars>
          <dgm:animLvl val="lvl"/>
          <dgm:resizeHandles val="exact"/>
        </dgm:presLayoutVars>
      </dgm:prSet>
      <dgm:spPr/>
    </dgm:pt>
    <dgm:pt modelId="{A2BD5AA9-3DA5-6148-A4D1-A9405CA0DAD5}" type="pres">
      <dgm:prSet presAssocID="{93C9E7AD-80F9-9447-8ABA-8852835D20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F1526A-5875-FE4A-8A06-8B8AACA35292}" type="pres">
      <dgm:prSet presAssocID="{8FF679A0-FAD8-E948-8E8D-E8D2348CE5A1}" presName="spacer" presStyleCnt="0"/>
      <dgm:spPr/>
    </dgm:pt>
    <dgm:pt modelId="{2BBA18AF-7F8C-6B46-92D2-35066B0289D4}" type="pres">
      <dgm:prSet presAssocID="{A88F9FC9-33EF-B44D-A61B-58A71238D5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409319-0AF7-AE44-B1ED-EA0546951E24}" type="pres">
      <dgm:prSet presAssocID="{49E6E79C-C003-6A40-B0D4-8C304F279843}" presName="spacer" presStyleCnt="0"/>
      <dgm:spPr/>
    </dgm:pt>
    <dgm:pt modelId="{0CA4F305-BC6F-FF40-B043-96C243B2E044}" type="pres">
      <dgm:prSet presAssocID="{B2A30FCF-8A86-5E41-B55C-9E91104D00A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3AF837-C8B3-2149-A6EC-D3613BC6BB12}" srcId="{4AF62F77-75D6-F24D-BC61-2B6FBBAEA1F4}" destId="{93C9E7AD-80F9-9447-8ABA-8852835D2017}" srcOrd="0" destOrd="0" parTransId="{37AA7730-974F-2049-8CDD-18E6779C3C88}" sibTransId="{8FF679A0-FAD8-E948-8E8D-E8D2348CE5A1}"/>
    <dgm:cxn modelId="{FFE8813D-585A-0746-B64D-24D849CD91F5}" type="presOf" srcId="{93C9E7AD-80F9-9447-8ABA-8852835D2017}" destId="{A2BD5AA9-3DA5-6148-A4D1-A9405CA0DAD5}" srcOrd="0" destOrd="0" presId="urn:microsoft.com/office/officeart/2005/8/layout/vList2"/>
    <dgm:cxn modelId="{FA088B4F-B574-ED47-A9AD-E2BFE1EB4C8F}" srcId="{4AF62F77-75D6-F24D-BC61-2B6FBBAEA1F4}" destId="{A88F9FC9-33EF-B44D-A61B-58A71238D540}" srcOrd="1" destOrd="0" parTransId="{89347D16-15E3-1F44-8F31-B5637A3E8E46}" sibTransId="{49E6E79C-C003-6A40-B0D4-8C304F279843}"/>
    <dgm:cxn modelId="{FF11705B-B959-BD40-8E6E-25BBDA3846E5}" type="presOf" srcId="{B2A30FCF-8A86-5E41-B55C-9E91104D00AB}" destId="{0CA4F305-BC6F-FF40-B043-96C243B2E044}" srcOrd="0" destOrd="0" presId="urn:microsoft.com/office/officeart/2005/8/layout/vList2"/>
    <dgm:cxn modelId="{1BEFF8BE-3437-7B49-A45C-FAACC5955A9B}" type="presOf" srcId="{A88F9FC9-33EF-B44D-A61B-58A71238D540}" destId="{2BBA18AF-7F8C-6B46-92D2-35066B0289D4}" srcOrd="0" destOrd="0" presId="urn:microsoft.com/office/officeart/2005/8/layout/vList2"/>
    <dgm:cxn modelId="{D14563DE-9B21-5648-9C9C-23C92A79DD31}" srcId="{4AF62F77-75D6-F24D-BC61-2B6FBBAEA1F4}" destId="{B2A30FCF-8A86-5E41-B55C-9E91104D00AB}" srcOrd="2" destOrd="0" parTransId="{00F3922B-B573-C54F-AE25-B4A963BD4F36}" sibTransId="{D45B5A93-4591-AF4E-AA5A-B5D40329376F}"/>
    <dgm:cxn modelId="{8FC32BE3-8E79-EA4E-8E2C-22CF30FA334C}" type="presOf" srcId="{4AF62F77-75D6-F24D-BC61-2B6FBBAEA1F4}" destId="{0CB070AC-69E4-1345-BC2A-7E37040984FF}" srcOrd="0" destOrd="0" presId="urn:microsoft.com/office/officeart/2005/8/layout/vList2"/>
    <dgm:cxn modelId="{6BCD9AE4-5C93-2649-9327-E2A61F9E65B7}" type="presParOf" srcId="{0CB070AC-69E4-1345-BC2A-7E37040984FF}" destId="{A2BD5AA9-3DA5-6148-A4D1-A9405CA0DAD5}" srcOrd="0" destOrd="0" presId="urn:microsoft.com/office/officeart/2005/8/layout/vList2"/>
    <dgm:cxn modelId="{15673FAA-C9CC-4143-B646-BF073E00D344}" type="presParOf" srcId="{0CB070AC-69E4-1345-BC2A-7E37040984FF}" destId="{53F1526A-5875-FE4A-8A06-8B8AACA35292}" srcOrd="1" destOrd="0" presId="urn:microsoft.com/office/officeart/2005/8/layout/vList2"/>
    <dgm:cxn modelId="{71A289C2-EA32-714A-B40D-B4DEEB8A0851}" type="presParOf" srcId="{0CB070AC-69E4-1345-BC2A-7E37040984FF}" destId="{2BBA18AF-7F8C-6B46-92D2-35066B0289D4}" srcOrd="2" destOrd="0" presId="urn:microsoft.com/office/officeart/2005/8/layout/vList2"/>
    <dgm:cxn modelId="{2305A1A4-5508-9C48-B69D-C9C53B7DCAD3}" type="presParOf" srcId="{0CB070AC-69E4-1345-BC2A-7E37040984FF}" destId="{50409319-0AF7-AE44-B1ED-EA0546951E24}" srcOrd="3" destOrd="0" presId="urn:microsoft.com/office/officeart/2005/8/layout/vList2"/>
    <dgm:cxn modelId="{C255309E-9569-9641-AE22-C7DA16146FA3}" type="presParOf" srcId="{0CB070AC-69E4-1345-BC2A-7E37040984FF}" destId="{0CA4F305-BC6F-FF40-B043-96C243B2E0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F62F77-75D6-F24D-BC61-2B6FBBAEA1F4}" type="doc">
      <dgm:prSet loTypeId="urn:microsoft.com/office/officeart/2005/8/layout/vList2" loCatId="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3C9E7AD-80F9-9447-8ABA-8852835D2017}">
      <dgm:prSet phldrT="[Text]"/>
      <dgm:spPr/>
      <dgm:t>
        <a:bodyPr/>
        <a:lstStyle/>
        <a:p>
          <a:r>
            <a:rPr lang="en-US" dirty="0"/>
            <a:t>Culture of Zero Harm</a:t>
          </a:r>
        </a:p>
      </dgm:t>
    </dgm:pt>
    <dgm:pt modelId="{37AA7730-974F-2049-8CDD-18E6779C3C88}" type="parTrans" cxnId="{5E3AF837-C8B3-2149-A6EC-D3613BC6BB12}">
      <dgm:prSet/>
      <dgm:spPr/>
      <dgm:t>
        <a:bodyPr/>
        <a:lstStyle/>
        <a:p>
          <a:endParaRPr lang="en-US"/>
        </a:p>
      </dgm:t>
    </dgm:pt>
    <dgm:pt modelId="{8FF679A0-FAD8-E948-8E8D-E8D2348CE5A1}" type="sibTrans" cxnId="{5E3AF837-C8B3-2149-A6EC-D3613BC6BB12}">
      <dgm:prSet/>
      <dgm:spPr/>
      <dgm:t>
        <a:bodyPr/>
        <a:lstStyle/>
        <a:p>
          <a:endParaRPr lang="en-US"/>
        </a:p>
      </dgm:t>
    </dgm:pt>
    <dgm:pt modelId="{A88F9FC9-33EF-B44D-A61B-58A71238D540}">
      <dgm:prSet phldrT="[Text]"/>
      <dgm:spPr/>
      <dgm:t>
        <a:bodyPr/>
        <a:lstStyle/>
        <a:p>
          <a:r>
            <a:rPr lang="en-US" dirty="0"/>
            <a:t>You can't fix problems if you don't know they exist</a:t>
          </a:r>
        </a:p>
      </dgm:t>
    </dgm:pt>
    <dgm:pt modelId="{89347D16-15E3-1F44-8F31-B5637A3E8E46}" type="parTrans" cxnId="{FA088B4F-B574-ED47-A9AD-E2BFE1EB4C8F}">
      <dgm:prSet/>
      <dgm:spPr/>
      <dgm:t>
        <a:bodyPr/>
        <a:lstStyle/>
        <a:p>
          <a:endParaRPr lang="en-US"/>
        </a:p>
      </dgm:t>
    </dgm:pt>
    <dgm:pt modelId="{49E6E79C-C003-6A40-B0D4-8C304F279843}" type="sibTrans" cxnId="{FA088B4F-B574-ED47-A9AD-E2BFE1EB4C8F}">
      <dgm:prSet/>
      <dgm:spPr/>
      <dgm:t>
        <a:bodyPr/>
        <a:lstStyle/>
        <a:p>
          <a:endParaRPr lang="en-US"/>
        </a:p>
      </dgm:t>
    </dgm:pt>
    <dgm:pt modelId="{B2A30FCF-8A86-5E41-B55C-9E91104D00AB}">
      <dgm:prSet phldrT="[Text]"/>
      <dgm:spPr/>
      <dgm:t>
        <a:bodyPr/>
        <a:lstStyle/>
        <a:p>
          <a:r>
            <a:rPr lang="en-US" dirty="0"/>
            <a:t>Knowing how to address patient safety events is important for your future practice</a:t>
          </a:r>
        </a:p>
      </dgm:t>
    </dgm:pt>
    <dgm:pt modelId="{00F3922B-B573-C54F-AE25-B4A963BD4F36}" type="parTrans" cxnId="{D14563DE-9B21-5648-9C9C-23C92A79DD31}">
      <dgm:prSet/>
      <dgm:spPr/>
      <dgm:t>
        <a:bodyPr/>
        <a:lstStyle/>
        <a:p>
          <a:endParaRPr lang="en-US"/>
        </a:p>
      </dgm:t>
    </dgm:pt>
    <dgm:pt modelId="{D45B5A93-4591-AF4E-AA5A-B5D40329376F}" type="sibTrans" cxnId="{D14563DE-9B21-5648-9C9C-23C92A79DD31}">
      <dgm:prSet/>
      <dgm:spPr/>
      <dgm:t>
        <a:bodyPr/>
        <a:lstStyle/>
        <a:p>
          <a:endParaRPr lang="en-US"/>
        </a:p>
      </dgm:t>
    </dgm:pt>
    <dgm:pt modelId="{0CB070AC-69E4-1345-BC2A-7E37040984FF}" type="pres">
      <dgm:prSet presAssocID="{4AF62F77-75D6-F24D-BC61-2B6FBBAEA1F4}" presName="linear" presStyleCnt="0">
        <dgm:presLayoutVars>
          <dgm:animLvl val="lvl"/>
          <dgm:resizeHandles val="exact"/>
        </dgm:presLayoutVars>
      </dgm:prSet>
      <dgm:spPr/>
    </dgm:pt>
    <dgm:pt modelId="{A2BD5AA9-3DA5-6148-A4D1-A9405CA0DAD5}" type="pres">
      <dgm:prSet presAssocID="{93C9E7AD-80F9-9447-8ABA-8852835D20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F1526A-5875-FE4A-8A06-8B8AACA35292}" type="pres">
      <dgm:prSet presAssocID="{8FF679A0-FAD8-E948-8E8D-E8D2348CE5A1}" presName="spacer" presStyleCnt="0"/>
      <dgm:spPr/>
    </dgm:pt>
    <dgm:pt modelId="{2BBA18AF-7F8C-6B46-92D2-35066B0289D4}" type="pres">
      <dgm:prSet presAssocID="{A88F9FC9-33EF-B44D-A61B-58A71238D5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409319-0AF7-AE44-B1ED-EA0546951E24}" type="pres">
      <dgm:prSet presAssocID="{49E6E79C-C003-6A40-B0D4-8C304F279843}" presName="spacer" presStyleCnt="0"/>
      <dgm:spPr/>
    </dgm:pt>
    <dgm:pt modelId="{0CA4F305-BC6F-FF40-B043-96C243B2E044}" type="pres">
      <dgm:prSet presAssocID="{B2A30FCF-8A86-5E41-B55C-9E91104D00A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3AF837-C8B3-2149-A6EC-D3613BC6BB12}" srcId="{4AF62F77-75D6-F24D-BC61-2B6FBBAEA1F4}" destId="{93C9E7AD-80F9-9447-8ABA-8852835D2017}" srcOrd="0" destOrd="0" parTransId="{37AA7730-974F-2049-8CDD-18E6779C3C88}" sibTransId="{8FF679A0-FAD8-E948-8E8D-E8D2348CE5A1}"/>
    <dgm:cxn modelId="{FFE8813D-585A-0746-B64D-24D849CD91F5}" type="presOf" srcId="{93C9E7AD-80F9-9447-8ABA-8852835D2017}" destId="{A2BD5AA9-3DA5-6148-A4D1-A9405CA0DAD5}" srcOrd="0" destOrd="0" presId="urn:microsoft.com/office/officeart/2005/8/layout/vList2"/>
    <dgm:cxn modelId="{FA088B4F-B574-ED47-A9AD-E2BFE1EB4C8F}" srcId="{4AF62F77-75D6-F24D-BC61-2B6FBBAEA1F4}" destId="{A88F9FC9-33EF-B44D-A61B-58A71238D540}" srcOrd="1" destOrd="0" parTransId="{89347D16-15E3-1F44-8F31-B5637A3E8E46}" sibTransId="{49E6E79C-C003-6A40-B0D4-8C304F279843}"/>
    <dgm:cxn modelId="{FF11705B-B959-BD40-8E6E-25BBDA3846E5}" type="presOf" srcId="{B2A30FCF-8A86-5E41-B55C-9E91104D00AB}" destId="{0CA4F305-BC6F-FF40-B043-96C243B2E044}" srcOrd="0" destOrd="0" presId="urn:microsoft.com/office/officeart/2005/8/layout/vList2"/>
    <dgm:cxn modelId="{1BEFF8BE-3437-7B49-A45C-FAACC5955A9B}" type="presOf" srcId="{A88F9FC9-33EF-B44D-A61B-58A71238D540}" destId="{2BBA18AF-7F8C-6B46-92D2-35066B0289D4}" srcOrd="0" destOrd="0" presId="urn:microsoft.com/office/officeart/2005/8/layout/vList2"/>
    <dgm:cxn modelId="{D14563DE-9B21-5648-9C9C-23C92A79DD31}" srcId="{4AF62F77-75D6-F24D-BC61-2B6FBBAEA1F4}" destId="{B2A30FCF-8A86-5E41-B55C-9E91104D00AB}" srcOrd="2" destOrd="0" parTransId="{00F3922B-B573-C54F-AE25-B4A963BD4F36}" sibTransId="{D45B5A93-4591-AF4E-AA5A-B5D40329376F}"/>
    <dgm:cxn modelId="{8FC32BE3-8E79-EA4E-8E2C-22CF30FA334C}" type="presOf" srcId="{4AF62F77-75D6-F24D-BC61-2B6FBBAEA1F4}" destId="{0CB070AC-69E4-1345-BC2A-7E37040984FF}" srcOrd="0" destOrd="0" presId="urn:microsoft.com/office/officeart/2005/8/layout/vList2"/>
    <dgm:cxn modelId="{6BCD9AE4-5C93-2649-9327-E2A61F9E65B7}" type="presParOf" srcId="{0CB070AC-69E4-1345-BC2A-7E37040984FF}" destId="{A2BD5AA9-3DA5-6148-A4D1-A9405CA0DAD5}" srcOrd="0" destOrd="0" presId="urn:microsoft.com/office/officeart/2005/8/layout/vList2"/>
    <dgm:cxn modelId="{15673FAA-C9CC-4143-B646-BF073E00D344}" type="presParOf" srcId="{0CB070AC-69E4-1345-BC2A-7E37040984FF}" destId="{53F1526A-5875-FE4A-8A06-8B8AACA35292}" srcOrd="1" destOrd="0" presId="urn:microsoft.com/office/officeart/2005/8/layout/vList2"/>
    <dgm:cxn modelId="{71A289C2-EA32-714A-B40D-B4DEEB8A0851}" type="presParOf" srcId="{0CB070AC-69E4-1345-BC2A-7E37040984FF}" destId="{2BBA18AF-7F8C-6B46-92D2-35066B0289D4}" srcOrd="2" destOrd="0" presId="urn:microsoft.com/office/officeart/2005/8/layout/vList2"/>
    <dgm:cxn modelId="{2305A1A4-5508-9C48-B69D-C9C53B7DCAD3}" type="presParOf" srcId="{0CB070AC-69E4-1345-BC2A-7E37040984FF}" destId="{50409319-0AF7-AE44-B1ED-EA0546951E24}" srcOrd="3" destOrd="0" presId="urn:microsoft.com/office/officeart/2005/8/layout/vList2"/>
    <dgm:cxn modelId="{C255309E-9569-9641-AE22-C7DA16146FA3}" type="presParOf" srcId="{0CB070AC-69E4-1345-BC2A-7E37040984FF}" destId="{0CA4F305-BC6F-FF40-B043-96C243B2E0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F62F77-75D6-F24D-BC61-2B6FBBAEA1F4}" type="doc">
      <dgm:prSet loTypeId="urn:microsoft.com/office/officeart/2005/8/layout/vList2" loCatId="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3C9E7AD-80F9-9447-8ABA-8852835D2017}">
      <dgm:prSet phldrT="[Text]"/>
      <dgm:spPr/>
      <dgm:t>
        <a:bodyPr/>
        <a:lstStyle/>
        <a:p>
          <a:r>
            <a:rPr lang="en-US" dirty="0"/>
            <a:t>Culture of Zero Harm</a:t>
          </a:r>
        </a:p>
      </dgm:t>
    </dgm:pt>
    <dgm:pt modelId="{37AA7730-974F-2049-8CDD-18E6779C3C88}" type="parTrans" cxnId="{5E3AF837-C8B3-2149-A6EC-D3613BC6BB12}">
      <dgm:prSet/>
      <dgm:spPr/>
      <dgm:t>
        <a:bodyPr/>
        <a:lstStyle/>
        <a:p>
          <a:endParaRPr lang="en-US"/>
        </a:p>
      </dgm:t>
    </dgm:pt>
    <dgm:pt modelId="{8FF679A0-FAD8-E948-8E8D-E8D2348CE5A1}" type="sibTrans" cxnId="{5E3AF837-C8B3-2149-A6EC-D3613BC6BB12}">
      <dgm:prSet/>
      <dgm:spPr/>
      <dgm:t>
        <a:bodyPr/>
        <a:lstStyle/>
        <a:p>
          <a:endParaRPr lang="en-US"/>
        </a:p>
      </dgm:t>
    </dgm:pt>
    <dgm:pt modelId="{A88F9FC9-33EF-B44D-A61B-58A71238D540}">
      <dgm:prSet phldrT="[Text]"/>
      <dgm:spPr/>
      <dgm:t>
        <a:bodyPr/>
        <a:lstStyle/>
        <a:p>
          <a:r>
            <a:rPr lang="en-US" dirty="0"/>
            <a:t>You can't fix problems if you don't know they exist</a:t>
          </a:r>
        </a:p>
      </dgm:t>
    </dgm:pt>
    <dgm:pt modelId="{89347D16-15E3-1F44-8F31-B5637A3E8E46}" type="parTrans" cxnId="{FA088B4F-B574-ED47-A9AD-E2BFE1EB4C8F}">
      <dgm:prSet/>
      <dgm:spPr/>
      <dgm:t>
        <a:bodyPr/>
        <a:lstStyle/>
        <a:p>
          <a:endParaRPr lang="en-US"/>
        </a:p>
      </dgm:t>
    </dgm:pt>
    <dgm:pt modelId="{49E6E79C-C003-6A40-B0D4-8C304F279843}" type="sibTrans" cxnId="{FA088B4F-B574-ED47-A9AD-E2BFE1EB4C8F}">
      <dgm:prSet/>
      <dgm:spPr/>
      <dgm:t>
        <a:bodyPr/>
        <a:lstStyle/>
        <a:p>
          <a:endParaRPr lang="en-US"/>
        </a:p>
      </dgm:t>
    </dgm:pt>
    <dgm:pt modelId="{B2A30FCF-8A86-5E41-B55C-9E91104D00AB}">
      <dgm:prSet phldrT="[Text]"/>
      <dgm:spPr/>
      <dgm:t>
        <a:bodyPr/>
        <a:lstStyle/>
        <a:p>
          <a:r>
            <a:rPr lang="en-US" dirty="0"/>
            <a:t>Knowing how to address patient safety events is important for your future practice</a:t>
          </a:r>
        </a:p>
      </dgm:t>
    </dgm:pt>
    <dgm:pt modelId="{00F3922B-B573-C54F-AE25-B4A963BD4F36}" type="parTrans" cxnId="{D14563DE-9B21-5648-9C9C-23C92A79DD31}">
      <dgm:prSet/>
      <dgm:spPr/>
      <dgm:t>
        <a:bodyPr/>
        <a:lstStyle/>
        <a:p>
          <a:endParaRPr lang="en-US"/>
        </a:p>
      </dgm:t>
    </dgm:pt>
    <dgm:pt modelId="{D45B5A93-4591-AF4E-AA5A-B5D40329376F}" type="sibTrans" cxnId="{D14563DE-9B21-5648-9C9C-23C92A79DD31}">
      <dgm:prSet/>
      <dgm:spPr/>
      <dgm:t>
        <a:bodyPr/>
        <a:lstStyle/>
        <a:p>
          <a:endParaRPr lang="en-US"/>
        </a:p>
      </dgm:t>
    </dgm:pt>
    <dgm:pt modelId="{0CB070AC-69E4-1345-BC2A-7E37040984FF}" type="pres">
      <dgm:prSet presAssocID="{4AF62F77-75D6-F24D-BC61-2B6FBBAEA1F4}" presName="linear" presStyleCnt="0">
        <dgm:presLayoutVars>
          <dgm:animLvl val="lvl"/>
          <dgm:resizeHandles val="exact"/>
        </dgm:presLayoutVars>
      </dgm:prSet>
      <dgm:spPr/>
    </dgm:pt>
    <dgm:pt modelId="{A2BD5AA9-3DA5-6148-A4D1-A9405CA0DAD5}" type="pres">
      <dgm:prSet presAssocID="{93C9E7AD-80F9-9447-8ABA-8852835D20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F1526A-5875-FE4A-8A06-8B8AACA35292}" type="pres">
      <dgm:prSet presAssocID="{8FF679A0-FAD8-E948-8E8D-E8D2348CE5A1}" presName="spacer" presStyleCnt="0"/>
      <dgm:spPr/>
    </dgm:pt>
    <dgm:pt modelId="{2BBA18AF-7F8C-6B46-92D2-35066B0289D4}" type="pres">
      <dgm:prSet presAssocID="{A88F9FC9-33EF-B44D-A61B-58A71238D5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409319-0AF7-AE44-B1ED-EA0546951E24}" type="pres">
      <dgm:prSet presAssocID="{49E6E79C-C003-6A40-B0D4-8C304F279843}" presName="spacer" presStyleCnt="0"/>
      <dgm:spPr/>
    </dgm:pt>
    <dgm:pt modelId="{0CA4F305-BC6F-FF40-B043-96C243B2E044}" type="pres">
      <dgm:prSet presAssocID="{B2A30FCF-8A86-5E41-B55C-9E91104D00A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3AF837-C8B3-2149-A6EC-D3613BC6BB12}" srcId="{4AF62F77-75D6-F24D-BC61-2B6FBBAEA1F4}" destId="{93C9E7AD-80F9-9447-8ABA-8852835D2017}" srcOrd="0" destOrd="0" parTransId="{37AA7730-974F-2049-8CDD-18E6779C3C88}" sibTransId="{8FF679A0-FAD8-E948-8E8D-E8D2348CE5A1}"/>
    <dgm:cxn modelId="{FFE8813D-585A-0746-B64D-24D849CD91F5}" type="presOf" srcId="{93C9E7AD-80F9-9447-8ABA-8852835D2017}" destId="{A2BD5AA9-3DA5-6148-A4D1-A9405CA0DAD5}" srcOrd="0" destOrd="0" presId="urn:microsoft.com/office/officeart/2005/8/layout/vList2"/>
    <dgm:cxn modelId="{FA088B4F-B574-ED47-A9AD-E2BFE1EB4C8F}" srcId="{4AF62F77-75D6-F24D-BC61-2B6FBBAEA1F4}" destId="{A88F9FC9-33EF-B44D-A61B-58A71238D540}" srcOrd="1" destOrd="0" parTransId="{89347D16-15E3-1F44-8F31-B5637A3E8E46}" sibTransId="{49E6E79C-C003-6A40-B0D4-8C304F279843}"/>
    <dgm:cxn modelId="{FF11705B-B959-BD40-8E6E-25BBDA3846E5}" type="presOf" srcId="{B2A30FCF-8A86-5E41-B55C-9E91104D00AB}" destId="{0CA4F305-BC6F-FF40-B043-96C243B2E044}" srcOrd="0" destOrd="0" presId="urn:microsoft.com/office/officeart/2005/8/layout/vList2"/>
    <dgm:cxn modelId="{1BEFF8BE-3437-7B49-A45C-FAACC5955A9B}" type="presOf" srcId="{A88F9FC9-33EF-B44D-A61B-58A71238D540}" destId="{2BBA18AF-7F8C-6B46-92D2-35066B0289D4}" srcOrd="0" destOrd="0" presId="urn:microsoft.com/office/officeart/2005/8/layout/vList2"/>
    <dgm:cxn modelId="{D14563DE-9B21-5648-9C9C-23C92A79DD31}" srcId="{4AF62F77-75D6-F24D-BC61-2B6FBBAEA1F4}" destId="{B2A30FCF-8A86-5E41-B55C-9E91104D00AB}" srcOrd="2" destOrd="0" parTransId="{00F3922B-B573-C54F-AE25-B4A963BD4F36}" sibTransId="{D45B5A93-4591-AF4E-AA5A-B5D40329376F}"/>
    <dgm:cxn modelId="{8FC32BE3-8E79-EA4E-8E2C-22CF30FA334C}" type="presOf" srcId="{4AF62F77-75D6-F24D-BC61-2B6FBBAEA1F4}" destId="{0CB070AC-69E4-1345-BC2A-7E37040984FF}" srcOrd="0" destOrd="0" presId="urn:microsoft.com/office/officeart/2005/8/layout/vList2"/>
    <dgm:cxn modelId="{6BCD9AE4-5C93-2649-9327-E2A61F9E65B7}" type="presParOf" srcId="{0CB070AC-69E4-1345-BC2A-7E37040984FF}" destId="{A2BD5AA9-3DA5-6148-A4D1-A9405CA0DAD5}" srcOrd="0" destOrd="0" presId="urn:microsoft.com/office/officeart/2005/8/layout/vList2"/>
    <dgm:cxn modelId="{15673FAA-C9CC-4143-B646-BF073E00D344}" type="presParOf" srcId="{0CB070AC-69E4-1345-BC2A-7E37040984FF}" destId="{53F1526A-5875-FE4A-8A06-8B8AACA35292}" srcOrd="1" destOrd="0" presId="urn:microsoft.com/office/officeart/2005/8/layout/vList2"/>
    <dgm:cxn modelId="{71A289C2-EA32-714A-B40D-B4DEEB8A0851}" type="presParOf" srcId="{0CB070AC-69E4-1345-BC2A-7E37040984FF}" destId="{2BBA18AF-7F8C-6B46-92D2-35066B0289D4}" srcOrd="2" destOrd="0" presId="urn:microsoft.com/office/officeart/2005/8/layout/vList2"/>
    <dgm:cxn modelId="{2305A1A4-5508-9C48-B69D-C9C53B7DCAD3}" type="presParOf" srcId="{0CB070AC-69E4-1345-BC2A-7E37040984FF}" destId="{50409319-0AF7-AE44-B1ED-EA0546951E24}" srcOrd="3" destOrd="0" presId="urn:microsoft.com/office/officeart/2005/8/layout/vList2"/>
    <dgm:cxn modelId="{C255309E-9569-9641-AE22-C7DA16146FA3}" type="presParOf" srcId="{0CB070AC-69E4-1345-BC2A-7E37040984FF}" destId="{0CA4F305-BC6F-FF40-B043-96C243B2E0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F62F77-75D6-F24D-BC61-2B6FBBAEA1F4}" type="doc">
      <dgm:prSet loTypeId="urn:microsoft.com/office/officeart/2005/8/layout/vList2" loCatId="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3C9E7AD-80F9-9447-8ABA-8852835D2017}">
      <dgm:prSet phldrT="[Text]"/>
      <dgm:spPr/>
      <dgm:t>
        <a:bodyPr/>
        <a:lstStyle/>
        <a:p>
          <a:r>
            <a:rPr lang="en-US" dirty="0"/>
            <a:t>Interprofessional event analysis – relevant &amp; real-time</a:t>
          </a:r>
          <a:r>
            <a:rPr lang="en-US" baseline="30000" dirty="0"/>
            <a:t>1</a:t>
          </a:r>
          <a:endParaRPr lang="en-US" dirty="0"/>
        </a:p>
      </dgm:t>
    </dgm:pt>
    <dgm:pt modelId="{37AA7730-974F-2049-8CDD-18E6779C3C88}" type="parTrans" cxnId="{5E3AF837-C8B3-2149-A6EC-D3613BC6BB12}">
      <dgm:prSet/>
      <dgm:spPr/>
      <dgm:t>
        <a:bodyPr/>
        <a:lstStyle/>
        <a:p>
          <a:endParaRPr lang="en-US"/>
        </a:p>
      </dgm:t>
    </dgm:pt>
    <dgm:pt modelId="{8FF679A0-FAD8-E948-8E8D-E8D2348CE5A1}" type="sibTrans" cxnId="{5E3AF837-C8B3-2149-A6EC-D3613BC6BB12}">
      <dgm:prSet/>
      <dgm:spPr/>
      <dgm:t>
        <a:bodyPr/>
        <a:lstStyle/>
        <a:p>
          <a:endParaRPr lang="en-US"/>
        </a:p>
      </dgm:t>
    </dgm:pt>
    <dgm:pt modelId="{A88F9FC9-33EF-B44D-A61B-58A71238D540}">
      <dgm:prSet phldrT="[Text]"/>
      <dgm:spPr/>
      <dgm:t>
        <a:bodyPr/>
        <a:lstStyle/>
        <a:p>
          <a:r>
            <a:rPr lang="en-US" dirty="0"/>
            <a:t>All interns &amp; 1</a:t>
          </a:r>
          <a:r>
            <a:rPr lang="en-US" baseline="30000" dirty="0"/>
            <a:t>st</a:t>
          </a:r>
          <a:r>
            <a:rPr lang="en-US" dirty="0"/>
            <a:t> year fellows</a:t>
          </a:r>
        </a:p>
      </dgm:t>
    </dgm:pt>
    <dgm:pt modelId="{89347D16-15E3-1F44-8F31-B5637A3E8E46}" type="parTrans" cxnId="{FA088B4F-B574-ED47-A9AD-E2BFE1EB4C8F}">
      <dgm:prSet/>
      <dgm:spPr/>
      <dgm:t>
        <a:bodyPr/>
        <a:lstStyle/>
        <a:p>
          <a:endParaRPr lang="en-US"/>
        </a:p>
      </dgm:t>
    </dgm:pt>
    <dgm:pt modelId="{49E6E79C-C003-6A40-B0D4-8C304F279843}" type="sibTrans" cxnId="{FA088B4F-B574-ED47-A9AD-E2BFE1EB4C8F}">
      <dgm:prSet/>
      <dgm:spPr/>
      <dgm:t>
        <a:bodyPr/>
        <a:lstStyle/>
        <a:p>
          <a:endParaRPr lang="en-US"/>
        </a:p>
      </dgm:t>
    </dgm:pt>
    <dgm:pt modelId="{B2A30FCF-8A86-5E41-B55C-9E91104D00AB}">
      <dgm:prSet phldrT="[Text]"/>
      <dgm:spPr/>
      <dgm:t>
        <a:bodyPr/>
        <a:lstStyle/>
        <a:p>
          <a:r>
            <a:rPr lang="en-US" dirty="0"/>
            <a:t>In their 1</a:t>
          </a:r>
          <a:r>
            <a:rPr lang="en-US" baseline="30000" dirty="0"/>
            <a:t>st</a:t>
          </a:r>
          <a:r>
            <a:rPr lang="en-US" dirty="0"/>
            <a:t> year at USF</a:t>
          </a:r>
        </a:p>
      </dgm:t>
    </dgm:pt>
    <dgm:pt modelId="{00F3922B-B573-C54F-AE25-B4A963BD4F36}" type="parTrans" cxnId="{D14563DE-9B21-5648-9C9C-23C92A79DD31}">
      <dgm:prSet/>
      <dgm:spPr/>
      <dgm:t>
        <a:bodyPr/>
        <a:lstStyle/>
        <a:p>
          <a:endParaRPr lang="en-US"/>
        </a:p>
      </dgm:t>
    </dgm:pt>
    <dgm:pt modelId="{D45B5A93-4591-AF4E-AA5A-B5D40329376F}" type="sibTrans" cxnId="{D14563DE-9B21-5648-9C9C-23C92A79DD31}">
      <dgm:prSet/>
      <dgm:spPr/>
      <dgm:t>
        <a:bodyPr/>
        <a:lstStyle/>
        <a:p>
          <a:endParaRPr lang="en-US"/>
        </a:p>
      </dgm:t>
    </dgm:pt>
    <dgm:pt modelId="{0CB070AC-69E4-1345-BC2A-7E37040984FF}" type="pres">
      <dgm:prSet presAssocID="{4AF62F77-75D6-F24D-BC61-2B6FBBAEA1F4}" presName="linear" presStyleCnt="0">
        <dgm:presLayoutVars>
          <dgm:animLvl val="lvl"/>
          <dgm:resizeHandles val="exact"/>
        </dgm:presLayoutVars>
      </dgm:prSet>
      <dgm:spPr/>
    </dgm:pt>
    <dgm:pt modelId="{A2BD5AA9-3DA5-6148-A4D1-A9405CA0DAD5}" type="pres">
      <dgm:prSet presAssocID="{93C9E7AD-80F9-9447-8ABA-8852835D20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F1526A-5875-FE4A-8A06-8B8AACA35292}" type="pres">
      <dgm:prSet presAssocID="{8FF679A0-FAD8-E948-8E8D-E8D2348CE5A1}" presName="spacer" presStyleCnt="0"/>
      <dgm:spPr/>
    </dgm:pt>
    <dgm:pt modelId="{2BBA18AF-7F8C-6B46-92D2-35066B0289D4}" type="pres">
      <dgm:prSet presAssocID="{A88F9FC9-33EF-B44D-A61B-58A71238D5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409319-0AF7-AE44-B1ED-EA0546951E24}" type="pres">
      <dgm:prSet presAssocID="{49E6E79C-C003-6A40-B0D4-8C304F279843}" presName="spacer" presStyleCnt="0"/>
      <dgm:spPr/>
    </dgm:pt>
    <dgm:pt modelId="{0CA4F305-BC6F-FF40-B043-96C243B2E044}" type="pres">
      <dgm:prSet presAssocID="{B2A30FCF-8A86-5E41-B55C-9E91104D00A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3AF837-C8B3-2149-A6EC-D3613BC6BB12}" srcId="{4AF62F77-75D6-F24D-BC61-2B6FBBAEA1F4}" destId="{93C9E7AD-80F9-9447-8ABA-8852835D2017}" srcOrd="0" destOrd="0" parTransId="{37AA7730-974F-2049-8CDD-18E6779C3C88}" sibTransId="{8FF679A0-FAD8-E948-8E8D-E8D2348CE5A1}"/>
    <dgm:cxn modelId="{FFE8813D-585A-0746-B64D-24D849CD91F5}" type="presOf" srcId="{93C9E7AD-80F9-9447-8ABA-8852835D2017}" destId="{A2BD5AA9-3DA5-6148-A4D1-A9405CA0DAD5}" srcOrd="0" destOrd="0" presId="urn:microsoft.com/office/officeart/2005/8/layout/vList2"/>
    <dgm:cxn modelId="{FA088B4F-B574-ED47-A9AD-E2BFE1EB4C8F}" srcId="{4AF62F77-75D6-F24D-BC61-2B6FBBAEA1F4}" destId="{A88F9FC9-33EF-B44D-A61B-58A71238D540}" srcOrd="1" destOrd="0" parTransId="{89347D16-15E3-1F44-8F31-B5637A3E8E46}" sibTransId="{49E6E79C-C003-6A40-B0D4-8C304F279843}"/>
    <dgm:cxn modelId="{FF11705B-B959-BD40-8E6E-25BBDA3846E5}" type="presOf" srcId="{B2A30FCF-8A86-5E41-B55C-9E91104D00AB}" destId="{0CA4F305-BC6F-FF40-B043-96C243B2E044}" srcOrd="0" destOrd="0" presId="urn:microsoft.com/office/officeart/2005/8/layout/vList2"/>
    <dgm:cxn modelId="{1BEFF8BE-3437-7B49-A45C-FAACC5955A9B}" type="presOf" srcId="{A88F9FC9-33EF-B44D-A61B-58A71238D540}" destId="{2BBA18AF-7F8C-6B46-92D2-35066B0289D4}" srcOrd="0" destOrd="0" presId="urn:microsoft.com/office/officeart/2005/8/layout/vList2"/>
    <dgm:cxn modelId="{D14563DE-9B21-5648-9C9C-23C92A79DD31}" srcId="{4AF62F77-75D6-F24D-BC61-2B6FBBAEA1F4}" destId="{B2A30FCF-8A86-5E41-B55C-9E91104D00AB}" srcOrd="2" destOrd="0" parTransId="{00F3922B-B573-C54F-AE25-B4A963BD4F36}" sibTransId="{D45B5A93-4591-AF4E-AA5A-B5D40329376F}"/>
    <dgm:cxn modelId="{8FC32BE3-8E79-EA4E-8E2C-22CF30FA334C}" type="presOf" srcId="{4AF62F77-75D6-F24D-BC61-2B6FBBAEA1F4}" destId="{0CB070AC-69E4-1345-BC2A-7E37040984FF}" srcOrd="0" destOrd="0" presId="urn:microsoft.com/office/officeart/2005/8/layout/vList2"/>
    <dgm:cxn modelId="{6BCD9AE4-5C93-2649-9327-E2A61F9E65B7}" type="presParOf" srcId="{0CB070AC-69E4-1345-BC2A-7E37040984FF}" destId="{A2BD5AA9-3DA5-6148-A4D1-A9405CA0DAD5}" srcOrd="0" destOrd="0" presId="urn:microsoft.com/office/officeart/2005/8/layout/vList2"/>
    <dgm:cxn modelId="{15673FAA-C9CC-4143-B646-BF073E00D344}" type="presParOf" srcId="{0CB070AC-69E4-1345-BC2A-7E37040984FF}" destId="{53F1526A-5875-FE4A-8A06-8B8AACA35292}" srcOrd="1" destOrd="0" presId="urn:microsoft.com/office/officeart/2005/8/layout/vList2"/>
    <dgm:cxn modelId="{71A289C2-EA32-714A-B40D-B4DEEB8A0851}" type="presParOf" srcId="{0CB070AC-69E4-1345-BC2A-7E37040984FF}" destId="{2BBA18AF-7F8C-6B46-92D2-35066B0289D4}" srcOrd="2" destOrd="0" presId="urn:microsoft.com/office/officeart/2005/8/layout/vList2"/>
    <dgm:cxn modelId="{2305A1A4-5508-9C48-B69D-C9C53B7DCAD3}" type="presParOf" srcId="{0CB070AC-69E4-1345-BC2A-7E37040984FF}" destId="{50409319-0AF7-AE44-B1ED-EA0546951E24}" srcOrd="3" destOrd="0" presId="urn:microsoft.com/office/officeart/2005/8/layout/vList2"/>
    <dgm:cxn modelId="{C255309E-9569-9641-AE22-C7DA16146FA3}" type="presParOf" srcId="{0CB070AC-69E4-1345-BC2A-7E37040984FF}" destId="{0CA4F305-BC6F-FF40-B043-96C243B2E0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33772D-4A49-48AB-BE5F-D5ABB800B3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7FAF149-837B-49D1-9BC6-7D7BE12981D9}">
      <dgm:prSet custT="1"/>
      <dgm:spPr/>
      <dgm:t>
        <a:bodyPr/>
        <a:lstStyle/>
        <a:p>
          <a:r>
            <a:rPr lang="en-US" sz="2000"/>
            <a:t>Impart knowledge about patient safety events &amp; reporting</a:t>
          </a:r>
        </a:p>
      </dgm:t>
    </dgm:pt>
    <dgm:pt modelId="{10A7889C-F8CE-44F9-A17C-C712BD0195C1}" type="parTrans" cxnId="{51FC0CFB-3AD3-4B82-9400-AC9700D69069}">
      <dgm:prSet/>
      <dgm:spPr/>
      <dgm:t>
        <a:bodyPr/>
        <a:lstStyle/>
        <a:p>
          <a:endParaRPr lang="en-US" sz="2000"/>
        </a:p>
      </dgm:t>
    </dgm:pt>
    <dgm:pt modelId="{F49EED35-758A-4C43-B478-3FC6AB1A53A3}" type="sibTrans" cxnId="{51FC0CFB-3AD3-4B82-9400-AC9700D69069}">
      <dgm:prSet/>
      <dgm:spPr/>
      <dgm:t>
        <a:bodyPr/>
        <a:lstStyle/>
        <a:p>
          <a:endParaRPr lang="en-US" sz="2000"/>
        </a:p>
      </dgm:t>
    </dgm:pt>
    <dgm:pt modelId="{9EDBA327-C82D-40D8-996B-6EF9507B17F1}">
      <dgm:prSet custT="1"/>
      <dgm:spPr/>
      <dgm:t>
        <a:bodyPr/>
        <a:lstStyle/>
        <a:p>
          <a:r>
            <a:rPr lang="en-US" sz="2000"/>
            <a:t>Provide an event analysis toolkit</a:t>
          </a:r>
        </a:p>
      </dgm:t>
    </dgm:pt>
    <dgm:pt modelId="{65DC4541-BE38-4ED1-B500-4E24DA00643F}" type="parTrans" cxnId="{131E8B9E-0C26-4605-81BC-0905A5EB9668}">
      <dgm:prSet/>
      <dgm:spPr/>
      <dgm:t>
        <a:bodyPr/>
        <a:lstStyle/>
        <a:p>
          <a:endParaRPr lang="en-US" sz="2000"/>
        </a:p>
      </dgm:t>
    </dgm:pt>
    <dgm:pt modelId="{06DA767E-B076-4121-BC60-9280014ACA9E}" type="sibTrans" cxnId="{131E8B9E-0C26-4605-81BC-0905A5EB9668}">
      <dgm:prSet/>
      <dgm:spPr/>
      <dgm:t>
        <a:bodyPr/>
        <a:lstStyle/>
        <a:p>
          <a:endParaRPr lang="en-US" sz="2000"/>
        </a:p>
      </dgm:t>
    </dgm:pt>
    <dgm:pt modelId="{51878312-F257-4839-9A16-3DB884205441}">
      <dgm:prSet custT="1"/>
      <dgm:spPr/>
      <dgm:t>
        <a:bodyPr/>
        <a:lstStyle/>
        <a:p>
          <a:r>
            <a:rPr lang="en-US" sz="2000"/>
            <a:t>Facilitate interprofessional discussion</a:t>
          </a:r>
        </a:p>
      </dgm:t>
    </dgm:pt>
    <dgm:pt modelId="{554E07A6-3A4A-4AF7-8F93-A7E834BAF6A0}" type="parTrans" cxnId="{B0A4A925-C2EE-4B03-A129-2C5672FE42E0}">
      <dgm:prSet/>
      <dgm:spPr/>
      <dgm:t>
        <a:bodyPr/>
        <a:lstStyle/>
        <a:p>
          <a:endParaRPr lang="en-US" sz="2000"/>
        </a:p>
      </dgm:t>
    </dgm:pt>
    <dgm:pt modelId="{804B00B4-32BE-4BE8-B9A1-8403D6CB3C20}" type="sibTrans" cxnId="{B0A4A925-C2EE-4B03-A129-2C5672FE42E0}">
      <dgm:prSet/>
      <dgm:spPr/>
      <dgm:t>
        <a:bodyPr/>
        <a:lstStyle/>
        <a:p>
          <a:endParaRPr lang="en-US" sz="2000"/>
        </a:p>
      </dgm:t>
    </dgm:pt>
    <dgm:pt modelId="{AAD1E284-04C3-40D2-8995-5941244982FD}">
      <dgm:prSet custT="1"/>
      <dgm:spPr/>
      <dgm:t>
        <a:bodyPr/>
        <a:lstStyle/>
        <a:p>
          <a:r>
            <a:rPr lang="en-US" sz="2000"/>
            <a:t>Provide feedback about outcomes of event analysis</a:t>
          </a:r>
        </a:p>
      </dgm:t>
    </dgm:pt>
    <dgm:pt modelId="{2A2BDCEA-19BE-4414-871F-9E277E77A9A1}" type="parTrans" cxnId="{89D533A6-198C-45A1-923B-137A146C5B2E}">
      <dgm:prSet/>
      <dgm:spPr/>
      <dgm:t>
        <a:bodyPr/>
        <a:lstStyle/>
        <a:p>
          <a:endParaRPr lang="en-US" sz="2000"/>
        </a:p>
      </dgm:t>
    </dgm:pt>
    <dgm:pt modelId="{2F947468-10B4-441F-8642-F139DC884269}" type="sibTrans" cxnId="{89D533A6-198C-45A1-923B-137A146C5B2E}">
      <dgm:prSet/>
      <dgm:spPr/>
      <dgm:t>
        <a:bodyPr/>
        <a:lstStyle/>
        <a:p>
          <a:endParaRPr lang="en-US" sz="2000"/>
        </a:p>
      </dgm:t>
    </dgm:pt>
    <dgm:pt modelId="{3BA97484-42D0-4CB2-88B0-63493758396A}" type="pres">
      <dgm:prSet presAssocID="{B733772D-4A49-48AB-BE5F-D5ABB800B389}" presName="root" presStyleCnt="0">
        <dgm:presLayoutVars>
          <dgm:dir/>
          <dgm:resizeHandles val="exact"/>
        </dgm:presLayoutVars>
      </dgm:prSet>
      <dgm:spPr/>
    </dgm:pt>
    <dgm:pt modelId="{478ADC36-A0A8-4244-8465-415DE4358CF7}" type="pres">
      <dgm:prSet presAssocID="{27FAF149-837B-49D1-9BC6-7D7BE12981D9}" presName="compNode" presStyleCnt="0"/>
      <dgm:spPr/>
    </dgm:pt>
    <dgm:pt modelId="{080BE6DD-A865-4FF4-948C-9E2EF7B7BA38}" type="pres">
      <dgm:prSet presAssocID="{27FAF149-837B-49D1-9BC6-7D7BE12981D9}" presName="bgRect" presStyleLbl="bgShp" presStyleIdx="0" presStyleCnt="4" custLinFactNeighborX="-2844" custLinFactNeighborY="-1222"/>
      <dgm:spPr/>
    </dgm:pt>
    <dgm:pt modelId="{B71D5131-B65C-489D-930A-E6FD686163D8}" type="pres">
      <dgm:prSet presAssocID="{27FAF149-837B-49D1-9BC6-7D7BE12981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0038072-7599-4A9A-91A1-4FE1690ED8BD}" type="pres">
      <dgm:prSet presAssocID="{27FAF149-837B-49D1-9BC6-7D7BE12981D9}" presName="spaceRect" presStyleCnt="0"/>
      <dgm:spPr/>
    </dgm:pt>
    <dgm:pt modelId="{A8DEFBA5-3D30-4812-96F2-457F72D0314F}" type="pres">
      <dgm:prSet presAssocID="{27FAF149-837B-49D1-9BC6-7D7BE12981D9}" presName="parTx" presStyleLbl="revTx" presStyleIdx="0" presStyleCnt="4">
        <dgm:presLayoutVars>
          <dgm:chMax val="0"/>
          <dgm:chPref val="0"/>
        </dgm:presLayoutVars>
      </dgm:prSet>
      <dgm:spPr/>
    </dgm:pt>
    <dgm:pt modelId="{A65EE69C-99F4-4C7A-8FDA-6CB82603F448}" type="pres">
      <dgm:prSet presAssocID="{F49EED35-758A-4C43-B478-3FC6AB1A53A3}" presName="sibTrans" presStyleCnt="0"/>
      <dgm:spPr/>
    </dgm:pt>
    <dgm:pt modelId="{3E706858-41E7-43B3-919D-B9C52ABC5B93}" type="pres">
      <dgm:prSet presAssocID="{9EDBA327-C82D-40D8-996B-6EF9507B17F1}" presName="compNode" presStyleCnt="0"/>
      <dgm:spPr/>
    </dgm:pt>
    <dgm:pt modelId="{56EF0298-5908-4C4E-8ED4-0E9748336BA9}" type="pres">
      <dgm:prSet presAssocID="{9EDBA327-C82D-40D8-996B-6EF9507B17F1}" presName="bgRect" presStyleLbl="bgShp" presStyleIdx="1" presStyleCnt="4"/>
      <dgm:spPr/>
    </dgm:pt>
    <dgm:pt modelId="{76162F17-DA31-446A-AA3C-5F2FD35A6C21}" type="pres">
      <dgm:prSet presAssocID="{9EDBA327-C82D-40D8-996B-6EF9507B17F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AB6AD149-1D43-47FE-94F1-E12D4D4B8749}" type="pres">
      <dgm:prSet presAssocID="{9EDBA327-C82D-40D8-996B-6EF9507B17F1}" presName="spaceRect" presStyleCnt="0"/>
      <dgm:spPr/>
    </dgm:pt>
    <dgm:pt modelId="{CA5BE77E-3AB3-4812-86BF-124003C395A8}" type="pres">
      <dgm:prSet presAssocID="{9EDBA327-C82D-40D8-996B-6EF9507B17F1}" presName="parTx" presStyleLbl="revTx" presStyleIdx="1" presStyleCnt="4">
        <dgm:presLayoutVars>
          <dgm:chMax val="0"/>
          <dgm:chPref val="0"/>
        </dgm:presLayoutVars>
      </dgm:prSet>
      <dgm:spPr/>
    </dgm:pt>
    <dgm:pt modelId="{DA640A5D-73AB-4103-B300-8ED8213502E6}" type="pres">
      <dgm:prSet presAssocID="{06DA767E-B076-4121-BC60-9280014ACA9E}" presName="sibTrans" presStyleCnt="0"/>
      <dgm:spPr/>
    </dgm:pt>
    <dgm:pt modelId="{CFD4B78A-5BEC-4BD6-B71D-B17AC7D42076}" type="pres">
      <dgm:prSet presAssocID="{51878312-F257-4839-9A16-3DB884205441}" presName="compNode" presStyleCnt="0"/>
      <dgm:spPr/>
    </dgm:pt>
    <dgm:pt modelId="{65EF70AF-DFAB-418A-BEAD-52E580172307}" type="pres">
      <dgm:prSet presAssocID="{51878312-F257-4839-9A16-3DB884205441}" presName="bgRect" presStyleLbl="bgShp" presStyleIdx="2" presStyleCnt="4"/>
      <dgm:spPr/>
    </dgm:pt>
    <dgm:pt modelId="{CE040874-656C-4136-A204-7D42E40B7085}" type="pres">
      <dgm:prSet presAssocID="{51878312-F257-4839-9A16-3DB88420544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3B8B804-8C4E-4C30-82A0-358D5626E362}" type="pres">
      <dgm:prSet presAssocID="{51878312-F257-4839-9A16-3DB884205441}" presName="spaceRect" presStyleCnt="0"/>
      <dgm:spPr/>
    </dgm:pt>
    <dgm:pt modelId="{8B1E2CAD-38C0-403F-9E52-5FA400D91334}" type="pres">
      <dgm:prSet presAssocID="{51878312-F257-4839-9A16-3DB884205441}" presName="parTx" presStyleLbl="revTx" presStyleIdx="2" presStyleCnt="4">
        <dgm:presLayoutVars>
          <dgm:chMax val="0"/>
          <dgm:chPref val="0"/>
        </dgm:presLayoutVars>
      </dgm:prSet>
      <dgm:spPr/>
    </dgm:pt>
    <dgm:pt modelId="{9161858B-5D28-45F8-8983-B543A7692E83}" type="pres">
      <dgm:prSet presAssocID="{804B00B4-32BE-4BE8-B9A1-8403D6CB3C20}" presName="sibTrans" presStyleCnt="0"/>
      <dgm:spPr/>
    </dgm:pt>
    <dgm:pt modelId="{C4E07DC4-0800-44C9-9DF4-2F21366FE081}" type="pres">
      <dgm:prSet presAssocID="{AAD1E284-04C3-40D2-8995-5941244982FD}" presName="compNode" presStyleCnt="0"/>
      <dgm:spPr/>
    </dgm:pt>
    <dgm:pt modelId="{82245126-42A8-463D-A220-28F95AB06337}" type="pres">
      <dgm:prSet presAssocID="{AAD1E284-04C3-40D2-8995-5941244982FD}" presName="bgRect" presStyleLbl="bgShp" presStyleIdx="3" presStyleCnt="4"/>
      <dgm:spPr/>
    </dgm:pt>
    <dgm:pt modelId="{699396AA-AAFE-46CC-82D3-F53E20FB73CE}" type="pres">
      <dgm:prSet presAssocID="{AAD1E284-04C3-40D2-8995-5941244982F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B8A2D765-CD58-4686-8735-8CF71FF3EAA0}" type="pres">
      <dgm:prSet presAssocID="{AAD1E284-04C3-40D2-8995-5941244982FD}" presName="spaceRect" presStyleCnt="0"/>
      <dgm:spPr/>
    </dgm:pt>
    <dgm:pt modelId="{FF28B85B-152A-41DE-9407-0E24174E8289}" type="pres">
      <dgm:prSet presAssocID="{AAD1E284-04C3-40D2-8995-5941244982F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BEEAC1C-3B8D-4DAF-BDE8-AFC344A2484F}" type="presOf" srcId="{51878312-F257-4839-9A16-3DB884205441}" destId="{8B1E2CAD-38C0-403F-9E52-5FA400D91334}" srcOrd="0" destOrd="0" presId="urn:microsoft.com/office/officeart/2018/2/layout/IconVerticalSolidList"/>
    <dgm:cxn modelId="{B0A4A925-C2EE-4B03-A129-2C5672FE42E0}" srcId="{B733772D-4A49-48AB-BE5F-D5ABB800B389}" destId="{51878312-F257-4839-9A16-3DB884205441}" srcOrd="2" destOrd="0" parTransId="{554E07A6-3A4A-4AF7-8F93-A7E834BAF6A0}" sibTransId="{804B00B4-32BE-4BE8-B9A1-8403D6CB3C20}"/>
    <dgm:cxn modelId="{9E051356-DDB9-4E28-AAE0-7C4AEF701C3E}" type="presOf" srcId="{AAD1E284-04C3-40D2-8995-5941244982FD}" destId="{FF28B85B-152A-41DE-9407-0E24174E8289}" srcOrd="0" destOrd="0" presId="urn:microsoft.com/office/officeart/2018/2/layout/IconVerticalSolidList"/>
    <dgm:cxn modelId="{61F25266-EC31-47B8-8A60-FAD8EDBAA013}" type="presOf" srcId="{27FAF149-837B-49D1-9BC6-7D7BE12981D9}" destId="{A8DEFBA5-3D30-4812-96F2-457F72D0314F}" srcOrd="0" destOrd="0" presId="urn:microsoft.com/office/officeart/2018/2/layout/IconVerticalSolidList"/>
    <dgm:cxn modelId="{131E8B9E-0C26-4605-81BC-0905A5EB9668}" srcId="{B733772D-4A49-48AB-BE5F-D5ABB800B389}" destId="{9EDBA327-C82D-40D8-996B-6EF9507B17F1}" srcOrd="1" destOrd="0" parTransId="{65DC4541-BE38-4ED1-B500-4E24DA00643F}" sibTransId="{06DA767E-B076-4121-BC60-9280014ACA9E}"/>
    <dgm:cxn modelId="{89D533A6-198C-45A1-923B-137A146C5B2E}" srcId="{B733772D-4A49-48AB-BE5F-D5ABB800B389}" destId="{AAD1E284-04C3-40D2-8995-5941244982FD}" srcOrd="3" destOrd="0" parTransId="{2A2BDCEA-19BE-4414-871F-9E277E77A9A1}" sibTransId="{2F947468-10B4-441F-8642-F139DC884269}"/>
    <dgm:cxn modelId="{29CBB4F8-B7A0-4F89-8D21-1B5727D8B9FE}" type="presOf" srcId="{B733772D-4A49-48AB-BE5F-D5ABB800B389}" destId="{3BA97484-42D0-4CB2-88B0-63493758396A}" srcOrd="0" destOrd="0" presId="urn:microsoft.com/office/officeart/2018/2/layout/IconVerticalSolidList"/>
    <dgm:cxn modelId="{51FC0CFB-3AD3-4B82-9400-AC9700D69069}" srcId="{B733772D-4A49-48AB-BE5F-D5ABB800B389}" destId="{27FAF149-837B-49D1-9BC6-7D7BE12981D9}" srcOrd="0" destOrd="0" parTransId="{10A7889C-F8CE-44F9-A17C-C712BD0195C1}" sibTransId="{F49EED35-758A-4C43-B478-3FC6AB1A53A3}"/>
    <dgm:cxn modelId="{FD2A66FD-00BE-4419-8BA0-6137D1261864}" type="presOf" srcId="{9EDBA327-C82D-40D8-996B-6EF9507B17F1}" destId="{CA5BE77E-3AB3-4812-86BF-124003C395A8}" srcOrd="0" destOrd="0" presId="urn:microsoft.com/office/officeart/2018/2/layout/IconVerticalSolidList"/>
    <dgm:cxn modelId="{62A8426C-63FD-46E7-9F47-C8A913A5F8FC}" type="presParOf" srcId="{3BA97484-42D0-4CB2-88B0-63493758396A}" destId="{478ADC36-A0A8-4244-8465-415DE4358CF7}" srcOrd="0" destOrd="0" presId="urn:microsoft.com/office/officeart/2018/2/layout/IconVerticalSolidList"/>
    <dgm:cxn modelId="{1D894575-F696-4B0C-94CC-721BAFABC94E}" type="presParOf" srcId="{478ADC36-A0A8-4244-8465-415DE4358CF7}" destId="{080BE6DD-A865-4FF4-948C-9E2EF7B7BA38}" srcOrd="0" destOrd="0" presId="urn:microsoft.com/office/officeart/2018/2/layout/IconVerticalSolidList"/>
    <dgm:cxn modelId="{ECABBB1F-B418-41EA-91A3-01A94860AF8D}" type="presParOf" srcId="{478ADC36-A0A8-4244-8465-415DE4358CF7}" destId="{B71D5131-B65C-489D-930A-E6FD686163D8}" srcOrd="1" destOrd="0" presId="urn:microsoft.com/office/officeart/2018/2/layout/IconVerticalSolidList"/>
    <dgm:cxn modelId="{229A5377-8A8C-43E9-906D-C696975CC37E}" type="presParOf" srcId="{478ADC36-A0A8-4244-8465-415DE4358CF7}" destId="{B0038072-7599-4A9A-91A1-4FE1690ED8BD}" srcOrd="2" destOrd="0" presId="urn:microsoft.com/office/officeart/2018/2/layout/IconVerticalSolidList"/>
    <dgm:cxn modelId="{BBD86D08-D719-485C-8892-62BA13B718A4}" type="presParOf" srcId="{478ADC36-A0A8-4244-8465-415DE4358CF7}" destId="{A8DEFBA5-3D30-4812-96F2-457F72D0314F}" srcOrd="3" destOrd="0" presId="urn:microsoft.com/office/officeart/2018/2/layout/IconVerticalSolidList"/>
    <dgm:cxn modelId="{1ACD1AB1-6A65-471D-B379-FACC7FBAB379}" type="presParOf" srcId="{3BA97484-42D0-4CB2-88B0-63493758396A}" destId="{A65EE69C-99F4-4C7A-8FDA-6CB82603F448}" srcOrd="1" destOrd="0" presId="urn:microsoft.com/office/officeart/2018/2/layout/IconVerticalSolidList"/>
    <dgm:cxn modelId="{AEB5F4F0-5CB9-4F8E-81E6-15F0FF2F078F}" type="presParOf" srcId="{3BA97484-42D0-4CB2-88B0-63493758396A}" destId="{3E706858-41E7-43B3-919D-B9C52ABC5B93}" srcOrd="2" destOrd="0" presId="urn:microsoft.com/office/officeart/2018/2/layout/IconVerticalSolidList"/>
    <dgm:cxn modelId="{A2594000-7B24-492E-9BC9-98C27B10764A}" type="presParOf" srcId="{3E706858-41E7-43B3-919D-B9C52ABC5B93}" destId="{56EF0298-5908-4C4E-8ED4-0E9748336BA9}" srcOrd="0" destOrd="0" presId="urn:microsoft.com/office/officeart/2018/2/layout/IconVerticalSolidList"/>
    <dgm:cxn modelId="{B97F7069-981A-4363-AD3A-1CC98F7C06B5}" type="presParOf" srcId="{3E706858-41E7-43B3-919D-B9C52ABC5B93}" destId="{76162F17-DA31-446A-AA3C-5F2FD35A6C21}" srcOrd="1" destOrd="0" presId="urn:microsoft.com/office/officeart/2018/2/layout/IconVerticalSolidList"/>
    <dgm:cxn modelId="{72222960-1624-4F14-8881-019EF925D7CB}" type="presParOf" srcId="{3E706858-41E7-43B3-919D-B9C52ABC5B93}" destId="{AB6AD149-1D43-47FE-94F1-E12D4D4B8749}" srcOrd="2" destOrd="0" presId="urn:microsoft.com/office/officeart/2018/2/layout/IconVerticalSolidList"/>
    <dgm:cxn modelId="{3FBE1D15-9B3B-47CB-8810-3943270AC531}" type="presParOf" srcId="{3E706858-41E7-43B3-919D-B9C52ABC5B93}" destId="{CA5BE77E-3AB3-4812-86BF-124003C395A8}" srcOrd="3" destOrd="0" presId="urn:microsoft.com/office/officeart/2018/2/layout/IconVerticalSolidList"/>
    <dgm:cxn modelId="{569E034D-1684-414D-8C74-C05D4CE155AA}" type="presParOf" srcId="{3BA97484-42D0-4CB2-88B0-63493758396A}" destId="{DA640A5D-73AB-4103-B300-8ED8213502E6}" srcOrd="3" destOrd="0" presId="urn:microsoft.com/office/officeart/2018/2/layout/IconVerticalSolidList"/>
    <dgm:cxn modelId="{19959667-6D27-4620-8BD5-11137BB04A1A}" type="presParOf" srcId="{3BA97484-42D0-4CB2-88B0-63493758396A}" destId="{CFD4B78A-5BEC-4BD6-B71D-B17AC7D42076}" srcOrd="4" destOrd="0" presId="urn:microsoft.com/office/officeart/2018/2/layout/IconVerticalSolidList"/>
    <dgm:cxn modelId="{DA39426A-692F-480D-8045-E53937E7B0C1}" type="presParOf" srcId="{CFD4B78A-5BEC-4BD6-B71D-B17AC7D42076}" destId="{65EF70AF-DFAB-418A-BEAD-52E580172307}" srcOrd="0" destOrd="0" presId="urn:microsoft.com/office/officeart/2018/2/layout/IconVerticalSolidList"/>
    <dgm:cxn modelId="{0C40AB8F-150E-4503-AF82-B872825DCCEA}" type="presParOf" srcId="{CFD4B78A-5BEC-4BD6-B71D-B17AC7D42076}" destId="{CE040874-656C-4136-A204-7D42E40B7085}" srcOrd="1" destOrd="0" presId="urn:microsoft.com/office/officeart/2018/2/layout/IconVerticalSolidList"/>
    <dgm:cxn modelId="{6F6A8912-41E9-4FF4-AB5A-B194700D54DF}" type="presParOf" srcId="{CFD4B78A-5BEC-4BD6-B71D-B17AC7D42076}" destId="{03B8B804-8C4E-4C30-82A0-358D5626E362}" srcOrd="2" destOrd="0" presId="urn:microsoft.com/office/officeart/2018/2/layout/IconVerticalSolidList"/>
    <dgm:cxn modelId="{FBC223E6-763B-4494-B9D4-A9DF4AF07A55}" type="presParOf" srcId="{CFD4B78A-5BEC-4BD6-B71D-B17AC7D42076}" destId="{8B1E2CAD-38C0-403F-9E52-5FA400D91334}" srcOrd="3" destOrd="0" presId="urn:microsoft.com/office/officeart/2018/2/layout/IconVerticalSolidList"/>
    <dgm:cxn modelId="{7ABDB57F-045C-4296-8D86-40592B703054}" type="presParOf" srcId="{3BA97484-42D0-4CB2-88B0-63493758396A}" destId="{9161858B-5D28-45F8-8983-B543A7692E83}" srcOrd="5" destOrd="0" presId="urn:microsoft.com/office/officeart/2018/2/layout/IconVerticalSolidList"/>
    <dgm:cxn modelId="{5257B03D-344C-4214-BDE7-C73057BF2212}" type="presParOf" srcId="{3BA97484-42D0-4CB2-88B0-63493758396A}" destId="{C4E07DC4-0800-44C9-9DF4-2F21366FE081}" srcOrd="6" destOrd="0" presId="urn:microsoft.com/office/officeart/2018/2/layout/IconVerticalSolidList"/>
    <dgm:cxn modelId="{A602F7FF-DEEE-49B5-8B2B-F26663E3DF22}" type="presParOf" srcId="{C4E07DC4-0800-44C9-9DF4-2F21366FE081}" destId="{82245126-42A8-463D-A220-28F95AB06337}" srcOrd="0" destOrd="0" presId="urn:microsoft.com/office/officeart/2018/2/layout/IconVerticalSolidList"/>
    <dgm:cxn modelId="{7C0C6173-4B05-4E45-B74B-66BA83A098CE}" type="presParOf" srcId="{C4E07DC4-0800-44C9-9DF4-2F21366FE081}" destId="{699396AA-AAFE-46CC-82D3-F53E20FB73CE}" srcOrd="1" destOrd="0" presId="urn:microsoft.com/office/officeart/2018/2/layout/IconVerticalSolidList"/>
    <dgm:cxn modelId="{16A8C153-BA32-45D9-A005-C5D62383E915}" type="presParOf" srcId="{C4E07DC4-0800-44C9-9DF4-2F21366FE081}" destId="{B8A2D765-CD58-4686-8735-8CF71FF3EAA0}" srcOrd="2" destOrd="0" presId="urn:microsoft.com/office/officeart/2018/2/layout/IconVerticalSolidList"/>
    <dgm:cxn modelId="{AC41C044-9356-4180-9135-1201E2C08EC8}" type="presParOf" srcId="{C4E07DC4-0800-44C9-9DF4-2F21366FE081}" destId="{FF28B85B-152A-41DE-9407-0E24174E82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5AA9-3DA5-6148-A4D1-A9405CA0DAD5}">
      <dsp:nvSpPr>
        <dsp:cNvPr id="0" name=""/>
        <dsp:cNvSpPr/>
      </dsp:nvSpPr>
      <dsp:spPr>
        <a:xfrm>
          <a:off x="0" y="6896"/>
          <a:ext cx="5013064" cy="1202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Culture of Zero Harm</a:t>
          </a:r>
        </a:p>
      </dsp:txBody>
      <dsp:txXfrm>
        <a:off x="58703" y="65599"/>
        <a:ext cx="4895658" cy="1085134"/>
      </dsp:txXfrm>
    </dsp:sp>
    <dsp:sp modelId="{2BBA18AF-7F8C-6B46-92D2-35066B0289D4}">
      <dsp:nvSpPr>
        <dsp:cNvPr id="0" name=""/>
        <dsp:cNvSpPr/>
      </dsp:nvSpPr>
      <dsp:spPr>
        <a:xfrm>
          <a:off x="0" y="1275677"/>
          <a:ext cx="5013064" cy="1202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You can't fix problems if you don't know they exist</a:t>
          </a:r>
        </a:p>
      </dsp:txBody>
      <dsp:txXfrm>
        <a:off x="58703" y="1334380"/>
        <a:ext cx="4895658" cy="1085134"/>
      </dsp:txXfrm>
    </dsp:sp>
    <dsp:sp modelId="{0CA4F305-BC6F-FF40-B043-96C243B2E044}">
      <dsp:nvSpPr>
        <dsp:cNvPr id="0" name=""/>
        <dsp:cNvSpPr/>
      </dsp:nvSpPr>
      <dsp:spPr>
        <a:xfrm>
          <a:off x="0" y="2544457"/>
          <a:ext cx="5013064" cy="1202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Knowing how to address patient safety events is important for your future practice</a:t>
          </a:r>
        </a:p>
      </dsp:txBody>
      <dsp:txXfrm>
        <a:off x="58703" y="2603160"/>
        <a:ext cx="4895658" cy="1085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5AA9-3DA5-6148-A4D1-A9405CA0DAD5}">
      <dsp:nvSpPr>
        <dsp:cNvPr id="0" name=""/>
        <dsp:cNvSpPr/>
      </dsp:nvSpPr>
      <dsp:spPr>
        <a:xfrm>
          <a:off x="0" y="6896"/>
          <a:ext cx="5013064" cy="1202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Culture of Zero Harm</a:t>
          </a:r>
        </a:p>
      </dsp:txBody>
      <dsp:txXfrm>
        <a:off x="58703" y="65599"/>
        <a:ext cx="4895658" cy="1085134"/>
      </dsp:txXfrm>
    </dsp:sp>
    <dsp:sp modelId="{2BBA18AF-7F8C-6B46-92D2-35066B0289D4}">
      <dsp:nvSpPr>
        <dsp:cNvPr id="0" name=""/>
        <dsp:cNvSpPr/>
      </dsp:nvSpPr>
      <dsp:spPr>
        <a:xfrm>
          <a:off x="0" y="1275677"/>
          <a:ext cx="5013064" cy="1202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You can't fix problems if you don't know they exist</a:t>
          </a:r>
        </a:p>
      </dsp:txBody>
      <dsp:txXfrm>
        <a:off x="58703" y="1334380"/>
        <a:ext cx="4895658" cy="1085134"/>
      </dsp:txXfrm>
    </dsp:sp>
    <dsp:sp modelId="{0CA4F305-BC6F-FF40-B043-96C243B2E044}">
      <dsp:nvSpPr>
        <dsp:cNvPr id="0" name=""/>
        <dsp:cNvSpPr/>
      </dsp:nvSpPr>
      <dsp:spPr>
        <a:xfrm>
          <a:off x="0" y="2544457"/>
          <a:ext cx="5013064" cy="1202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Knowing how to address patient safety events is important for your future practice</a:t>
          </a:r>
        </a:p>
      </dsp:txBody>
      <dsp:txXfrm>
        <a:off x="58703" y="2603160"/>
        <a:ext cx="4895658" cy="1085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5AA9-3DA5-6148-A4D1-A9405CA0DAD5}">
      <dsp:nvSpPr>
        <dsp:cNvPr id="0" name=""/>
        <dsp:cNvSpPr/>
      </dsp:nvSpPr>
      <dsp:spPr>
        <a:xfrm>
          <a:off x="0" y="6896"/>
          <a:ext cx="5013064" cy="1202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Culture of Zero Harm</a:t>
          </a:r>
        </a:p>
      </dsp:txBody>
      <dsp:txXfrm>
        <a:off x="58703" y="65599"/>
        <a:ext cx="4895658" cy="1085134"/>
      </dsp:txXfrm>
    </dsp:sp>
    <dsp:sp modelId="{2BBA18AF-7F8C-6B46-92D2-35066B0289D4}">
      <dsp:nvSpPr>
        <dsp:cNvPr id="0" name=""/>
        <dsp:cNvSpPr/>
      </dsp:nvSpPr>
      <dsp:spPr>
        <a:xfrm>
          <a:off x="0" y="1275677"/>
          <a:ext cx="5013064" cy="1202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You can't fix problems if you don't know they exist</a:t>
          </a:r>
        </a:p>
      </dsp:txBody>
      <dsp:txXfrm>
        <a:off x="58703" y="1334380"/>
        <a:ext cx="4895658" cy="1085134"/>
      </dsp:txXfrm>
    </dsp:sp>
    <dsp:sp modelId="{0CA4F305-BC6F-FF40-B043-96C243B2E044}">
      <dsp:nvSpPr>
        <dsp:cNvPr id="0" name=""/>
        <dsp:cNvSpPr/>
      </dsp:nvSpPr>
      <dsp:spPr>
        <a:xfrm>
          <a:off x="0" y="2544457"/>
          <a:ext cx="5013064" cy="1202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Knowing how to address patient safety events is important for your future practice</a:t>
          </a:r>
        </a:p>
      </dsp:txBody>
      <dsp:txXfrm>
        <a:off x="58703" y="2603160"/>
        <a:ext cx="4895658" cy="1085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5AA9-3DA5-6148-A4D1-A9405CA0DAD5}">
      <dsp:nvSpPr>
        <dsp:cNvPr id="0" name=""/>
        <dsp:cNvSpPr/>
      </dsp:nvSpPr>
      <dsp:spPr>
        <a:xfrm>
          <a:off x="0" y="296277"/>
          <a:ext cx="5013064" cy="1003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Interprofessional event analysis – relevant &amp; real-time</a:t>
          </a:r>
          <a:r>
            <a:rPr lang="en-US" sz="2600" kern="1200" baseline="30000" dirty="0"/>
            <a:t>1</a:t>
          </a:r>
          <a:endParaRPr lang="en-US" sz="2600" kern="1200" dirty="0"/>
        </a:p>
      </dsp:txBody>
      <dsp:txXfrm>
        <a:off x="49004" y="345281"/>
        <a:ext cx="4915056" cy="905852"/>
      </dsp:txXfrm>
    </dsp:sp>
    <dsp:sp modelId="{2BBA18AF-7F8C-6B46-92D2-35066B0289D4}">
      <dsp:nvSpPr>
        <dsp:cNvPr id="0" name=""/>
        <dsp:cNvSpPr/>
      </dsp:nvSpPr>
      <dsp:spPr>
        <a:xfrm>
          <a:off x="0" y="1375017"/>
          <a:ext cx="5013064" cy="1003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All interns &amp; 1</a:t>
          </a:r>
          <a:r>
            <a:rPr lang="en-US" sz="2600" kern="1200" baseline="30000" dirty="0"/>
            <a:t>st</a:t>
          </a:r>
          <a:r>
            <a:rPr lang="en-US" sz="2600" kern="1200" dirty="0"/>
            <a:t> year fellows</a:t>
          </a:r>
        </a:p>
      </dsp:txBody>
      <dsp:txXfrm>
        <a:off x="49004" y="1424021"/>
        <a:ext cx="4915056" cy="905852"/>
      </dsp:txXfrm>
    </dsp:sp>
    <dsp:sp modelId="{0CA4F305-BC6F-FF40-B043-96C243B2E044}">
      <dsp:nvSpPr>
        <dsp:cNvPr id="0" name=""/>
        <dsp:cNvSpPr/>
      </dsp:nvSpPr>
      <dsp:spPr>
        <a:xfrm>
          <a:off x="0" y="2453757"/>
          <a:ext cx="5013064" cy="1003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 their 1</a:t>
          </a:r>
          <a:r>
            <a:rPr lang="en-US" sz="2600" kern="1200" baseline="30000" dirty="0"/>
            <a:t>st</a:t>
          </a:r>
          <a:r>
            <a:rPr lang="en-US" sz="2600" kern="1200" dirty="0"/>
            <a:t> year at USF</a:t>
          </a:r>
        </a:p>
      </dsp:txBody>
      <dsp:txXfrm>
        <a:off x="49004" y="2502761"/>
        <a:ext cx="4915056" cy="905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BE6DD-A865-4FF4-948C-9E2EF7B7BA38}">
      <dsp:nvSpPr>
        <dsp:cNvPr id="0" name=""/>
        <dsp:cNvSpPr/>
      </dsp:nvSpPr>
      <dsp:spPr>
        <a:xfrm>
          <a:off x="0" y="0"/>
          <a:ext cx="4679577" cy="9442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D5131-B65C-489D-930A-E6FD686163D8}">
      <dsp:nvSpPr>
        <dsp:cNvPr id="0" name=""/>
        <dsp:cNvSpPr/>
      </dsp:nvSpPr>
      <dsp:spPr>
        <a:xfrm>
          <a:off x="285632" y="216637"/>
          <a:ext cx="519838" cy="5193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EFBA5-3D30-4812-96F2-457F72D0314F}">
      <dsp:nvSpPr>
        <dsp:cNvPr id="0" name=""/>
        <dsp:cNvSpPr/>
      </dsp:nvSpPr>
      <dsp:spPr>
        <a:xfrm>
          <a:off x="1091103" y="4183"/>
          <a:ext cx="3571670" cy="973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Impart knowledge about patient safety events &amp; reporting</a:t>
          </a:r>
        </a:p>
      </dsp:txBody>
      <dsp:txXfrm>
        <a:off x="1091103" y="4183"/>
        <a:ext cx="3571670" cy="973746"/>
      </dsp:txXfrm>
    </dsp:sp>
    <dsp:sp modelId="{56EF0298-5908-4C4E-8ED4-0E9748336BA9}">
      <dsp:nvSpPr>
        <dsp:cNvPr id="0" name=""/>
        <dsp:cNvSpPr/>
      </dsp:nvSpPr>
      <dsp:spPr>
        <a:xfrm>
          <a:off x="0" y="1221366"/>
          <a:ext cx="4679577" cy="9442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62F17-DA31-446A-AA3C-5F2FD35A6C21}">
      <dsp:nvSpPr>
        <dsp:cNvPr id="0" name=""/>
        <dsp:cNvSpPr/>
      </dsp:nvSpPr>
      <dsp:spPr>
        <a:xfrm>
          <a:off x="285632" y="1433820"/>
          <a:ext cx="519838" cy="5193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BE77E-3AB3-4812-86BF-124003C395A8}">
      <dsp:nvSpPr>
        <dsp:cNvPr id="0" name=""/>
        <dsp:cNvSpPr/>
      </dsp:nvSpPr>
      <dsp:spPr>
        <a:xfrm>
          <a:off x="1091103" y="1221366"/>
          <a:ext cx="3571670" cy="973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 an event analysis toolkit</a:t>
          </a:r>
        </a:p>
      </dsp:txBody>
      <dsp:txXfrm>
        <a:off x="1091103" y="1221366"/>
        <a:ext cx="3571670" cy="973746"/>
      </dsp:txXfrm>
    </dsp:sp>
    <dsp:sp modelId="{65EF70AF-DFAB-418A-BEAD-52E580172307}">
      <dsp:nvSpPr>
        <dsp:cNvPr id="0" name=""/>
        <dsp:cNvSpPr/>
      </dsp:nvSpPr>
      <dsp:spPr>
        <a:xfrm>
          <a:off x="0" y="2438549"/>
          <a:ext cx="4679577" cy="9442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40874-656C-4136-A204-7D42E40B7085}">
      <dsp:nvSpPr>
        <dsp:cNvPr id="0" name=""/>
        <dsp:cNvSpPr/>
      </dsp:nvSpPr>
      <dsp:spPr>
        <a:xfrm>
          <a:off x="285632" y="2651002"/>
          <a:ext cx="519838" cy="5193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E2CAD-38C0-403F-9E52-5FA400D91334}">
      <dsp:nvSpPr>
        <dsp:cNvPr id="0" name=""/>
        <dsp:cNvSpPr/>
      </dsp:nvSpPr>
      <dsp:spPr>
        <a:xfrm>
          <a:off x="1091103" y="2438549"/>
          <a:ext cx="3571670" cy="973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Facilitate interprofessional discussion</a:t>
          </a:r>
        </a:p>
      </dsp:txBody>
      <dsp:txXfrm>
        <a:off x="1091103" y="2438549"/>
        <a:ext cx="3571670" cy="973746"/>
      </dsp:txXfrm>
    </dsp:sp>
    <dsp:sp modelId="{82245126-42A8-463D-A220-28F95AB06337}">
      <dsp:nvSpPr>
        <dsp:cNvPr id="0" name=""/>
        <dsp:cNvSpPr/>
      </dsp:nvSpPr>
      <dsp:spPr>
        <a:xfrm>
          <a:off x="0" y="3655732"/>
          <a:ext cx="4679577" cy="9442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396AA-AAFE-46CC-82D3-F53E20FB73CE}">
      <dsp:nvSpPr>
        <dsp:cNvPr id="0" name=""/>
        <dsp:cNvSpPr/>
      </dsp:nvSpPr>
      <dsp:spPr>
        <a:xfrm>
          <a:off x="285632" y="3868185"/>
          <a:ext cx="519838" cy="5193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8B85B-152A-41DE-9407-0E24174E8289}">
      <dsp:nvSpPr>
        <dsp:cNvPr id="0" name=""/>
        <dsp:cNvSpPr/>
      </dsp:nvSpPr>
      <dsp:spPr>
        <a:xfrm>
          <a:off x="1091103" y="3655732"/>
          <a:ext cx="3571670" cy="973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 feedback about outcomes of event analysis</a:t>
          </a:r>
        </a:p>
      </dsp:txBody>
      <dsp:txXfrm>
        <a:off x="1091103" y="3655732"/>
        <a:ext cx="3571670" cy="973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16774-99A3-EF41-B00E-E751212C0A46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6EF5C-ED7A-B845-8B93-4504C693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4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EF5C-ED7A-B845-8B93-4504C693C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09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ED48B-1458-42B0-B3F4-9DDE1941C3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59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3ED48B-1458-42B0-B3F4-9DDE1941C3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802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C7B7E51-E78D-8C4A-8B4E-5A650337B7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4BE23D4-6FFC-7C45-92CE-02CFBAEBE4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DA947DF-8BF4-A54B-8DB1-A8F0F0CA6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067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470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40CA7C-66D6-DA42-BAC3-AD3DE1E4C9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3ED48B-1458-42B0-B3F4-9DDE1941C3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763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1D2F13ED-6FE6-A946-8775-A7EABEB678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B1F88CAB-84A1-664B-8B57-7D1ED8221F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3D530D4-6D6E-7D4C-8D3D-3C9A14EF9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067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470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07195-73F0-9B4D-A415-7CEB5891E8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42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77D10DC-6A5E-864C-BCBF-91949F07DF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C3E9EAA9-8222-594E-A206-22D98F55E7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0B81823-41C1-A241-BBD8-E412124EC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067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470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22BDBD-FE13-4341-B353-2A9F63EECF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98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19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822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242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2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EF5C-ED7A-B845-8B93-4504C693C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42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954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005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84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029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061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830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681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3027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609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8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EF5C-ED7A-B845-8B93-4504C693C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1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EF5C-ED7A-B845-8B93-4504C693C0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1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36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7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EF5C-ED7A-B845-8B93-4504C693C0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EF5C-ED7A-B845-8B93-4504C693C0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0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EF5C-ED7A-B845-8B93-4504C693C0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8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Full Logo-1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1258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3">
    <p:bg>
      <p:bgPr>
        <a:solidFill>
          <a:srgbClr val="EC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8CF8B-D494-CC47-8E2D-52DC8E8EF28F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ay">
    <p:bg>
      <p:bgPr>
        <a:solidFill>
          <a:srgbClr val="7E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006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2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7"/>
            <a:ext cx="3887391" cy="520438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2400">
                <a:solidFill>
                  <a:srgbClr val="006747"/>
                </a:solidFill>
              </a:defRPr>
            </a:lvl1pPr>
            <a:lvl2pPr>
              <a:defRPr sz="2100">
                <a:solidFill>
                  <a:srgbClr val="006747"/>
                </a:solidFill>
              </a:defRPr>
            </a:lvl2pPr>
            <a:lvl3pPr>
              <a:defRPr sz="1800">
                <a:solidFill>
                  <a:srgbClr val="006747"/>
                </a:solidFill>
              </a:defRPr>
            </a:lvl3pPr>
            <a:lvl4pPr>
              <a:defRPr sz="1500">
                <a:solidFill>
                  <a:srgbClr val="006747"/>
                </a:solidFill>
              </a:defRPr>
            </a:lvl4pPr>
            <a:lvl5pPr>
              <a:defRPr sz="1500">
                <a:solidFill>
                  <a:srgbClr val="006747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3338"/>
            <a:ext cx="3606800" cy="37322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C2C-1ED6-0F47-810A-EE823A1E98D4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740569"/>
            <a:ext cx="2949178" cy="80248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740569"/>
            <a:ext cx="4627562" cy="365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Full Logo-2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248287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37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ogo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ogo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75352"/>
            <a:ext cx="7886700" cy="6926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179462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369219"/>
            <a:ext cx="3874984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61" r:id="rId3"/>
    <p:sldLayoutId id="2147483679" r:id="rId4"/>
    <p:sldLayoutId id="2147483677" r:id="rId5"/>
    <p:sldLayoutId id="2147483676" r:id="rId6"/>
    <p:sldLayoutId id="2147483662" r:id="rId7"/>
    <p:sldLayoutId id="2147483664" r:id="rId8"/>
    <p:sldLayoutId id="2147483672" r:id="rId9"/>
    <p:sldLayoutId id="2147483675" r:id="rId10"/>
    <p:sldLayoutId id="2147483665" r:id="rId11"/>
    <p:sldLayoutId id="2147483666" r:id="rId12"/>
    <p:sldLayoutId id="2147483671" r:id="rId13"/>
    <p:sldLayoutId id="2147483667" r:id="rId14"/>
    <p:sldLayoutId id="2147483670" r:id="rId15"/>
    <p:sldLayoutId id="2147483668" r:id="rId16"/>
    <p:sldLayoutId id="2147483673" r:id="rId17"/>
    <p:sldLayoutId id="2147483669" r:id="rId18"/>
    <p:sldLayoutId id="2147483678" r:id="rId19"/>
    <p:sldLayoutId id="2147483674" r:id="rId20"/>
    <p:sldLayoutId id="2147483683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lweber@usf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CDF2-073F-9C4D-9833-27D20783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Interprofessional Event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90869-0730-A94A-B078-29AA0B841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An ACGME Pursuing Excellence in Patient Safety Initiative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079D4-3811-654B-8920-EA4E99BE895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USF GME| Academic Year 2020</a:t>
            </a:r>
          </a:p>
        </p:txBody>
      </p:sp>
    </p:spTree>
    <p:extLst>
      <p:ext uri="{BB962C8B-B14F-4D97-AF65-F5344CB8AC3E}">
        <p14:creationId xmlns:p14="http://schemas.microsoft.com/office/powerpoint/2010/main" val="150812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B9D541-2F7F-A444-AFCE-B136808BC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5382" y="457200"/>
            <a:ext cx="2901255" cy="617934"/>
          </a:xfrm>
        </p:spPr>
        <p:txBody>
          <a:bodyPr anchor="ctr">
            <a:normAutofit/>
          </a:bodyPr>
          <a:lstStyle/>
          <a:p>
            <a:pPr algn="ctr"/>
            <a:r>
              <a:rPr lang="en-US" sz="2100" dirty="0"/>
              <a:t>DO REPORT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E47D1B-AC86-C640-B6AC-2C64A4422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8751" y="1100137"/>
            <a:ext cx="3255803" cy="326826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Medication safety events</a:t>
            </a:r>
          </a:p>
          <a:p>
            <a:r>
              <a:rPr lang="en-US" sz="1800" dirty="0">
                <a:solidFill>
                  <a:schemeClr val="tx1"/>
                </a:solidFill>
              </a:rPr>
              <a:t>Falls</a:t>
            </a:r>
          </a:p>
          <a:p>
            <a:r>
              <a:rPr lang="en-US" sz="1800" dirty="0">
                <a:solidFill>
                  <a:schemeClr val="tx1"/>
                </a:solidFill>
              </a:rPr>
              <a:t>Mislabeled specimens</a:t>
            </a:r>
          </a:p>
          <a:p>
            <a:r>
              <a:rPr lang="en-US" sz="1800" dirty="0">
                <a:solidFill>
                  <a:schemeClr val="tx1"/>
                </a:solidFill>
              </a:rPr>
              <a:t>Wrong patient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Wrong site surgery</a:t>
            </a:r>
          </a:p>
          <a:p>
            <a:r>
              <a:rPr lang="en-US" sz="1800" dirty="0">
                <a:solidFill>
                  <a:schemeClr val="tx1"/>
                </a:solidFill>
              </a:rPr>
              <a:t>Wrong procedure</a:t>
            </a:r>
          </a:p>
          <a:p>
            <a:r>
              <a:rPr lang="en-US" sz="1800" dirty="0">
                <a:solidFill>
                  <a:schemeClr val="tx1"/>
                </a:solidFill>
              </a:rPr>
              <a:t>Wrong treatment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Extravasation</a:t>
            </a:r>
          </a:p>
          <a:p>
            <a:r>
              <a:rPr lang="en-US" sz="1800" dirty="0">
                <a:solidFill>
                  <a:schemeClr val="tx1"/>
                </a:solidFill>
              </a:rPr>
              <a:t>Equipment failures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87258D-7BB4-284F-B6EB-DDD0D9CD6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4863" y="457200"/>
            <a:ext cx="2915543" cy="617934"/>
          </a:xfrm>
        </p:spPr>
        <p:txBody>
          <a:bodyPr anchor="ctr">
            <a:normAutofit/>
          </a:bodyPr>
          <a:lstStyle/>
          <a:p>
            <a:pPr algn="ctr"/>
            <a:r>
              <a:rPr lang="en-US" sz="2100" dirty="0"/>
              <a:t>DON'T REPORT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057867B-D3D8-4D4A-99C0-E954A7224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5578" y="1100137"/>
            <a:ext cx="3271838" cy="326826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IT related issues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Dietary issues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Charting errors 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Complaints about team members</a:t>
            </a:r>
          </a:p>
          <a:p>
            <a:r>
              <a:rPr lang="en-US" sz="1800" dirty="0">
                <a:solidFill>
                  <a:schemeClr val="tx1"/>
                </a:solidFill>
              </a:rPr>
              <a:t>Transfer due to progression of patient illness </a:t>
            </a:r>
            <a:r>
              <a:rPr lang="en-US" sz="1350" dirty="0">
                <a:solidFill>
                  <a:schemeClr val="tx1"/>
                </a:solidFill>
              </a:rPr>
              <a:t>(e.g., CHF not responding to diuretics)</a:t>
            </a:r>
          </a:p>
          <a:p>
            <a:r>
              <a:rPr lang="en-US" sz="1800" dirty="0">
                <a:solidFill>
                  <a:schemeClr val="tx1"/>
                </a:solidFill>
              </a:rPr>
              <a:t>Skin integrity issues present on admission</a:t>
            </a:r>
          </a:p>
        </p:txBody>
      </p:sp>
    </p:spTree>
    <p:extLst>
      <p:ext uri="{BB962C8B-B14F-4D97-AF65-F5344CB8AC3E}">
        <p14:creationId xmlns:p14="http://schemas.microsoft.com/office/powerpoint/2010/main" val="6793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B9D541-2F7F-A444-AFCE-B136808BC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5382" y="457200"/>
            <a:ext cx="2901255" cy="617934"/>
          </a:xfrm>
        </p:spPr>
        <p:txBody>
          <a:bodyPr anchor="ctr">
            <a:normAutofit/>
          </a:bodyPr>
          <a:lstStyle/>
          <a:p>
            <a:pPr algn="ctr"/>
            <a:r>
              <a:rPr lang="en-US" sz="2100" dirty="0"/>
              <a:t>DO REPORT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E47D1B-AC86-C640-B6AC-2C64A4422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8751" y="1100137"/>
            <a:ext cx="3255803" cy="326826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Medication safety events</a:t>
            </a:r>
          </a:p>
          <a:p>
            <a:r>
              <a:rPr lang="en-US" sz="1800" dirty="0">
                <a:solidFill>
                  <a:schemeClr val="tx1"/>
                </a:solidFill>
              </a:rPr>
              <a:t>Falls</a:t>
            </a:r>
          </a:p>
          <a:p>
            <a:r>
              <a:rPr lang="en-US" sz="1800" dirty="0">
                <a:solidFill>
                  <a:schemeClr val="tx1"/>
                </a:solidFill>
              </a:rPr>
              <a:t>Mislabeled specimens</a:t>
            </a:r>
          </a:p>
          <a:p>
            <a:r>
              <a:rPr lang="en-US" sz="1800" dirty="0">
                <a:solidFill>
                  <a:schemeClr val="tx1"/>
                </a:solidFill>
              </a:rPr>
              <a:t>Wrong patient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Wrong site surgery</a:t>
            </a:r>
          </a:p>
          <a:p>
            <a:r>
              <a:rPr lang="en-US" sz="1800" dirty="0">
                <a:solidFill>
                  <a:schemeClr val="tx1"/>
                </a:solidFill>
              </a:rPr>
              <a:t>Wrong procedure</a:t>
            </a:r>
          </a:p>
          <a:p>
            <a:r>
              <a:rPr lang="en-US" sz="1800" dirty="0">
                <a:solidFill>
                  <a:schemeClr val="tx1"/>
                </a:solidFill>
              </a:rPr>
              <a:t>Wrong treatment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Extravasation</a:t>
            </a:r>
          </a:p>
          <a:p>
            <a:r>
              <a:rPr lang="en-US" sz="1800" dirty="0">
                <a:solidFill>
                  <a:schemeClr val="tx1"/>
                </a:solidFill>
              </a:rPr>
              <a:t>Equipment failures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87258D-7BB4-284F-B6EB-DDD0D9CD6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4863" y="457200"/>
            <a:ext cx="2915543" cy="617934"/>
          </a:xfrm>
        </p:spPr>
        <p:txBody>
          <a:bodyPr anchor="ctr">
            <a:normAutofit/>
          </a:bodyPr>
          <a:lstStyle/>
          <a:p>
            <a:pPr algn="ctr"/>
            <a:r>
              <a:rPr lang="en-US" sz="2100" dirty="0"/>
              <a:t>DON'T REPORT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057867B-D3D8-4D4A-99C0-E954A7224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5578" y="1100137"/>
            <a:ext cx="3271838" cy="326826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IT related issues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Dietary issues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Charting errors 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Complaints about team members</a:t>
            </a:r>
          </a:p>
          <a:p>
            <a:r>
              <a:rPr lang="en-US" sz="1800" dirty="0">
                <a:solidFill>
                  <a:schemeClr val="tx1"/>
                </a:solidFill>
              </a:rPr>
              <a:t>Transfer due to progression of patient illness </a:t>
            </a:r>
            <a:r>
              <a:rPr lang="en-US" sz="1350" dirty="0">
                <a:solidFill>
                  <a:schemeClr val="tx1"/>
                </a:solidFill>
              </a:rPr>
              <a:t>(e.g., CHF not responding to diuretics)</a:t>
            </a:r>
          </a:p>
          <a:p>
            <a:r>
              <a:rPr lang="en-US" sz="1800" dirty="0">
                <a:solidFill>
                  <a:schemeClr val="tx1"/>
                </a:solidFill>
              </a:rPr>
              <a:t>Skin integrity issues present on admission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8CA26E-8946-DA4A-91BC-1CBDEFF62546}"/>
              </a:ext>
            </a:extLst>
          </p:cNvPr>
          <p:cNvSpPr txBox="1">
            <a:spLocks/>
          </p:cNvSpPr>
          <p:nvPr/>
        </p:nvSpPr>
        <p:spPr>
          <a:xfrm>
            <a:off x="1143000" y="4075771"/>
            <a:ext cx="6858000" cy="10677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spcBef>
                <a:spcPts val="563"/>
              </a:spcBef>
              <a:defRPr/>
            </a:pPr>
            <a:r>
              <a:rPr lang="en-US" sz="2100" dirty="0">
                <a:solidFill>
                  <a:srgbClr val="C00000"/>
                </a:solidFill>
              </a:rPr>
              <a:t>Submit event reports ASAP </a:t>
            </a:r>
          </a:p>
          <a:p>
            <a:pPr algn="ctr" defTabSz="514350">
              <a:spcBef>
                <a:spcPts val="563"/>
              </a:spcBef>
              <a:defRPr/>
            </a:pPr>
            <a:r>
              <a:rPr lang="en-US" b="0" dirty="0">
                <a:solidFill>
                  <a:prstClr val="black"/>
                </a:solidFill>
              </a:rPr>
              <a:t>(no later than 24 hours after an event has occurred)</a:t>
            </a:r>
          </a:p>
        </p:txBody>
      </p:sp>
    </p:spTree>
    <p:extLst>
      <p:ext uri="{BB962C8B-B14F-4D97-AF65-F5344CB8AC3E}">
        <p14:creationId xmlns:p14="http://schemas.microsoft.com/office/powerpoint/2010/main" val="134675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CC6D5EE-DE1A-3642-B64F-516BC03D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700"/>
              <a:t>What information should be included?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3E4E3DF-E8A7-244E-8D4C-032F642AA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200151"/>
            <a:ext cx="6686550" cy="179931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Limit to factual statements related to the event &amp; any interventions taken in response </a:t>
            </a: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Don’t editorialize, speculate, or attempt to assign blame/causation</a:t>
            </a: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Avoid using adjectives</a:t>
            </a: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2ED4D72A-1484-D744-8019-B4EE89DDC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13" y="2769285"/>
            <a:ext cx="2459087" cy="14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35BC1DA0-8077-9B42-A6FA-0C7A49557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84" y="3331440"/>
            <a:ext cx="1825616" cy="18120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>
            <a:extLst>
              <a:ext uri="{FF2B5EF4-FFF2-40B4-BE49-F238E27FC236}">
                <a16:creationId xmlns:a16="http://schemas.microsoft.com/office/drawing/2014/main" id="{22CDB8D8-2DDC-9649-9226-4D7E09850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50" y="2797627"/>
            <a:ext cx="1818084" cy="17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>
            <a:extLst>
              <a:ext uri="{FF2B5EF4-FFF2-40B4-BE49-F238E27FC236}">
                <a16:creationId xmlns:a16="http://schemas.microsoft.com/office/drawing/2014/main" id="{1C359D92-9833-6340-9A73-87F164B10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708" y="3326526"/>
            <a:ext cx="1742770" cy="159515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87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C1800-4286-1448-9405-BA22034C85E0}"/>
              </a:ext>
            </a:extLst>
          </p:cNvPr>
          <p:cNvSpPr txBox="1"/>
          <p:nvPr/>
        </p:nvSpPr>
        <p:spPr>
          <a:xfrm>
            <a:off x="-3468" y="4917992"/>
            <a:ext cx="114646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www.psnet.ahrq.gov</a:t>
            </a:r>
            <a:endParaRPr lang="en-US" sz="825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B2D9A-69EE-BC40-87E1-DF85D3F10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59" y="1885950"/>
            <a:ext cx="6858000" cy="17009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FBC8C0-2CC2-8C4B-AAF3-2A57BC0A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217"/>
            <a:ext cx="6858000" cy="994172"/>
          </a:xfrm>
        </p:spPr>
        <p:txBody>
          <a:bodyPr/>
          <a:lstStyle/>
          <a:p>
            <a:r>
              <a:rPr lang="en-US" dirty="0"/>
              <a:t>Event reporting in RL Solutions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0115D2-BE7B-9E41-919B-63C83371A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858" y="812428"/>
            <a:ext cx="6404285" cy="103402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Confidential</a:t>
            </a:r>
            <a:r>
              <a:rPr lang="en-US" dirty="0">
                <a:solidFill>
                  <a:schemeClr val="tx1"/>
                </a:solidFill>
              </a:rPr>
              <a:t>, internal electronic or paper submission used for reporting of events for identification of patient safety issues and performance improvement.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805B95-247C-2C4C-9E4F-D1AD98BFE4D9}"/>
              </a:ext>
            </a:extLst>
          </p:cNvPr>
          <p:cNvSpPr txBox="1">
            <a:spLocks/>
          </p:cNvSpPr>
          <p:nvPr/>
        </p:nvSpPr>
        <p:spPr>
          <a:xfrm>
            <a:off x="1369858" y="3685780"/>
            <a:ext cx="6404285" cy="1034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4350">
              <a:spcBef>
                <a:spcPts val="563"/>
              </a:spcBef>
              <a:buNone/>
              <a:defRPr/>
            </a:pPr>
            <a:r>
              <a:rPr lang="en-US" sz="2100" b="1" i="1" dirty="0">
                <a:solidFill>
                  <a:srgbClr val="C00000"/>
                </a:solidFill>
              </a:rPr>
              <a:t>Event reports may be discoverable</a:t>
            </a:r>
          </a:p>
          <a:p>
            <a:pPr marL="128588" indent="-128588" defTabSz="514350">
              <a:spcBef>
                <a:spcPts val="563"/>
              </a:spcBef>
              <a:defRPr/>
            </a:pPr>
            <a:r>
              <a:rPr lang="en-US" sz="1800" dirty="0">
                <a:solidFill>
                  <a:prstClr val="black"/>
                </a:solidFill>
              </a:rPr>
              <a:t>Don’t reference event reports or document “event report filed” in the medical record </a:t>
            </a:r>
          </a:p>
        </p:txBody>
      </p:sp>
    </p:spTree>
    <p:extLst>
      <p:ext uri="{BB962C8B-B14F-4D97-AF65-F5344CB8AC3E}">
        <p14:creationId xmlns:p14="http://schemas.microsoft.com/office/powerpoint/2010/main" val="119680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5C599F5-3DB7-9248-8F70-2325FDB7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How To Report An Event (</a:t>
            </a:r>
            <a:r>
              <a:rPr lang="en-US" altLang="en-US"/>
              <a:t>RL Solutions)</a:t>
            </a:r>
            <a:endParaRPr lang="en-US" altLang="en-US" dirty="0"/>
          </a:p>
        </p:txBody>
      </p:sp>
      <p:pic>
        <p:nvPicPr>
          <p:cNvPr id="36869" name="Picture 2">
            <a:extLst>
              <a:ext uri="{FF2B5EF4-FFF2-40B4-BE49-F238E27FC236}">
                <a16:creationId xmlns:a16="http://schemas.microsoft.com/office/drawing/2014/main" id="{B3A3D4F1-3AA8-1D4B-8A38-FF74ADED1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29" y="1174072"/>
            <a:ext cx="3302453" cy="366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26D12E4-463D-AD45-A389-0F5BEF613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184" y="1957602"/>
            <a:ext cx="5125287" cy="4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700EE02F-0624-C94B-A5AB-BC57405BCA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2184" y="2897743"/>
            <a:ext cx="5431816" cy="951406"/>
          </a:xfrm>
        </p:spPr>
      </p:pic>
    </p:spTree>
    <p:extLst>
      <p:ext uri="{BB962C8B-B14F-4D97-AF65-F5344CB8AC3E}">
        <p14:creationId xmlns:p14="http://schemas.microsoft.com/office/powerpoint/2010/main" val="404703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69D20B00-DB13-5948-87EB-DD84CCE4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How To Report An Event (RL Solutions)</a:t>
            </a:r>
          </a:p>
        </p:txBody>
      </p:sp>
      <p:pic>
        <p:nvPicPr>
          <p:cNvPr id="40964" name="Content Placeholder 2">
            <a:extLst>
              <a:ext uri="{FF2B5EF4-FFF2-40B4-BE49-F238E27FC236}">
                <a16:creationId xmlns:a16="http://schemas.microsoft.com/office/drawing/2014/main" id="{61E9839C-6BFC-1A49-AD2A-13272323C6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470" y="1514474"/>
            <a:ext cx="3247880" cy="2928433"/>
          </a:xfr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F091E0B-801D-BE4B-B657-5C627FA41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560" y="1518745"/>
            <a:ext cx="5643828" cy="292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8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217BE0-EEE6-8D4F-A4EB-374D0B0C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829"/>
            <a:ext cx="2917659" cy="113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>
                <a:solidFill>
                  <a:srgbClr val="C00000"/>
                </a:solidFill>
                <a:latin typeface="+mj-lt"/>
                <a:cs typeface="+mj-cs"/>
              </a:rPr>
              <a:t>THE PROCESS</a:t>
            </a:r>
          </a:p>
        </p:txBody>
      </p:sp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Graphic 11" descr="Clipboard">
            <a:extLst>
              <a:ext uri="{FF2B5EF4-FFF2-40B4-BE49-F238E27FC236}">
                <a16:creationId xmlns:a16="http://schemas.microsoft.com/office/drawing/2014/main" id="{272E945B-2AD1-2A43-B80E-5CEEDB745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7404" y="1302348"/>
            <a:ext cx="4028466" cy="402846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DBD005-B7D0-5A4D-8DFA-3965C41049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58" t="7347" r="5698" b="7519"/>
          <a:stretch/>
        </p:blipFill>
        <p:spPr>
          <a:xfrm>
            <a:off x="3646582" y="264405"/>
            <a:ext cx="2875403" cy="103794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49C356-1636-CE4F-82C7-8B9816DB700C}"/>
              </a:ext>
            </a:extLst>
          </p:cNvPr>
          <p:cNvSpPr txBox="1">
            <a:spLocks/>
          </p:cNvSpPr>
          <p:nvPr/>
        </p:nvSpPr>
        <p:spPr>
          <a:xfrm>
            <a:off x="6746327" y="2571750"/>
            <a:ext cx="1769072" cy="237757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an event analysis session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4DBEE8-67DF-7A42-B186-1BAFA4E14BEC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CF54FCAC-4F30-EC46-B059-346BA71E8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80AAD1-5271-F24F-A7C4-B8653F1F164C}"/>
                </a:ext>
              </a:extLst>
            </p:cNvPr>
            <p:cNvSpPr/>
            <p:nvPr/>
          </p:nvSpPr>
          <p:spPr>
            <a:xfrm>
              <a:off x="921489" y="1477113"/>
              <a:ext cx="1127052" cy="38712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55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3A7CFD-86A0-5844-A39C-FC6B148C66D3}"/>
              </a:ext>
            </a:extLst>
          </p:cNvPr>
          <p:cNvSpPr txBox="1">
            <a:spLocks/>
          </p:cNvSpPr>
          <p:nvPr/>
        </p:nvSpPr>
        <p:spPr>
          <a:xfrm>
            <a:off x="0" y="-33829"/>
            <a:ext cx="2917659" cy="113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00"/>
            <a:r>
              <a:rPr lang="en-US">
                <a:solidFill>
                  <a:srgbClr val="C00000"/>
                </a:solidFill>
                <a:latin typeface="+mj-lt"/>
                <a:cs typeface="+mj-cs"/>
              </a:rPr>
              <a:t>THE PROCESS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7C2E3C-8B05-784E-A67B-9F3654EDEDF5}"/>
              </a:ext>
            </a:extLst>
          </p:cNvPr>
          <p:cNvSpPr txBox="1">
            <a:spLocks/>
          </p:cNvSpPr>
          <p:nvPr/>
        </p:nvSpPr>
        <p:spPr>
          <a:xfrm>
            <a:off x="3924549" y="2888871"/>
            <a:ext cx="4939752" cy="2658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Confirm receipt of USF GME email with assigned event </a:t>
            </a:r>
          </a:p>
          <a:p>
            <a:r>
              <a:rPr lang="en-US" dirty="0"/>
              <a:t>Emailed 2 weeks before your timeslot</a:t>
            </a:r>
          </a:p>
          <a:p>
            <a:r>
              <a:rPr lang="en-US" dirty="0"/>
              <a:t>Reported by or involving trainees at TGH</a:t>
            </a:r>
          </a:p>
          <a:p>
            <a:r>
              <a:rPr lang="en-US" dirty="0"/>
              <a:t>Occurred within the last 4 weeks</a:t>
            </a:r>
          </a:p>
          <a:p>
            <a:pPr marL="685800" lvl="1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8" name="Graphic 17" descr="Email">
            <a:extLst>
              <a:ext uri="{FF2B5EF4-FFF2-40B4-BE49-F238E27FC236}">
                <a16:creationId xmlns:a16="http://schemas.microsoft.com/office/drawing/2014/main" id="{DC8DF24F-3849-E04A-8F97-EAFDA433A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8382" y="1814011"/>
            <a:ext cx="3138834" cy="313883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907865F-D253-9947-BD64-4C3B2C023807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98E94170-CB03-E547-A6B6-679C39804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EAA991-1B6D-6445-8D9A-4FD4556FFE40}"/>
                </a:ext>
              </a:extLst>
            </p:cNvPr>
            <p:cNvSpPr/>
            <p:nvPr/>
          </p:nvSpPr>
          <p:spPr>
            <a:xfrm>
              <a:off x="1168147" y="2006009"/>
              <a:ext cx="639388" cy="64504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2407766E-7263-0A4B-9D17-3CE4ADC34D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15" t="16048" r="39326" b="66217"/>
          <a:stretch/>
        </p:blipFill>
        <p:spPr>
          <a:xfrm>
            <a:off x="3988558" y="27876"/>
            <a:ext cx="2231136" cy="21478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49354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3A7CFD-86A0-5844-A39C-FC6B148C66D3}"/>
              </a:ext>
            </a:extLst>
          </p:cNvPr>
          <p:cNvSpPr txBox="1">
            <a:spLocks/>
          </p:cNvSpPr>
          <p:nvPr/>
        </p:nvSpPr>
        <p:spPr>
          <a:xfrm>
            <a:off x="0" y="-33829"/>
            <a:ext cx="2917659" cy="113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THE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52457-F92D-064F-B9F6-16D462203BA6}"/>
              </a:ext>
            </a:extLst>
          </p:cNvPr>
          <p:cNvSpPr txBox="1"/>
          <p:nvPr/>
        </p:nvSpPr>
        <p:spPr>
          <a:xfrm>
            <a:off x="7166893" y="533990"/>
            <a:ext cx="1542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the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USF GME Root Cause Analysis toolkit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3A12F-DCEA-4446-8344-7A9E2ABFA8FB}"/>
              </a:ext>
            </a:extLst>
          </p:cNvPr>
          <p:cNvSpPr txBox="1"/>
          <p:nvPr/>
        </p:nvSpPr>
        <p:spPr>
          <a:xfrm>
            <a:off x="4062047" y="2936609"/>
            <a:ext cx="464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/>
              </a:rPr>
              <a:t>Concisely </a:t>
            </a:r>
            <a:r>
              <a:rPr lang="en-US" sz="2000" b="1" dirty="0">
                <a:latin typeface="Arial" panose="020B0604020202020204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escribe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details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about the event </a:t>
            </a:r>
          </a:p>
          <a:p>
            <a:pPr marL="285750" marR="0" lvl="0" indent="-28575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/>
              </a:rPr>
              <a:t>Event itself, involved staff, subsequent actions taken, or knowledge gained</a:t>
            </a:r>
            <a:endParaRPr kumimoji="0" lang="en-US" sz="1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BBD0E6-5F95-8644-AE55-3EA416C8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123" y="60803"/>
            <a:ext cx="2167128" cy="2221992"/>
          </a:xfrm>
          <a:prstGeom prst="ellipse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F7441F1-116B-294A-A546-A8555EB7E87F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A19369FC-0A10-1049-8793-A6C4236D4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4566C9-5EBF-DF44-BEB6-0819F416FBDF}"/>
                </a:ext>
              </a:extLst>
            </p:cNvPr>
            <p:cNvSpPr/>
            <p:nvPr/>
          </p:nvSpPr>
          <p:spPr>
            <a:xfrm>
              <a:off x="1855719" y="2133600"/>
              <a:ext cx="639388" cy="64504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41473A-F1FD-DF44-9850-27BB87816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877" y="4409630"/>
            <a:ext cx="5666312" cy="5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7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3A7CFD-86A0-5844-A39C-FC6B148C66D3}"/>
              </a:ext>
            </a:extLst>
          </p:cNvPr>
          <p:cNvSpPr txBox="1">
            <a:spLocks/>
          </p:cNvSpPr>
          <p:nvPr/>
        </p:nvSpPr>
        <p:spPr>
          <a:xfrm>
            <a:off x="0" y="-33829"/>
            <a:ext cx="2917659" cy="113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THE PROCESS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1E230D-D400-A548-A7A6-2AB336746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832" y="-4407"/>
            <a:ext cx="2194587" cy="2221350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52457-F92D-064F-B9F6-16D462203BA6}"/>
              </a:ext>
            </a:extLst>
          </p:cNvPr>
          <p:cNvSpPr txBox="1"/>
          <p:nvPr/>
        </p:nvSpPr>
        <p:spPr>
          <a:xfrm>
            <a:off x="7166893" y="533990"/>
            <a:ext cx="1542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00000"/>
                </a:solidFill>
              </a:rPr>
              <a:t>Use the </a:t>
            </a:r>
          </a:p>
          <a:p>
            <a:pPr algn="ctr"/>
            <a:r>
              <a:rPr lang="en-US" sz="1600" i="1" dirty="0">
                <a:solidFill>
                  <a:srgbClr val="C00000"/>
                </a:solidFill>
              </a:rPr>
              <a:t>USF GME Root Cause Analysis toolkit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3A12F-DCEA-4446-8344-7A9E2ABFA8FB}"/>
              </a:ext>
            </a:extLst>
          </p:cNvPr>
          <p:cNvSpPr txBox="1"/>
          <p:nvPr/>
        </p:nvSpPr>
        <p:spPr>
          <a:xfrm>
            <a:off x="4006832" y="3054188"/>
            <a:ext cx="454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Try to understand “what happened”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the list of trigger questions to help you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B2C39E-2468-A749-9E60-13C05DD0F2C7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8D25A74A-4ADA-0D41-A7AB-261D5EA3F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E68620-67AB-7C4A-B301-7412AB9B3CCC}"/>
                </a:ext>
              </a:extLst>
            </p:cNvPr>
            <p:cNvSpPr/>
            <p:nvPr/>
          </p:nvSpPr>
          <p:spPr>
            <a:xfrm>
              <a:off x="2290459" y="2732311"/>
              <a:ext cx="639388" cy="64504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71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018-C87B-464B-83D3-7D6A15C3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importance of trainees in patient safety event analysis.</a:t>
            </a:r>
          </a:p>
          <a:p>
            <a:r>
              <a:rPr lang="en-US" dirty="0"/>
              <a:t>Describe process for patient safety event analysis and the trainee role in each step.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33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3A7CFD-86A0-5844-A39C-FC6B148C66D3}"/>
              </a:ext>
            </a:extLst>
          </p:cNvPr>
          <p:cNvSpPr txBox="1">
            <a:spLocks/>
          </p:cNvSpPr>
          <p:nvPr/>
        </p:nvSpPr>
        <p:spPr>
          <a:xfrm>
            <a:off x="0" y="-33829"/>
            <a:ext cx="2917659" cy="113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THE PROCESS</a:t>
            </a:r>
          </a:p>
        </p:txBody>
      </p:sp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B6D9A97B-706F-E748-BD5F-655330F931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35"/>
          <a:stretch/>
        </p:blipFill>
        <p:spPr>
          <a:xfrm>
            <a:off x="3981920" y="32275"/>
            <a:ext cx="2248933" cy="2207272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58ADC0-A581-EC41-BCD7-482717DF71C0}"/>
              </a:ext>
            </a:extLst>
          </p:cNvPr>
          <p:cNvSpPr txBox="1"/>
          <p:nvPr/>
        </p:nvSpPr>
        <p:spPr>
          <a:xfrm>
            <a:off x="7166893" y="533990"/>
            <a:ext cx="1542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00000"/>
                </a:solidFill>
              </a:rPr>
              <a:t>Use the </a:t>
            </a:r>
          </a:p>
          <a:p>
            <a:pPr algn="ctr"/>
            <a:r>
              <a:rPr lang="en-US" sz="1600" i="1" dirty="0">
                <a:solidFill>
                  <a:srgbClr val="C00000"/>
                </a:solidFill>
              </a:rPr>
              <a:t>USF GME Root Cause Analysis toolkit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57AEC-3AAB-1041-92AB-D0E2C2B482F0}"/>
              </a:ext>
            </a:extLst>
          </p:cNvPr>
          <p:cNvSpPr txBox="1"/>
          <p:nvPr/>
        </p:nvSpPr>
        <p:spPr>
          <a:xfrm>
            <a:off x="4006832" y="2703809"/>
            <a:ext cx="4998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Who was involved </a:t>
            </a:r>
            <a:r>
              <a:rPr lang="en-US" sz="2000" dirty="0"/>
              <a:t>(directly or indirectly)</a:t>
            </a:r>
            <a:r>
              <a:rPr lang="en-US" sz="2000" b="1" dirty="0"/>
              <a:t>?</a:t>
            </a:r>
          </a:p>
          <a:p>
            <a:endParaRPr lang="en-US" sz="2000" b="1" dirty="0"/>
          </a:p>
          <a:p>
            <a:r>
              <a:rPr lang="en-US" sz="2000" b="1" dirty="0"/>
              <a:t>Should they be interviewed?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051F-404A-764C-BC7F-36BFD6F6B24D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BF2B5517-AFDA-8A45-BA55-E5329FB64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859804-F5D4-914C-AA03-0E972D8BB037}"/>
                </a:ext>
              </a:extLst>
            </p:cNvPr>
            <p:cNvSpPr/>
            <p:nvPr/>
          </p:nvSpPr>
          <p:spPr>
            <a:xfrm>
              <a:off x="2294652" y="3431897"/>
              <a:ext cx="639388" cy="64504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CF6C4D-0835-6945-B3A1-846AE5741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920" y="3724463"/>
            <a:ext cx="4956885" cy="14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49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3A7CFD-86A0-5844-A39C-FC6B148C66D3}"/>
              </a:ext>
            </a:extLst>
          </p:cNvPr>
          <p:cNvSpPr txBox="1">
            <a:spLocks/>
          </p:cNvSpPr>
          <p:nvPr/>
        </p:nvSpPr>
        <p:spPr>
          <a:xfrm>
            <a:off x="0" y="-33829"/>
            <a:ext cx="2917659" cy="113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THE PROCESS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220DFD-87EE-D044-8B98-483028312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414" y="0"/>
            <a:ext cx="2313275" cy="2341486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80BB86-7BBC-E34D-8A72-AC0ACD42E7BC}"/>
              </a:ext>
            </a:extLst>
          </p:cNvPr>
          <p:cNvSpPr txBox="1"/>
          <p:nvPr/>
        </p:nvSpPr>
        <p:spPr>
          <a:xfrm>
            <a:off x="7166893" y="533990"/>
            <a:ext cx="1542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00000"/>
                </a:solidFill>
              </a:rPr>
              <a:t>Use the </a:t>
            </a:r>
          </a:p>
          <a:p>
            <a:pPr algn="ctr"/>
            <a:r>
              <a:rPr lang="en-US" sz="1600" i="1" dirty="0">
                <a:solidFill>
                  <a:srgbClr val="C00000"/>
                </a:solidFill>
              </a:rPr>
              <a:t>USF GME Root Cause Analysis toolkit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82E87D-528E-B346-9692-FB991244EB7D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197FB29-8EE7-D24B-8BFA-5BADE7E81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A7F675F-8E34-E64D-BE4B-0F806EB0ECA4}"/>
                </a:ext>
              </a:extLst>
            </p:cNvPr>
            <p:cNvSpPr/>
            <p:nvPr/>
          </p:nvSpPr>
          <p:spPr>
            <a:xfrm>
              <a:off x="1869349" y="4042709"/>
              <a:ext cx="639388" cy="64504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C50530-7B62-2C49-A9C8-D693E409CF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96" b="15065"/>
          <a:stretch/>
        </p:blipFill>
        <p:spPr>
          <a:xfrm>
            <a:off x="3758296" y="2717563"/>
            <a:ext cx="5385703" cy="237757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DC61C88-2917-4946-99E2-F422D2DD0B32}"/>
              </a:ext>
            </a:extLst>
          </p:cNvPr>
          <p:cNvSpPr/>
          <p:nvPr/>
        </p:nvSpPr>
        <p:spPr>
          <a:xfrm>
            <a:off x="7058160" y="2657741"/>
            <a:ext cx="2085839" cy="5127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3A7CFD-86A0-5844-A39C-FC6B148C66D3}"/>
              </a:ext>
            </a:extLst>
          </p:cNvPr>
          <p:cNvSpPr txBox="1">
            <a:spLocks/>
          </p:cNvSpPr>
          <p:nvPr/>
        </p:nvSpPr>
        <p:spPr>
          <a:xfrm>
            <a:off x="0" y="-33829"/>
            <a:ext cx="2917659" cy="113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THE 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7BD3B-C763-A640-B340-EB05D9E8AB7E}"/>
              </a:ext>
            </a:extLst>
          </p:cNvPr>
          <p:cNvSpPr txBox="1"/>
          <p:nvPr/>
        </p:nvSpPr>
        <p:spPr>
          <a:xfrm>
            <a:off x="7166893" y="533990"/>
            <a:ext cx="1542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00000"/>
                </a:solidFill>
              </a:rPr>
              <a:t>Use the </a:t>
            </a:r>
          </a:p>
          <a:p>
            <a:pPr algn="ctr"/>
            <a:r>
              <a:rPr lang="en-US" sz="1600" i="1" dirty="0">
                <a:solidFill>
                  <a:srgbClr val="C00000"/>
                </a:solidFill>
              </a:rPr>
              <a:t>USF GME Root Cause Analysis toolkit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F416F4-A7DD-884B-9B03-3752FFF326D9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B746E502-1976-9D43-B274-A9A2C2EC8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8AEBF2-AE2F-C541-81B9-48267039B359}"/>
                </a:ext>
              </a:extLst>
            </p:cNvPr>
            <p:cNvSpPr/>
            <p:nvPr/>
          </p:nvSpPr>
          <p:spPr>
            <a:xfrm>
              <a:off x="1160425" y="4276242"/>
              <a:ext cx="639388" cy="64504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8C87B3A-D5B1-9A4C-8B65-415FE346B3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27" t="80573" r="39514" b="1692"/>
          <a:stretch/>
        </p:blipFill>
        <p:spPr>
          <a:xfrm>
            <a:off x="4121246" y="230855"/>
            <a:ext cx="1982611" cy="1908617"/>
          </a:xfrm>
          <a:prstGeom prst="ellipse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444E30-AF46-0F48-A6D4-2909C5701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709" y="3525707"/>
            <a:ext cx="5609291" cy="7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9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3A7CFD-86A0-5844-A39C-FC6B148C66D3}"/>
              </a:ext>
            </a:extLst>
          </p:cNvPr>
          <p:cNvSpPr txBox="1">
            <a:spLocks/>
          </p:cNvSpPr>
          <p:nvPr/>
        </p:nvSpPr>
        <p:spPr>
          <a:xfrm>
            <a:off x="0" y="-33829"/>
            <a:ext cx="2917659" cy="113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THE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22AB-9167-E24E-8524-966FE8C537FE}"/>
              </a:ext>
            </a:extLst>
          </p:cNvPr>
          <p:cNvSpPr txBox="1"/>
          <p:nvPr/>
        </p:nvSpPr>
        <p:spPr>
          <a:xfrm>
            <a:off x="3752000" y="2765929"/>
            <a:ext cx="53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Goal: Review event &amp; draft corrective actions with the interprofessional team</a:t>
            </a:r>
          </a:p>
          <a:p>
            <a:endParaRPr lang="en-US" sz="2000" i="1" dirty="0"/>
          </a:p>
          <a:p>
            <a:r>
              <a:rPr lang="en-US" sz="2000" b="1" dirty="0"/>
              <a:t>Your responsibilities during this meeting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Basic event description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Timeline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Causal statements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Active participant during discussion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D2A7-9710-674C-BF13-331AAAA25CAD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F1A0DDA7-26F9-1243-B5C9-4B3D628D5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B58655-ED30-0E4F-A6DB-C85D13C14C38}"/>
                </a:ext>
              </a:extLst>
            </p:cNvPr>
            <p:cNvSpPr/>
            <p:nvPr/>
          </p:nvSpPr>
          <p:spPr>
            <a:xfrm>
              <a:off x="480028" y="4040211"/>
              <a:ext cx="639388" cy="64504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5C73666-A1A1-114E-A4B4-557AB2D7BF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22" t="73907" r="62219" b="8358"/>
          <a:stretch/>
        </p:blipFill>
        <p:spPr>
          <a:xfrm>
            <a:off x="4085806" y="230855"/>
            <a:ext cx="1982611" cy="1908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05959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3A7CFD-86A0-5844-A39C-FC6B148C66D3}"/>
              </a:ext>
            </a:extLst>
          </p:cNvPr>
          <p:cNvSpPr txBox="1">
            <a:spLocks/>
          </p:cNvSpPr>
          <p:nvPr/>
        </p:nvSpPr>
        <p:spPr>
          <a:xfrm>
            <a:off x="0" y="-33829"/>
            <a:ext cx="2917659" cy="113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THE PROCESS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4CD25E-88BF-D046-83B4-C248F90865B3}"/>
              </a:ext>
            </a:extLst>
          </p:cNvPr>
          <p:cNvSpPr txBox="1"/>
          <p:nvPr/>
        </p:nvSpPr>
        <p:spPr>
          <a:xfrm>
            <a:off x="6741933" y="440574"/>
            <a:ext cx="247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Because of </a:t>
            </a:r>
          </a:p>
          <a:p>
            <a:pPr algn="ctr"/>
            <a:r>
              <a:rPr lang="en-US" sz="1800" b="1" dirty="0">
                <a:solidFill>
                  <a:schemeClr val="accent6"/>
                </a:solidFill>
              </a:rPr>
              <a:t>x </a:t>
            </a:r>
            <a:r>
              <a:rPr lang="en-US" sz="1800" dirty="0">
                <a:solidFill>
                  <a:schemeClr val="accent6"/>
                </a:solidFill>
              </a:rPr>
              <a:t>(the root cause)</a:t>
            </a:r>
            <a:r>
              <a:rPr lang="en-US" sz="1800" b="1" dirty="0">
                <a:solidFill>
                  <a:schemeClr val="accent6"/>
                </a:solidFill>
              </a:rPr>
              <a:t>, 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</a:rPr>
              <a:t>y </a:t>
            </a:r>
            <a:r>
              <a:rPr lang="en-US" sz="1800" dirty="0">
                <a:solidFill>
                  <a:srgbClr val="C00000"/>
                </a:solidFill>
              </a:rPr>
              <a:t>(the event) 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</a:rPr>
              <a:t>occurred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6FD740-5109-BF4C-B88C-027DAB5B7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569258"/>
              </p:ext>
            </p:extLst>
          </p:nvPr>
        </p:nvGraphicFramePr>
        <p:xfrm>
          <a:off x="3780049" y="2707678"/>
          <a:ext cx="5187681" cy="2252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87681">
                  <a:extLst>
                    <a:ext uri="{9D8B030D-6E8A-4147-A177-3AD203B41FA5}">
                      <a16:colId xmlns:a16="http://schemas.microsoft.com/office/drawing/2014/main" val="981696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Rules when writing causal statements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31956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Clearly show the “cause and effect relationship”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8097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Use specific and accurate descriptors for what occurred, rather than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negative and vague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8808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Human errors must have a preceding cause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56296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Violations of procedure are not root causes, but must have a preceding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cause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4899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Failure to act is only causal when there is a pre-existing duty to act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767599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C027545-6DB0-3342-9AF2-8DFD7A7F4FF6}"/>
              </a:ext>
            </a:extLst>
          </p:cNvPr>
          <p:cNvSpPr txBox="1"/>
          <p:nvPr/>
        </p:nvSpPr>
        <p:spPr>
          <a:xfrm>
            <a:off x="3709344" y="4927679"/>
            <a:ext cx="33409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Adapted from the National Patient Safety Foundation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3B8678-9136-2041-80FA-FD20A71AE138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0A47D9B0-05AD-2E4A-99DC-06941DBBE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EB78B6-9624-B84F-A0D8-FB2EA51A32E7}"/>
                </a:ext>
              </a:extLst>
            </p:cNvPr>
            <p:cNvSpPr/>
            <p:nvPr/>
          </p:nvSpPr>
          <p:spPr>
            <a:xfrm>
              <a:off x="61814" y="3448606"/>
              <a:ext cx="639388" cy="64504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A70074DC-6503-484F-B7E2-3B76F6984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0" t="57291" r="76471" b="24974"/>
          <a:stretch/>
        </p:blipFill>
        <p:spPr>
          <a:xfrm>
            <a:off x="4085806" y="230855"/>
            <a:ext cx="1982611" cy="1908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49917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6996-9E10-304F-BDAB-A8C6F2C4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9" y="1971674"/>
            <a:ext cx="2949178" cy="1200150"/>
          </a:xfrm>
        </p:spPr>
        <p:txBody>
          <a:bodyPr anchor="ctr"/>
          <a:lstStyle/>
          <a:p>
            <a:pPr algn="ctr"/>
            <a:r>
              <a:rPr lang="en-US" dirty="0"/>
              <a:t>Trainee responsibilities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F2D79D-BF3A-6B4F-B865-9BBD22698544}"/>
              </a:ext>
            </a:extLst>
          </p:cNvPr>
          <p:cNvSpPr/>
          <p:nvPr/>
        </p:nvSpPr>
        <p:spPr>
          <a:xfrm>
            <a:off x="4461829" y="3756751"/>
            <a:ext cx="980502" cy="17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A98D0D-DF9A-C449-85FB-6D34B6B66A5D}"/>
              </a:ext>
            </a:extLst>
          </p:cNvPr>
          <p:cNvGrpSpPr/>
          <p:nvPr/>
        </p:nvGrpSpPr>
        <p:grpSpPr>
          <a:xfrm>
            <a:off x="4261691" y="860693"/>
            <a:ext cx="2050974" cy="3072329"/>
            <a:chOff x="4261691" y="860693"/>
            <a:chExt cx="2050974" cy="3072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1ABDEA-6113-E04D-B2C9-626FFCA776D1}"/>
                </a:ext>
              </a:extLst>
            </p:cNvPr>
            <p:cNvSpPr/>
            <p:nvPr/>
          </p:nvSpPr>
          <p:spPr>
            <a:xfrm>
              <a:off x="4572000" y="860693"/>
              <a:ext cx="1740665" cy="1309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27D4CE-441D-3541-AA90-927A645DAF9D}"/>
                </a:ext>
              </a:extLst>
            </p:cNvPr>
            <p:cNvSpPr/>
            <p:nvPr/>
          </p:nvSpPr>
          <p:spPr>
            <a:xfrm>
              <a:off x="4261691" y="2170322"/>
              <a:ext cx="1740665" cy="1586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7DC750-A1E8-A443-9D01-91ADB082F1A4}"/>
                </a:ext>
              </a:extLst>
            </p:cNvPr>
            <p:cNvSpPr/>
            <p:nvPr/>
          </p:nvSpPr>
          <p:spPr>
            <a:xfrm>
              <a:off x="4616067" y="3169123"/>
              <a:ext cx="826265" cy="763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9DE210-E1A4-F545-B393-997AD7238B3B}"/>
                </a:ext>
              </a:extLst>
            </p:cNvPr>
            <p:cNvSpPr/>
            <p:nvPr/>
          </p:nvSpPr>
          <p:spPr>
            <a:xfrm>
              <a:off x="4590010" y="3701667"/>
              <a:ext cx="980502" cy="176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7E006D1-59CD-9043-980D-E9D0B00CA888}"/>
              </a:ext>
            </a:extLst>
          </p:cNvPr>
          <p:cNvSpPr/>
          <p:nvPr/>
        </p:nvSpPr>
        <p:spPr>
          <a:xfrm>
            <a:off x="4523911" y="3729209"/>
            <a:ext cx="980502" cy="17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F2414C-6AC3-2E4A-A3CE-ED312CC4D32B}"/>
              </a:ext>
            </a:extLst>
          </p:cNvPr>
          <p:cNvGrpSpPr/>
          <p:nvPr/>
        </p:nvGrpSpPr>
        <p:grpSpPr>
          <a:xfrm>
            <a:off x="4074572" y="-134679"/>
            <a:ext cx="4571999" cy="5214383"/>
            <a:chOff x="-151557" y="1302349"/>
            <a:chExt cx="3263352" cy="3654754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C567DFB2-DCA8-1B44-92D0-38AFD6C06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FC8377-8101-1C4E-B361-771D3B7C552A}"/>
                </a:ext>
              </a:extLst>
            </p:cNvPr>
            <p:cNvSpPr/>
            <p:nvPr/>
          </p:nvSpPr>
          <p:spPr>
            <a:xfrm>
              <a:off x="61814" y="3448606"/>
              <a:ext cx="639388" cy="64504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5742D47-9885-D340-9742-96B2A1339A00}"/>
              </a:ext>
            </a:extLst>
          </p:cNvPr>
          <p:cNvSpPr/>
          <p:nvPr/>
        </p:nvSpPr>
        <p:spPr>
          <a:xfrm>
            <a:off x="5912675" y="4085505"/>
            <a:ext cx="895791" cy="9203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4C1F1-7B75-7340-9D10-9E1EF9EA6EE5}"/>
              </a:ext>
            </a:extLst>
          </p:cNvPr>
          <p:cNvGrpSpPr/>
          <p:nvPr/>
        </p:nvGrpSpPr>
        <p:grpSpPr>
          <a:xfrm>
            <a:off x="3936860" y="889543"/>
            <a:ext cx="1975815" cy="2024157"/>
            <a:chOff x="3936860" y="889543"/>
            <a:chExt cx="1975815" cy="20241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C55ECA-F0F1-9B43-8332-6B55676CC410}"/>
                </a:ext>
              </a:extLst>
            </p:cNvPr>
            <p:cNvSpPr/>
            <p:nvPr/>
          </p:nvSpPr>
          <p:spPr>
            <a:xfrm>
              <a:off x="4081747" y="889543"/>
              <a:ext cx="1830928" cy="1489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91B0C2-C243-6948-81EE-4DEB3C6AA2A2}"/>
                </a:ext>
              </a:extLst>
            </p:cNvPr>
            <p:cNvSpPr/>
            <p:nvPr/>
          </p:nvSpPr>
          <p:spPr>
            <a:xfrm>
              <a:off x="3936860" y="1424529"/>
              <a:ext cx="1395450" cy="1489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33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3A7CFD-86A0-5844-A39C-FC6B148C66D3}"/>
              </a:ext>
            </a:extLst>
          </p:cNvPr>
          <p:cNvSpPr txBox="1">
            <a:spLocks/>
          </p:cNvSpPr>
          <p:nvPr/>
        </p:nvSpPr>
        <p:spPr>
          <a:xfrm>
            <a:off x="0" y="-33829"/>
            <a:ext cx="2917659" cy="113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THE PROCESS</a:t>
            </a:r>
          </a:p>
        </p:txBody>
      </p:sp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DCA70888-0BE4-CE42-903A-12B2889B1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629" y="30719"/>
            <a:ext cx="2227714" cy="225488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8A2B81-DD2A-824A-A39B-5DB4A981F2A9}"/>
              </a:ext>
            </a:extLst>
          </p:cNvPr>
          <p:cNvSpPr txBox="1"/>
          <p:nvPr/>
        </p:nvSpPr>
        <p:spPr>
          <a:xfrm>
            <a:off x="6672142" y="309608"/>
            <a:ext cx="2457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Choose corrective actions that 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</a:rPr>
              <a:t>make it easier </a:t>
            </a:r>
          </a:p>
          <a:p>
            <a:pPr algn="ctr"/>
            <a:r>
              <a:rPr lang="en-US" sz="1800" b="1" dirty="0"/>
              <a:t>for people 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</a:rPr>
              <a:t>to do the right thing</a:t>
            </a:r>
            <a:r>
              <a:rPr lang="en-US" sz="1800" b="1" dirty="0"/>
              <a:t>.</a:t>
            </a:r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0E0866-683C-F14A-8770-527B5E3585A7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A31F9EA7-6C1C-2544-856F-7F08421372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AB4E18-EE43-B34B-A36F-0BC76F73C851}"/>
                </a:ext>
              </a:extLst>
            </p:cNvPr>
            <p:cNvSpPr/>
            <p:nvPr/>
          </p:nvSpPr>
          <p:spPr>
            <a:xfrm>
              <a:off x="54726" y="2711415"/>
              <a:ext cx="639388" cy="64504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2DE1E7-A3C8-A54B-927C-9F45E4B53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577" y="2711415"/>
            <a:ext cx="5411697" cy="21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7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3A7CFD-86A0-5844-A39C-FC6B148C66D3}"/>
              </a:ext>
            </a:extLst>
          </p:cNvPr>
          <p:cNvSpPr txBox="1">
            <a:spLocks/>
          </p:cNvSpPr>
          <p:nvPr/>
        </p:nvSpPr>
        <p:spPr>
          <a:xfrm>
            <a:off x="0" y="-33829"/>
            <a:ext cx="2917659" cy="113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THE PROCESS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297DDA8-B77F-9344-A4C8-DC1A305E6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951" y="1788"/>
            <a:ext cx="2220350" cy="2247427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699B54-6FC6-B24D-BC7F-0874623FA609}"/>
              </a:ext>
            </a:extLst>
          </p:cNvPr>
          <p:cNvSpPr txBox="1"/>
          <p:nvPr/>
        </p:nvSpPr>
        <p:spPr>
          <a:xfrm>
            <a:off x="3884076" y="2571749"/>
            <a:ext cx="466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Trainees will be provided feedback about outcomes of event analysis</a:t>
            </a:r>
            <a:endParaRPr lang="en-US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142CAC-28F0-3E43-9A04-CBF451B210DD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5B1DE9AB-9947-024A-A329-306862DD2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516B39-291C-694F-8760-01CB9C4F8B49}"/>
                </a:ext>
              </a:extLst>
            </p:cNvPr>
            <p:cNvSpPr/>
            <p:nvPr/>
          </p:nvSpPr>
          <p:spPr>
            <a:xfrm>
              <a:off x="472940" y="2137257"/>
              <a:ext cx="639388" cy="64504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DE38BA-99B2-104D-8EF8-598F7BE5C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598" y="3732983"/>
            <a:ext cx="5357267" cy="59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1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6996-9E10-304F-BDAB-A8C6F2C4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9" y="1971674"/>
            <a:ext cx="2949178" cy="1200150"/>
          </a:xfrm>
        </p:spPr>
        <p:txBody>
          <a:bodyPr anchor="ctr"/>
          <a:lstStyle/>
          <a:p>
            <a:pPr algn="ctr"/>
            <a:r>
              <a:rPr lang="en-US" dirty="0"/>
              <a:t>GME responsibilities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F2D79D-BF3A-6B4F-B865-9BBD22698544}"/>
              </a:ext>
            </a:extLst>
          </p:cNvPr>
          <p:cNvSpPr/>
          <p:nvPr/>
        </p:nvSpPr>
        <p:spPr>
          <a:xfrm>
            <a:off x="4461829" y="3756751"/>
            <a:ext cx="980502" cy="17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10A25D-1A52-C340-97AD-2FEC18CD5933}"/>
              </a:ext>
            </a:extLst>
          </p:cNvPr>
          <p:cNvSpPr/>
          <p:nvPr/>
        </p:nvSpPr>
        <p:spPr>
          <a:xfrm>
            <a:off x="5442331" y="3808102"/>
            <a:ext cx="717933" cy="118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A54FBAB-85F3-D74F-96F0-F02D6C3E4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065" t="-4384" r="-4001"/>
          <a:stretch/>
        </p:blipFill>
        <p:spPr>
          <a:xfrm>
            <a:off x="4074572" y="-134679"/>
            <a:ext cx="4571999" cy="5214383"/>
          </a:xfrm>
          <a:prstGeom prst="ellipse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A0DB6D-F945-7546-95A5-078157968012}"/>
              </a:ext>
            </a:extLst>
          </p:cNvPr>
          <p:cNvGrpSpPr/>
          <p:nvPr/>
        </p:nvGrpSpPr>
        <p:grpSpPr>
          <a:xfrm>
            <a:off x="5904614" y="865304"/>
            <a:ext cx="2905208" cy="4214399"/>
            <a:chOff x="6288303" y="1092132"/>
            <a:chExt cx="2905208" cy="42143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1ABDEA-6113-E04D-B2C9-626FFCA776D1}"/>
                </a:ext>
              </a:extLst>
            </p:cNvPr>
            <p:cNvSpPr/>
            <p:nvPr/>
          </p:nvSpPr>
          <p:spPr>
            <a:xfrm>
              <a:off x="7231056" y="1092132"/>
              <a:ext cx="1593451" cy="1309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27D4CE-441D-3541-AA90-927A645DAF9D}"/>
                </a:ext>
              </a:extLst>
            </p:cNvPr>
            <p:cNvSpPr/>
            <p:nvPr/>
          </p:nvSpPr>
          <p:spPr>
            <a:xfrm>
              <a:off x="7711807" y="2230915"/>
              <a:ext cx="1413663" cy="1586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7DC750-A1E8-A443-9D01-91ADB082F1A4}"/>
                </a:ext>
              </a:extLst>
            </p:cNvPr>
            <p:cNvSpPr/>
            <p:nvPr/>
          </p:nvSpPr>
          <p:spPr>
            <a:xfrm>
              <a:off x="6288303" y="3996901"/>
              <a:ext cx="2905208" cy="1309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C59FA9-D2D6-B840-B367-B90D8D3DCE22}"/>
                </a:ext>
              </a:extLst>
            </p:cNvPr>
            <p:cNvSpPr/>
            <p:nvPr/>
          </p:nvSpPr>
          <p:spPr>
            <a:xfrm>
              <a:off x="7884839" y="3614451"/>
              <a:ext cx="1021695" cy="1439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59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6996-9E10-304F-BDAB-A8C6F2C4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9" y="1971674"/>
            <a:ext cx="2949178" cy="1200150"/>
          </a:xfrm>
        </p:spPr>
        <p:txBody>
          <a:bodyPr anchor="ctr"/>
          <a:lstStyle/>
          <a:p>
            <a:pPr algn="ctr"/>
            <a:r>
              <a:rPr lang="en-US" dirty="0"/>
              <a:t>Event Analysis Process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F2D79D-BF3A-6B4F-B865-9BBD22698544}"/>
              </a:ext>
            </a:extLst>
          </p:cNvPr>
          <p:cNvSpPr/>
          <p:nvPr/>
        </p:nvSpPr>
        <p:spPr>
          <a:xfrm>
            <a:off x="4461829" y="3756751"/>
            <a:ext cx="980502" cy="17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7A9F0DF-C3FB-2C42-B7C7-5B5F60A92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065" t="-4384" r="-4001"/>
          <a:stretch/>
        </p:blipFill>
        <p:spPr>
          <a:xfrm>
            <a:off x="4074572" y="-134679"/>
            <a:ext cx="4571999" cy="52143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709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9D4247-CEC2-B94C-8098-FBB1B7CB8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060612"/>
              </p:ext>
            </p:extLst>
          </p:nvPr>
        </p:nvGraphicFramePr>
        <p:xfrm>
          <a:off x="3969572" y="505609"/>
          <a:ext cx="5013064" cy="375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B7783D7-F2F6-9E43-966A-08FC44CAEBC5}"/>
              </a:ext>
            </a:extLst>
          </p:cNvPr>
          <p:cNvSpPr/>
          <p:nvPr/>
        </p:nvSpPr>
        <p:spPr>
          <a:xfrm>
            <a:off x="3915784" y="1775012"/>
            <a:ext cx="5099126" cy="2947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23EB6D-9AF9-FD44-A36B-1F532547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0" y="1968103"/>
            <a:ext cx="2949178" cy="1200150"/>
          </a:xfrm>
          <a:ln w="57150">
            <a:solidFill>
              <a:schemeClr val="accent4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WHY</a:t>
            </a:r>
            <a:br>
              <a:rPr lang="en-US" sz="4400" dirty="0"/>
            </a:br>
            <a:r>
              <a:rPr lang="en-US" dirty="0"/>
              <a:t>is this important?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18245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4B2F-C74B-0A4A-82D8-B46BA911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826"/>
            <a:ext cx="7886700" cy="994172"/>
          </a:xfrm>
        </p:spPr>
        <p:txBody>
          <a:bodyPr/>
          <a:lstStyle/>
          <a:p>
            <a:r>
              <a:rPr lang="en-US" dirty="0"/>
              <a:t>What questions do you have?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03CBB-7FDB-4546-BC9E-395E76FC8590}"/>
              </a:ext>
            </a:extLst>
          </p:cNvPr>
          <p:cNvSpPr txBox="1">
            <a:spLocks/>
          </p:cNvSpPr>
          <p:nvPr/>
        </p:nvSpPr>
        <p:spPr>
          <a:xfrm>
            <a:off x="0" y="1317142"/>
            <a:ext cx="9144000" cy="92992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We welcome feedback on this process and questions.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Please contact Jaimie Weber (</a:t>
            </a: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jlweber@usf.edu</a:t>
            </a:r>
            <a:r>
              <a:rPr lang="en-US" sz="1600" dirty="0">
                <a:solidFill>
                  <a:schemeClr val="bg1"/>
                </a:solidFill>
              </a:rPr>
              <a:t>) with any questions or concerns.</a:t>
            </a:r>
          </a:p>
        </p:txBody>
      </p:sp>
    </p:spTree>
    <p:extLst>
      <p:ext uri="{BB962C8B-B14F-4D97-AF65-F5344CB8AC3E}">
        <p14:creationId xmlns:p14="http://schemas.microsoft.com/office/powerpoint/2010/main" val="73065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9D4247-CEC2-B94C-8098-FBB1B7CB8E70}"/>
              </a:ext>
            </a:extLst>
          </p:cNvPr>
          <p:cNvGraphicFramePr/>
          <p:nvPr/>
        </p:nvGraphicFramePr>
        <p:xfrm>
          <a:off x="3969572" y="505609"/>
          <a:ext cx="5013064" cy="375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5F7186-34F6-C04B-BBAC-EF2A487FAD96}"/>
              </a:ext>
            </a:extLst>
          </p:cNvPr>
          <p:cNvSpPr/>
          <p:nvPr/>
        </p:nvSpPr>
        <p:spPr>
          <a:xfrm>
            <a:off x="3915784" y="3044414"/>
            <a:ext cx="5099126" cy="167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CD90D6-3B26-8B47-951A-D62A6F6CA2B3}"/>
              </a:ext>
            </a:extLst>
          </p:cNvPr>
          <p:cNvSpPr txBox="1">
            <a:spLocks/>
          </p:cNvSpPr>
          <p:nvPr/>
        </p:nvSpPr>
        <p:spPr>
          <a:xfrm>
            <a:off x="627460" y="1968103"/>
            <a:ext cx="2949178" cy="1200150"/>
          </a:xfrm>
          <a:prstGeom prst="rect">
            <a:avLst/>
          </a:prstGeom>
          <a:ln w="571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/>
              <a:t>WHY</a:t>
            </a:r>
            <a:br>
              <a:rPr lang="en-US" sz="4400"/>
            </a:br>
            <a:r>
              <a:rPr lang="en-US"/>
              <a:t>is this important?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031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A9D7-7568-2349-B670-21A51B00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0" y="1968103"/>
            <a:ext cx="2949178" cy="1200150"/>
          </a:xfrm>
          <a:ln w="57150">
            <a:solidFill>
              <a:schemeClr val="accent4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WHY</a:t>
            </a:r>
            <a:br>
              <a:rPr lang="en-US" sz="4400" dirty="0"/>
            </a:br>
            <a:r>
              <a:rPr lang="en-US" dirty="0"/>
              <a:t>is this important?</a:t>
            </a:r>
            <a:endParaRPr lang="en-US" sz="4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9D4247-CEC2-B94C-8098-FBB1B7CB8E70}"/>
              </a:ext>
            </a:extLst>
          </p:cNvPr>
          <p:cNvGraphicFramePr/>
          <p:nvPr/>
        </p:nvGraphicFramePr>
        <p:xfrm>
          <a:off x="3969572" y="505609"/>
          <a:ext cx="5013064" cy="375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B8DA76-11B2-774D-B3AE-E142270BD349}"/>
              </a:ext>
            </a:extLst>
          </p:cNvPr>
          <p:cNvSpPr txBox="1"/>
          <p:nvPr/>
        </p:nvSpPr>
        <p:spPr>
          <a:xfrm>
            <a:off x="3886200" y="4681835"/>
            <a:ext cx="546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Asch et al. Evaluating Obstetrical Residency Programs Using Patient Outcomes. JAMA. 2009;302(12):1277-1283. doi:10.1001/jama.2009.1356</a:t>
            </a:r>
          </a:p>
        </p:txBody>
      </p:sp>
    </p:spTree>
    <p:extLst>
      <p:ext uri="{BB962C8B-B14F-4D97-AF65-F5344CB8AC3E}">
        <p14:creationId xmlns:p14="http://schemas.microsoft.com/office/powerpoint/2010/main" val="251019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7E9988-0966-6B4D-9380-D95E7CDE4719}"/>
              </a:ext>
            </a:extLst>
          </p:cNvPr>
          <p:cNvSpPr/>
          <p:nvPr/>
        </p:nvSpPr>
        <p:spPr>
          <a:xfrm>
            <a:off x="0" y="0"/>
            <a:ext cx="5292762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36E79E-70DD-CB4F-9762-A10DD58E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369" y="1968103"/>
            <a:ext cx="2949178" cy="1200150"/>
          </a:xfrm>
          <a:ln w="57150">
            <a:solidFill>
              <a:schemeClr val="accent4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4400" dirty="0"/>
              <a:t>WHAT</a:t>
            </a:r>
            <a:br>
              <a:rPr lang="en-US" sz="4400" dirty="0"/>
            </a:br>
            <a:r>
              <a:rPr lang="en-US" sz="2700" dirty="0"/>
              <a:t>is being done to address this?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4B9D24-0CCD-1645-93DD-85700CB4B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118397"/>
              </p:ext>
            </p:extLst>
          </p:nvPr>
        </p:nvGraphicFramePr>
        <p:xfrm>
          <a:off x="139849" y="613186"/>
          <a:ext cx="5013064" cy="375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A9D903-630C-5449-904B-984F3C2009D5}"/>
              </a:ext>
            </a:extLst>
          </p:cNvPr>
          <p:cNvSpPr txBox="1"/>
          <p:nvPr/>
        </p:nvSpPr>
        <p:spPr>
          <a:xfrm>
            <a:off x="1" y="4795601"/>
            <a:ext cx="5292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 </a:t>
            </a:r>
            <a:r>
              <a:rPr lang="en-US" sz="1200" dirty="0"/>
              <a:t>Real-time means an event that occurred within the last 60 days at TGH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63162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E47F9B8-B7BD-854B-87AD-E3EECC63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0" y="1968103"/>
            <a:ext cx="2949178" cy="1200150"/>
          </a:xfrm>
          <a:ln w="57150">
            <a:solidFill>
              <a:schemeClr val="accent4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4400" dirty="0"/>
              <a:t>HOW</a:t>
            </a:r>
            <a:br>
              <a:rPr lang="en-US" sz="4400" dirty="0"/>
            </a:br>
            <a:r>
              <a:rPr lang="en-US" dirty="0"/>
              <a:t>do we make this happen?</a:t>
            </a:r>
            <a:endParaRPr lang="en-US" sz="44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02309AE-79BB-624F-AA49-6081208FD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11341"/>
              </p:ext>
            </p:extLst>
          </p:nvPr>
        </p:nvGraphicFramePr>
        <p:xfrm>
          <a:off x="4238512" y="254919"/>
          <a:ext cx="4679577" cy="463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0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217BE0-EEE6-8D4F-A4EB-374D0B0C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829"/>
            <a:ext cx="2917659" cy="113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>
                <a:solidFill>
                  <a:srgbClr val="C00000"/>
                </a:solidFill>
                <a:latin typeface="+mj-lt"/>
                <a:cs typeface="+mj-cs"/>
              </a:rPr>
              <a:t>THE PROCESS</a:t>
            </a:r>
          </a:p>
        </p:txBody>
      </p:sp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DBD005-B7D0-5A4D-8DFA-3965C41049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8" t="7347" r="5698" b="7519"/>
          <a:stretch/>
        </p:blipFill>
        <p:spPr>
          <a:xfrm>
            <a:off x="3646582" y="264405"/>
            <a:ext cx="2875403" cy="10379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F604F85-A13C-E54F-9D88-562F0E0BA9CE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B1A7DB6C-5767-E340-9FA2-6628A5F85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4FACFE-7B06-454B-A7B2-D669EEB2BC71}"/>
                </a:ext>
              </a:extLst>
            </p:cNvPr>
            <p:cNvSpPr/>
            <p:nvPr/>
          </p:nvSpPr>
          <p:spPr>
            <a:xfrm>
              <a:off x="921489" y="1477113"/>
              <a:ext cx="1127052" cy="38712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98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217BE0-EEE6-8D4F-A4EB-374D0B0C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829"/>
            <a:ext cx="2917659" cy="113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>
                <a:solidFill>
                  <a:srgbClr val="C00000"/>
                </a:solidFill>
                <a:latin typeface="+mj-lt"/>
                <a:cs typeface="+mj-cs"/>
              </a:rPr>
              <a:t>THE PROCESS</a:t>
            </a:r>
          </a:p>
        </p:txBody>
      </p:sp>
      <p:sp>
        <p:nvSpPr>
          <p:cNvPr id="1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DBD005-B7D0-5A4D-8DFA-3965C41049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8" t="7347" r="5698" b="7519"/>
          <a:stretch/>
        </p:blipFill>
        <p:spPr>
          <a:xfrm>
            <a:off x="3646582" y="264405"/>
            <a:ext cx="2875403" cy="103794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4A2D493-FD63-D44E-9328-FC749737153C}"/>
              </a:ext>
            </a:extLst>
          </p:cNvPr>
          <p:cNvSpPr txBox="1">
            <a:spLocks/>
          </p:cNvSpPr>
          <p:nvPr/>
        </p:nvSpPr>
        <p:spPr>
          <a:xfrm>
            <a:off x="3722145" y="2765928"/>
            <a:ext cx="5335793" cy="211316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Reportable events</a:t>
            </a:r>
          </a:p>
          <a:p>
            <a:r>
              <a:rPr lang="en-US" sz="1600" dirty="0"/>
              <a:t>Results in harm/injury to a patient or visitor because of action or inaction by the hospital</a:t>
            </a:r>
          </a:p>
          <a:p>
            <a:r>
              <a:rPr lang="en-US" sz="1600" dirty="0"/>
              <a:t>Not consistent with routine operation of the hospital or routine care of patient(s)</a:t>
            </a:r>
          </a:p>
          <a:p>
            <a:r>
              <a:rPr lang="en-US" sz="1600" dirty="0"/>
              <a:t>Potential for accident, harm/injury, illness, or property damage (i.e., Near miss)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2E9553-89DF-2742-9643-F57554810526}"/>
              </a:ext>
            </a:extLst>
          </p:cNvPr>
          <p:cNvGrpSpPr/>
          <p:nvPr/>
        </p:nvGrpSpPr>
        <p:grpSpPr>
          <a:xfrm>
            <a:off x="-151557" y="1302349"/>
            <a:ext cx="3263352" cy="3654754"/>
            <a:chOff x="-151557" y="1302349"/>
            <a:chExt cx="3263352" cy="3654754"/>
          </a:xfrm>
        </p:grpSpPr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61F05E05-8683-8B4A-9E28-DD0983639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065" t="-4384" r="-4001"/>
            <a:stretch/>
          </p:blipFill>
          <p:spPr>
            <a:xfrm>
              <a:off x="-151557" y="1302349"/>
              <a:ext cx="3263352" cy="3654754"/>
            </a:xfrm>
            <a:prstGeom prst="ellipse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21A056-2F50-AF48-89AB-3715C3012F3D}"/>
                </a:ext>
              </a:extLst>
            </p:cNvPr>
            <p:cNvSpPr/>
            <p:nvPr/>
          </p:nvSpPr>
          <p:spPr>
            <a:xfrm>
              <a:off x="921489" y="1477113"/>
              <a:ext cx="1127052" cy="38712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94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895</Words>
  <Application>Microsoft Macintosh PowerPoint</Application>
  <PresentationFormat>On-screen Show (16:9)</PresentationFormat>
  <Paragraphs>177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Interprofessional Event Analysis</vt:lpstr>
      <vt:lpstr>Objectives</vt:lpstr>
      <vt:lpstr>WHY is this important?</vt:lpstr>
      <vt:lpstr>PowerPoint Presentation</vt:lpstr>
      <vt:lpstr>WHY is this important?</vt:lpstr>
      <vt:lpstr>WHAT is being done to address this? </vt:lpstr>
      <vt:lpstr>HOW do we make this happen?</vt:lpstr>
      <vt:lpstr>THE PROCESS</vt:lpstr>
      <vt:lpstr>THE PROCESS</vt:lpstr>
      <vt:lpstr>PowerPoint Presentation</vt:lpstr>
      <vt:lpstr>PowerPoint Presentation</vt:lpstr>
      <vt:lpstr>What information should be included?</vt:lpstr>
      <vt:lpstr>Event reporting in RL Solutions</vt:lpstr>
      <vt:lpstr>How To Report An Event (RL Solutions)</vt:lpstr>
      <vt:lpstr>How To Report An Event (RL Solutions)</vt:lpstr>
      <vt:lpstr>THE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Trainee responsibilities</vt:lpstr>
      <vt:lpstr>PowerPoint Presentation</vt:lpstr>
      <vt:lpstr>PowerPoint Presentation</vt:lpstr>
      <vt:lpstr>GME responsibilities</vt:lpstr>
      <vt:lpstr>Event Analysis Process</vt:lpstr>
      <vt:lpstr>What questions do you have?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Interprofessional Event Analysis</dc:title>
  <dc:creator>Balakrishnan, Maya</dc:creator>
  <cp:lastModifiedBy>Balakrishnan, Maya</cp:lastModifiedBy>
  <cp:revision>42</cp:revision>
  <dcterms:created xsi:type="dcterms:W3CDTF">2020-05-27T14:19:48Z</dcterms:created>
  <dcterms:modified xsi:type="dcterms:W3CDTF">2020-09-22T23:30:21Z</dcterms:modified>
</cp:coreProperties>
</file>